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277" r:id="rId4"/>
    <p:sldId id="304" r:id="rId5"/>
    <p:sldId id="305" r:id="rId6"/>
    <p:sldId id="306" r:id="rId7"/>
    <p:sldId id="307" r:id="rId8"/>
    <p:sldId id="308" r:id="rId9"/>
    <p:sldId id="274" r:id="rId10"/>
    <p:sldId id="29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6497719"/>
              </p:ext>
            </p:extLst>
          </p:nvPr>
        </p:nvGraphicFramePr>
        <p:xfrm>
          <a:off x="750888" y="2060575"/>
          <a:ext cx="7661592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93055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Regulátory spojité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Regulátor, zesilovač, zpětná vazba, regulovaná veličina, rezistor, kondenzátor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Regulátory spojité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VY_32_INOVACE_37_755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06299" y="2447009"/>
            <a:ext cx="8337550" cy="264475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Regulátory</a:t>
            </a:r>
          </a:p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spojité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REGULÁTORY SPOJITÉ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7912" y="1663575"/>
            <a:ext cx="6487427" cy="406345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Vstupní i výstupní signály jsou spojité, to znamená, že se mění plynule.</a:t>
            </a: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U těchto regulátorů je výstupní </a:t>
            </a:r>
            <a:r>
              <a:rPr lang="cs-CZ" sz="2400" dirty="0">
                <a:latin typeface="Calibri" panose="020F0502020204030204" pitchFamily="34" charset="0"/>
              </a:rPr>
              <a:t>veličina </a:t>
            </a:r>
            <a:r>
              <a:rPr lang="cs-CZ" sz="2400" dirty="0" smtClean="0">
                <a:latin typeface="Calibri" panose="020F0502020204030204" pitchFamily="34" charset="0"/>
              </a:rPr>
              <a:t>spojitou </a:t>
            </a:r>
            <a:r>
              <a:rPr lang="cs-CZ" sz="2400" dirty="0">
                <a:latin typeface="Calibri" panose="020F0502020204030204" pitchFamily="34" charset="0"/>
              </a:rPr>
              <a:t>funkcí veličiny vstupní.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>
                <a:latin typeface="Calibri" panose="020F0502020204030204" pitchFamily="34" charset="0"/>
              </a:rPr>
              <a:t> </a:t>
            </a:r>
            <a:r>
              <a:rPr lang="cs-CZ" sz="10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Znamená to, </a:t>
            </a:r>
            <a:r>
              <a:rPr lang="cs-CZ" sz="2400" dirty="0">
                <a:latin typeface="Calibri" panose="020F0502020204030204" pitchFamily="34" charset="0"/>
              </a:rPr>
              <a:t>že regulovaná veličina neustále ovlivňuje veličinu </a:t>
            </a:r>
            <a:r>
              <a:rPr lang="cs-CZ" sz="2400" dirty="0" smtClean="0">
                <a:latin typeface="Calibri" panose="020F0502020204030204" pitchFamily="34" charset="0"/>
              </a:rPr>
              <a:t>výstupní (akční), </a:t>
            </a:r>
            <a:r>
              <a:rPr lang="cs-CZ" sz="2400" dirty="0">
                <a:latin typeface="Calibri" panose="020F0502020204030204" pitchFamily="34" charset="0"/>
              </a:rPr>
              <a:t>která může nabývat libovolné </a:t>
            </a:r>
            <a:r>
              <a:rPr lang="cs-CZ" sz="2400" dirty="0" smtClean="0">
                <a:latin typeface="Calibri" panose="020F0502020204030204" pitchFamily="34" charset="0"/>
              </a:rPr>
              <a:t>hodnoty: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od </a:t>
            </a:r>
            <a:r>
              <a:rPr lang="cs-CZ" sz="2400" dirty="0">
                <a:latin typeface="Calibri" panose="020F0502020204030204" pitchFamily="34" charset="0"/>
              </a:rPr>
              <a:t>minimální hodnoty, většinou nulové (</a:t>
            </a:r>
            <a:r>
              <a:rPr lang="cs-CZ" sz="2400" i="1" dirty="0">
                <a:latin typeface="Calibri" panose="020F0502020204030204" pitchFamily="34" charset="0"/>
              </a:rPr>
              <a:t>y = 0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až </a:t>
            </a:r>
            <a:r>
              <a:rPr lang="cs-CZ" sz="2400" dirty="0">
                <a:latin typeface="Calibri" panose="020F0502020204030204" pitchFamily="34" charset="0"/>
              </a:rPr>
              <a:t>do hodnoty maximální </a:t>
            </a:r>
            <a:r>
              <a:rPr lang="cs-CZ" sz="2400" i="1" dirty="0" err="1" smtClean="0">
                <a:latin typeface="Calibri" panose="020F0502020204030204" pitchFamily="34" charset="0"/>
              </a:rPr>
              <a:t>y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max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448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2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REGULÁTORY SPOJITÉ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2784" y="1644324"/>
            <a:ext cx="6487427" cy="381377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Regulační </a:t>
            </a:r>
            <a:r>
              <a:rPr lang="cs-CZ" sz="2400" dirty="0">
                <a:latin typeface="Calibri" panose="020F0502020204030204" pitchFamily="34" charset="0"/>
              </a:rPr>
              <a:t>orgán tak může zaujmout libovolnou polohu a může tedy vždy nastavit takovou hodnotu akční veličiny, jaké je třeba k udržení regulované veličiny na požadované hodnotě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Dojde-li ke změně regulované veličiny, např. působením poruchy, regulátor okamžitě změní více nebo méně svou výstupní veličinu tak, aby  se regulovaná veličina vrátila na původní hodnotu.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19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i="1" dirty="0">
                <a:latin typeface="Calibri" panose="020F0502020204030204" pitchFamily="34" charset="0"/>
              </a:rPr>
              <a:t>KONSTRUKCE  ELEKTRICKÝCH  REGULÁTORŮ</a:t>
            </a:r>
            <a:endParaRPr lang="cs-CZ" sz="24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79095" y="1451819"/>
            <a:ext cx="6785809" cy="447734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Regulátor je </a:t>
            </a:r>
            <a:r>
              <a:rPr lang="cs-CZ" sz="2400" i="1" dirty="0" smtClean="0">
                <a:latin typeface="Calibri" panose="020F0502020204030204" pitchFamily="34" charset="0"/>
              </a:rPr>
              <a:t>zesilovač se zavedenou zpětnou vazbou.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konstrukci se používají operační </a:t>
            </a:r>
            <a:r>
              <a:rPr lang="cs-CZ" sz="2400" dirty="0">
                <a:latin typeface="Calibri" panose="020F0502020204030204" pitchFamily="34" charset="0"/>
              </a:rPr>
              <a:t>zesilovače.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</a:rPr>
              <a:t>velkém zesílení zesilovače (OZ </a:t>
            </a:r>
            <a:r>
              <a:rPr lang="cs-CZ" sz="2400" dirty="0" smtClean="0">
                <a:latin typeface="Calibri" panose="020F0502020204030204" pitchFamily="34" charset="0"/>
              </a:rPr>
              <a:t>má </a:t>
            </a:r>
            <a:r>
              <a:rPr lang="cs-CZ" sz="2400" dirty="0">
                <a:latin typeface="Calibri" panose="020F0502020204030204" pitchFamily="34" charset="0"/>
              </a:rPr>
              <a:t>A</a:t>
            </a:r>
            <a:r>
              <a:rPr lang="cs-CZ" sz="2400" baseline="-25000" dirty="0">
                <a:latin typeface="Calibri" panose="020F0502020204030204" pitchFamily="34" charset="0"/>
              </a:rPr>
              <a:t>U</a:t>
            </a:r>
            <a:r>
              <a:rPr lang="cs-CZ" sz="2400" dirty="0">
                <a:latin typeface="Calibri" panose="020F0502020204030204" pitchFamily="34" charset="0"/>
              </a:rPr>
              <a:t> &gt; </a:t>
            </a:r>
            <a:r>
              <a:rPr lang="cs-CZ" sz="2400" dirty="0" smtClean="0">
                <a:latin typeface="Calibri" panose="020F0502020204030204" pitchFamily="34" charset="0"/>
              </a:rPr>
              <a:t>10</a:t>
            </a:r>
            <a:r>
              <a:rPr lang="cs-CZ" sz="2400" baseline="30000" dirty="0" smtClean="0">
                <a:latin typeface="Calibri" panose="020F0502020204030204" pitchFamily="34" charset="0"/>
              </a:rPr>
              <a:t>6 </a:t>
            </a:r>
            <a:r>
              <a:rPr lang="cs-CZ" sz="2400" dirty="0" smtClean="0">
                <a:latin typeface="Calibri" panose="020F0502020204030204" pitchFamily="34" charset="0"/>
              </a:rPr>
              <a:t>a více) </a:t>
            </a:r>
            <a:r>
              <a:rPr lang="cs-CZ" sz="2400" b="1" i="1" dirty="0">
                <a:latin typeface="Calibri" panose="020F0502020204030204" pitchFamily="34" charset="0"/>
              </a:rPr>
              <a:t>jsou vlastnosti regulátoru dány vlastnostmi zpětné vazby.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269" y="2441549"/>
            <a:ext cx="4394178" cy="2245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126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i="1" dirty="0">
                <a:latin typeface="Calibri" panose="020F0502020204030204" pitchFamily="34" charset="0"/>
              </a:rPr>
              <a:t>KONSTRUKCE  ELEKTRICKÝCH  REGULÁTORŮ</a:t>
            </a:r>
            <a:endParaRPr lang="cs-CZ" sz="24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15981" y="1576947"/>
            <a:ext cx="5895472" cy="447734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Zpětná vazba </a:t>
            </a:r>
            <a:r>
              <a:rPr lang="cs-CZ" sz="2400" dirty="0" smtClean="0">
                <a:latin typeface="Calibri" panose="020F0502020204030204" pitchFamily="34" charset="0"/>
              </a:rPr>
              <a:t>v regulátorech je </a:t>
            </a:r>
            <a:r>
              <a:rPr lang="cs-CZ" sz="2400" b="1" i="1" dirty="0">
                <a:latin typeface="Calibri" panose="020F0502020204030204" pitchFamily="34" charset="0"/>
              </a:rPr>
              <a:t>vždy záporná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tvořena </a:t>
            </a:r>
            <a:r>
              <a:rPr lang="cs-CZ" sz="2400" b="1" i="1" dirty="0" smtClean="0">
                <a:latin typeface="Calibri" panose="020F0502020204030204" pitchFamily="34" charset="0"/>
              </a:rPr>
              <a:t>pasivními součástkami </a:t>
            </a:r>
            <a:r>
              <a:rPr lang="cs-CZ" sz="2400" dirty="0" smtClean="0">
                <a:latin typeface="Calibri" panose="020F0502020204030204" pitchFamily="34" charset="0"/>
              </a:rPr>
              <a:t>– rezistory a  kondenzátory.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Dle </a:t>
            </a:r>
            <a:r>
              <a:rPr lang="cs-CZ" sz="2400" dirty="0">
                <a:latin typeface="Calibri" panose="020F0502020204030204" pitchFamily="34" charset="0"/>
              </a:rPr>
              <a:t>použitých součástek a jejich zapojení rozeznáváme </a:t>
            </a:r>
            <a:r>
              <a:rPr lang="cs-CZ" sz="2400" dirty="0" smtClean="0">
                <a:latin typeface="Calibri" panose="020F0502020204030204" pitchFamily="34" charset="0"/>
              </a:rPr>
              <a:t>zpětnou vazbu:</a:t>
            </a:r>
            <a:endParaRPr lang="cs-CZ" sz="2400" dirty="0">
              <a:latin typeface="Calibri" panose="020F0502020204030204" pitchFamily="34" charset="0"/>
            </a:endParaRP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pevnou</a:t>
            </a: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pružnou</a:t>
            </a: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zpožďující</a:t>
            </a:r>
          </a:p>
          <a:p>
            <a:pPr lvl="3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případně jejich kombinace</a:t>
            </a: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39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i="1" dirty="0">
                <a:latin typeface="Calibri" panose="020F0502020204030204" pitchFamily="34" charset="0"/>
              </a:rPr>
              <a:t>KONSTRUKCE  ELEKTRICKÝCH  REGULÁTORŮ</a:t>
            </a:r>
            <a:endParaRPr lang="cs-CZ" sz="24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6355" y="1695464"/>
            <a:ext cx="6295298" cy="401231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Přenos regulátoru </a:t>
            </a:r>
            <a:r>
              <a:rPr lang="cs-CZ" sz="2400" dirty="0" smtClean="0">
                <a:latin typeface="Calibri" panose="020F0502020204030204" pitchFamily="34" charset="0"/>
              </a:rPr>
              <a:t>je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Poměr          </a:t>
            </a:r>
            <a:r>
              <a:rPr lang="en-US" sz="2400" dirty="0" smtClean="0">
                <a:latin typeface="Calibri" panose="020F0502020204030204" pitchFamily="34" charset="0"/>
              </a:rPr>
              <a:t>&gt;&gt; </a:t>
            </a:r>
            <a:r>
              <a:rPr lang="en-US" sz="2400" dirty="0">
                <a:latin typeface="Calibri" panose="020F0502020204030204" pitchFamily="34" charset="0"/>
              </a:rPr>
              <a:t>1 </a:t>
            </a:r>
            <a:r>
              <a:rPr lang="cs-CZ" sz="2400" dirty="0" smtClean="0">
                <a:latin typeface="Calibri" panose="020F0502020204030204" pitchFamily="34" charset="0"/>
              </a:rPr>
              <a:t> a přenos se zjednoduší </a:t>
            </a:r>
            <a:r>
              <a:rPr lang="cs-CZ" sz="2400" dirty="0" smtClean="0">
                <a:latin typeface="Calibri" panose="020F0502020204030204" pitchFamily="34" charset="0"/>
                <a:sym typeface="Symbol"/>
              </a:rPr>
              <a:t>	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dirty="0" smtClean="0">
                <a:latin typeface="Calibri" panose="020F0502020204030204" pitchFamily="34" charset="0"/>
              </a:rPr>
              <a:t>Ze vztahu vyplývá, že </a:t>
            </a:r>
            <a:r>
              <a:rPr lang="cs-CZ" sz="2400" b="1" i="1" dirty="0" smtClean="0">
                <a:latin typeface="Calibri" panose="020F0502020204030204" pitchFamily="34" charset="0"/>
              </a:rPr>
              <a:t>vlastnosti regulátoru jsou určeny vlastnostmi zpětné vazby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7244587"/>
              </p:ext>
            </p:extLst>
          </p:nvPr>
        </p:nvGraphicFramePr>
        <p:xfrm>
          <a:off x="2858560" y="2338939"/>
          <a:ext cx="3253481" cy="110005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Rovnice" r:id="rId3" imgW="1854200" imgH="635000" progId="Equation.3">
                  <p:embed/>
                </p:oleObj>
              </mc:Choice>
              <mc:Fallback>
                <p:oleObj name="Rovnice" r:id="rId3" imgW="1854200" imgH="63500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58560" y="2338939"/>
                        <a:ext cx="3253481" cy="110005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036" y="3806318"/>
            <a:ext cx="388679" cy="698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005" y="3767910"/>
            <a:ext cx="1048401" cy="7367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430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951" y="588474"/>
            <a:ext cx="6672404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b="1" i="1" dirty="0">
                <a:latin typeface="Calibri" panose="020F0502020204030204" pitchFamily="34" charset="0"/>
              </a:rPr>
              <a:t>KONSTRUKCE  ELEKTRICKÝCH  REGULÁTORŮ</a:t>
            </a:r>
            <a:endParaRPr lang="cs-CZ" sz="2400" b="1" u="sng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96730" y="1955347"/>
            <a:ext cx="6295298" cy="208726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Reálný regulátor</a:t>
            </a:r>
            <a:r>
              <a:rPr lang="cs-CZ" sz="2400" u="sng" dirty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Vždy obsahuje určitou </a:t>
            </a:r>
            <a:r>
              <a:rPr lang="cs-CZ" sz="2400" dirty="0" smtClean="0">
                <a:latin typeface="Calibri" panose="020F0502020204030204" pitchFamily="34" charset="0"/>
              </a:rPr>
              <a:t>kapacitu, což se projevuje tím, že po </a:t>
            </a:r>
            <a:r>
              <a:rPr lang="cs-CZ" sz="2400" dirty="0">
                <a:latin typeface="Calibri" panose="020F0502020204030204" pitchFamily="34" charset="0"/>
              </a:rPr>
              <a:t>skokové změně vstupní veličiny se </a:t>
            </a:r>
            <a:r>
              <a:rPr lang="cs-CZ" sz="2400" dirty="0" smtClean="0">
                <a:latin typeface="Calibri" panose="020F0502020204030204" pitchFamily="34" charset="0"/>
              </a:rPr>
              <a:t>jeho výstupní </a:t>
            </a:r>
            <a:r>
              <a:rPr lang="cs-CZ" sz="2400" dirty="0">
                <a:latin typeface="Calibri" panose="020F0502020204030204" pitchFamily="34" charset="0"/>
              </a:rPr>
              <a:t>veličina nezmění ihned, ale změna trvá určitou dobu.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218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96645" y="2050181"/>
            <a:ext cx="6992323" cy="3080180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>
                <a:latin typeface="Calibri" panose="020F0502020204030204" pitchFamily="34" charset="0"/>
              </a:rPr>
              <a:t>Co je z hlediska obvodového elektronický spojitý regulátor?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>
                <a:latin typeface="Calibri" panose="020F0502020204030204" pitchFamily="34" charset="0"/>
              </a:rPr>
              <a:t>Jaká zpětná vazba se v regulátorech </a:t>
            </a:r>
            <a:r>
              <a:rPr lang="cs-CZ" sz="2400" i="1" dirty="0" smtClean="0">
                <a:latin typeface="Calibri" panose="020F0502020204030204" pitchFamily="34" charset="0"/>
              </a:rPr>
              <a:t>používá a </a:t>
            </a:r>
            <a:r>
              <a:rPr lang="cs-CZ" sz="2400" i="1" dirty="0">
                <a:latin typeface="Calibri" panose="020F0502020204030204" pitchFamily="34" charset="0"/>
              </a:rPr>
              <a:t>jak </a:t>
            </a:r>
            <a:r>
              <a:rPr lang="cs-CZ" sz="2400" i="1" dirty="0" smtClean="0">
                <a:latin typeface="Calibri" panose="020F0502020204030204" pitchFamily="34" charset="0"/>
              </a:rPr>
              <a:t>je realizována?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Jaký vliv </a:t>
            </a:r>
            <a:r>
              <a:rPr lang="cs-CZ" sz="2400" i="1" dirty="0">
                <a:latin typeface="Calibri" panose="020F0502020204030204" pitchFamily="34" charset="0"/>
              </a:rPr>
              <a:t>na </a:t>
            </a:r>
            <a:r>
              <a:rPr lang="cs-CZ" sz="2400" i="1" dirty="0" smtClean="0">
                <a:latin typeface="Calibri" panose="020F0502020204030204" pitchFamily="34" charset="0"/>
              </a:rPr>
              <a:t>vlastnosti regulátoru má použitá ZV?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je typické pro reálné regulátory?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obrázek 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6865</TotalTime>
  <Words>386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MECHATRONIKA</vt:lpstr>
      <vt:lpstr>REGULÁTORY SPOJITÉ</vt:lpstr>
      <vt:lpstr>REGULÁTORY SPOJITÉ</vt:lpstr>
      <vt:lpstr>KONSTRUKCE  ELEKTRICKÝCH  REGULÁTORŮ</vt:lpstr>
      <vt:lpstr>KONSTRUKCE  ELEKTRICKÝCH  REGULÁTORŮ</vt:lpstr>
      <vt:lpstr>KONSTRUKCE  ELEKTRICKÝCH  REGULÁTORŮ</vt:lpstr>
      <vt:lpstr>KONSTRUKCE  ELEKTRICKÝCH  REGULÁTORŮ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266</cp:revision>
  <dcterms:created xsi:type="dcterms:W3CDTF">2006-12-09T22:12:50Z</dcterms:created>
  <dcterms:modified xsi:type="dcterms:W3CDTF">2014-01-21T20:46:48Z</dcterms:modified>
</cp:coreProperties>
</file>