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61" r:id="rId2"/>
    <p:sldId id="262" r:id="rId3"/>
    <p:sldId id="266" r:id="rId4"/>
    <p:sldId id="265" r:id="rId5"/>
    <p:sldId id="263" r:id="rId6"/>
    <p:sldId id="258" r:id="rId7"/>
    <p:sldId id="272" r:id="rId8"/>
    <p:sldId id="267" r:id="rId9"/>
    <p:sldId id="268" r:id="rId10"/>
    <p:sldId id="269" r:id="rId11"/>
    <p:sldId id="270" r:id="rId12"/>
    <p:sldId id="271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3299C-3532-4FDF-AA5D-E93E45C62E04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EB57D-FD24-4BD5-B05B-35423DC0F8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129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4/South_Asia_UN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499214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VY_32_INOVACE_02B_Asie - Jižní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362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Výstup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Obor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Využití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PC,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tabule, atlas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je určen jako doplnění slovního seznámení se s učivem. V některých částech je formou animací vizualizována probíraná látka, studenti také musejí hledat v atlase a společně s pedagogem. Do prezentace můžou studenti odpovědi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vpisovat.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Do výkladu jsou vloženy kontrolní otázky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(červeně) k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tématu pro zpětnou vazbu učitele. Žáci pracují podle pokynů v prezentaci. Digitálním perem / fixem zapisují odpovědi na interaktivní tabuli a poté si je kontrolují se správným řešením. Žáci se tak aktivně podílejí na tvorbě zápisu do sešitu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Calibri" pitchFamily="34" charset="0"/>
              </a:rPr>
              <a:t>Materiál </a:t>
            </a:r>
            <a:r>
              <a:rPr lang="cs-CZ" sz="1600" b="1" dirty="0">
                <a:solidFill>
                  <a:schemeClr val="tx1"/>
                </a:solidFill>
                <a:latin typeface="Calibri" pitchFamily="34" charset="0"/>
              </a:rPr>
              <a:t>je určen k interaktivní výuce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9413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5281414" cy="6403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60926" y="4221088"/>
            <a:ext cx="35755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Indický subkontinent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s-CZ" dirty="0"/>
              <a:t>Indie, </a:t>
            </a:r>
            <a:r>
              <a:rPr lang="cs-CZ" dirty="0" err="1"/>
              <a:t>Pakistán</a:t>
            </a:r>
            <a:r>
              <a:rPr lang="cs-CZ" dirty="0"/>
              <a:t>, Bangladéš, Nepál, </a:t>
            </a:r>
            <a:r>
              <a:rPr lang="cs-CZ" dirty="0" err="1"/>
              <a:t>Sri</a:t>
            </a:r>
            <a:r>
              <a:rPr lang="cs-CZ" dirty="0"/>
              <a:t> Lanka, </a:t>
            </a:r>
            <a:r>
              <a:rPr lang="cs-CZ" dirty="0" err="1"/>
              <a:t>Bhútan</a:t>
            </a:r>
            <a:r>
              <a:rPr lang="cs-CZ" dirty="0"/>
              <a:t>, Maledivy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052736"/>
            <a:ext cx="27363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ASIE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479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"/>
            <a:ext cx="7315200" cy="1052736"/>
          </a:xfrm>
        </p:spPr>
        <p:txBody>
          <a:bodyPr>
            <a:normAutofit/>
          </a:bodyPr>
          <a:lstStyle/>
          <a:p>
            <a:r>
              <a:rPr lang="cs-CZ" dirty="0"/>
              <a:t>Poloha, FGS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611560" y="1124744"/>
            <a:ext cx="3869000" cy="5544616"/>
          </a:xfrm>
        </p:spPr>
        <p:txBody>
          <a:bodyPr>
            <a:noAutofit/>
          </a:bodyPr>
          <a:lstStyle/>
          <a:p>
            <a:r>
              <a:rPr lang="cs-CZ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ovrch</a:t>
            </a:r>
          </a:p>
          <a:p>
            <a:r>
              <a:rPr lang="cs-CZ" sz="2000" dirty="0" smtClean="0"/>
              <a:t>Ostrovy – </a:t>
            </a:r>
            <a:r>
              <a:rPr lang="cs-CZ" sz="2000" dirty="0" err="1" smtClean="0"/>
              <a:t>Sri</a:t>
            </a:r>
            <a:r>
              <a:rPr lang="cs-CZ" sz="2000" dirty="0" smtClean="0"/>
              <a:t> Lanka, Maledivy</a:t>
            </a:r>
            <a:endParaRPr lang="cs-CZ" sz="2000" dirty="0"/>
          </a:p>
          <a:p>
            <a:r>
              <a:rPr lang="cs-CZ" sz="2000" dirty="0"/>
              <a:t>Sever ohraničen Himalájemi</a:t>
            </a:r>
          </a:p>
          <a:p>
            <a:r>
              <a:rPr lang="cs-CZ" sz="2000" dirty="0" err="1"/>
              <a:t>Indoganžská</a:t>
            </a:r>
            <a:r>
              <a:rPr lang="cs-CZ" sz="2000" dirty="0"/>
              <a:t> nížina, </a:t>
            </a:r>
            <a:r>
              <a:rPr lang="cs-CZ" sz="2000" dirty="0" err="1"/>
              <a:t>Karakoram</a:t>
            </a:r>
            <a:r>
              <a:rPr lang="cs-CZ" sz="2000" dirty="0"/>
              <a:t>, </a:t>
            </a:r>
            <a:r>
              <a:rPr lang="cs-CZ" sz="2000" dirty="0" err="1"/>
              <a:t>Dekánská</a:t>
            </a:r>
            <a:r>
              <a:rPr lang="cs-CZ" sz="2000" dirty="0"/>
              <a:t> plošina, Malva, Východní a Západní Ghát, </a:t>
            </a:r>
            <a:r>
              <a:rPr lang="cs-CZ" sz="2000" dirty="0">
                <a:solidFill>
                  <a:srgbClr val="FF0000"/>
                </a:solidFill>
              </a:rPr>
              <a:t>poušť </a:t>
            </a:r>
            <a:r>
              <a:rPr lang="cs-CZ" sz="2000" dirty="0" err="1" smtClean="0">
                <a:solidFill>
                  <a:srgbClr val="FF0000"/>
                </a:solidFill>
              </a:rPr>
              <a:t>Thár</a:t>
            </a:r>
            <a:r>
              <a:rPr lang="cs-CZ" sz="2000" dirty="0" smtClean="0">
                <a:solidFill>
                  <a:srgbClr val="FF0000"/>
                </a:solidFill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</a:rPr>
              <a:t>Thál</a:t>
            </a:r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</a:t>
            </a:r>
          </a:p>
          <a:p>
            <a:r>
              <a:rPr lang="cs-CZ" sz="2000" dirty="0"/>
              <a:t>Subtropy, tropy až ostrovy rovníkové </a:t>
            </a:r>
            <a:r>
              <a:rPr lang="cs-CZ" sz="2000" dirty="0" smtClean="0"/>
              <a:t>klima</a:t>
            </a:r>
          </a:p>
          <a:p>
            <a:r>
              <a:rPr lang="cs-CZ" sz="2000" dirty="0"/>
              <a:t>Tropické lesy, monzunové, savana, aridní oblasti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81728" y="1124744"/>
            <a:ext cx="4138744" cy="5628753"/>
          </a:xfrm>
        </p:spPr>
        <p:txBody>
          <a:bodyPr>
            <a:noAutofit/>
          </a:bodyPr>
          <a:lstStyle/>
          <a:p>
            <a:r>
              <a:rPr lang="cs-CZ" sz="2000" dirty="0" smtClean="0"/>
              <a:t>Monzuny</a:t>
            </a:r>
            <a:r>
              <a:rPr lang="cs-CZ" sz="2000" dirty="0"/>
              <a:t>, Podhůří Himaláje – </a:t>
            </a:r>
            <a:r>
              <a:rPr lang="cs-CZ" sz="2000" dirty="0" err="1"/>
              <a:t>Čerápundží</a:t>
            </a:r>
            <a:r>
              <a:rPr lang="cs-CZ" sz="2000" dirty="0"/>
              <a:t> – 12 </a:t>
            </a:r>
            <a:r>
              <a:rPr lang="cs-CZ" sz="2000" dirty="0" smtClean="0"/>
              <a:t>000mm </a:t>
            </a:r>
            <a:r>
              <a:rPr lang="cs-CZ" sz="2000" dirty="0" smtClean="0">
                <a:solidFill>
                  <a:srgbClr val="FF0000"/>
                </a:solidFill>
              </a:rPr>
              <a:t>?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/>
          </a:p>
          <a:p>
            <a:r>
              <a:rPr lang="cs-CZ" sz="2000" dirty="0" smtClean="0"/>
              <a:t>Na západě slábne vliv monzunu – pouště </a:t>
            </a:r>
            <a:r>
              <a:rPr lang="cs-CZ" sz="2000" dirty="0" err="1" smtClean="0"/>
              <a:t>Thár</a:t>
            </a:r>
            <a:r>
              <a:rPr lang="cs-CZ" sz="2000" dirty="0" smtClean="0"/>
              <a:t>, Balúčistán – velké amplitudy teplot</a:t>
            </a:r>
          </a:p>
          <a:p>
            <a:r>
              <a:rPr lang="cs-CZ" sz="2000" dirty="0" smtClean="0"/>
              <a:t>Vertikální </a:t>
            </a:r>
            <a:r>
              <a:rPr lang="cs-CZ" sz="2000" dirty="0" smtClean="0"/>
              <a:t>zonalita </a:t>
            </a:r>
            <a:r>
              <a:rPr lang="cs-CZ" sz="2000" dirty="0" smtClean="0"/>
              <a:t>– velehorská oblast</a:t>
            </a:r>
          </a:p>
          <a:p>
            <a:endParaRPr lang="cs-CZ" sz="2000" dirty="0" smtClean="0"/>
          </a:p>
          <a:p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r>
              <a:rPr lang="cs-CZ" sz="2000" dirty="0" smtClean="0"/>
              <a:t>Řeky monzunového typu – Brahmaputra, Ganga, </a:t>
            </a:r>
            <a:r>
              <a:rPr lang="cs-CZ" sz="2000" dirty="0" err="1" smtClean="0"/>
              <a:t>Indnus</a:t>
            </a:r>
            <a:r>
              <a:rPr lang="cs-CZ" sz="2000" dirty="0"/>
              <a:t>, </a:t>
            </a:r>
            <a:r>
              <a:rPr lang="cs-CZ" sz="2000" dirty="0" err="1"/>
              <a:t>Mahanadi</a:t>
            </a:r>
            <a:r>
              <a:rPr lang="cs-CZ" sz="2000" dirty="0"/>
              <a:t>, </a:t>
            </a:r>
            <a:r>
              <a:rPr lang="cs-CZ" sz="2000" dirty="0" err="1"/>
              <a:t>Godavari</a:t>
            </a:r>
            <a:r>
              <a:rPr lang="cs-CZ" sz="2000" dirty="0"/>
              <a:t> a Krišna </a:t>
            </a:r>
          </a:p>
        </p:txBody>
      </p:sp>
    </p:spTree>
    <p:extLst>
      <p:ext uri="{BB962C8B-B14F-4D97-AF65-F5344CB8AC3E}">
        <p14:creationId xmlns:p14="http://schemas.microsoft.com/office/powerpoint/2010/main" val="34775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:\foto cesty\Asie\Indie\P52000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25"/>
            <a:ext cx="4154621" cy="310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78357" y="7598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Colombo</a:t>
            </a:r>
            <a:r>
              <a:rPr lang="cs-CZ" dirty="0" smtClean="0"/>
              <a:t>, </a:t>
            </a:r>
            <a:r>
              <a:rPr lang="cs-CZ" dirty="0" err="1" smtClean="0"/>
              <a:t>Sri</a:t>
            </a:r>
            <a:r>
              <a:rPr lang="cs-CZ" dirty="0" smtClean="0"/>
              <a:t> Lanka</a:t>
            </a:r>
            <a:endParaRPr lang="cs-CZ" dirty="0"/>
          </a:p>
        </p:txBody>
      </p:sp>
      <p:pic>
        <p:nvPicPr>
          <p:cNvPr id="2051" name="Picture 3" descr="G:\foto cesty\Asie\Indie\P52201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4" y="3622322"/>
            <a:ext cx="4131847" cy="309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27784" y="3846133"/>
            <a:ext cx="1148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í</a:t>
            </a:r>
            <a:r>
              <a:rPr lang="cs-CZ" dirty="0" err="1" smtClean="0">
                <a:solidFill>
                  <a:schemeClr val="bg1"/>
                </a:solidFill>
              </a:rPr>
              <a:t>DilIi</a:t>
            </a:r>
            <a:endParaRPr lang="cs-CZ" dirty="0"/>
          </a:p>
        </p:txBody>
      </p:sp>
      <p:pic>
        <p:nvPicPr>
          <p:cNvPr id="2052" name="Picture 4" descr="G:\foto cesty\Asie\Indie\P526057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-36378"/>
            <a:ext cx="4211960" cy="315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37255" y="1189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Darjeling</a:t>
            </a:r>
            <a:r>
              <a:rPr lang="cs-CZ" dirty="0" smtClean="0">
                <a:solidFill>
                  <a:schemeClr val="bg1"/>
                </a:solidFill>
              </a:rPr>
              <a:t> – čajová plantáž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3" name="Picture 5" descr="G:\foto cesty\Asie\Indie\P529030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699" y="3661467"/>
            <a:ext cx="4272002" cy="319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6176" y="3661467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Kathmandu</a:t>
            </a:r>
            <a:r>
              <a:rPr lang="cs-CZ" dirty="0" smtClean="0"/>
              <a:t> - Nepál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60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692696"/>
            <a:ext cx="6264696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6651"/>
            <a:ext cx="8112759" cy="686045"/>
          </a:xfrm>
        </p:spPr>
        <p:txBody>
          <a:bodyPr>
            <a:normAutofit/>
          </a:bodyPr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160747"/>
            <a:ext cx="8856984" cy="5580621"/>
          </a:xfrm>
        </p:spPr>
        <p:txBody>
          <a:bodyPr>
            <a:noAutofit/>
          </a:bodyPr>
          <a:lstStyle/>
          <a:p>
            <a:r>
              <a:rPr lang="cs-CZ" sz="2800" dirty="0" smtClean="0"/>
              <a:t>1,7 </a:t>
            </a:r>
            <a:r>
              <a:rPr lang="cs-CZ" sz="2800" dirty="0" err="1" smtClean="0"/>
              <a:t>mld</a:t>
            </a:r>
            <a:r>
              <a:rPr lang="cs-CZ" sz="2800" dirty="0" smtClean="0"/>
              <a:t> </a:t>
            </a:r>
            <a:r>
              <a:rPr lang="cs-CZ" sz="2800" dirty="0" smtClean="0"/>
              <a:t>obyvatel (Indie </a:t>
            </a:r>
            <a:r>
              <a:rPr lang="cs-CZ" sz="2800" dirty="0" smtClean="0"/>
              <a:t>1,2 </a:t>
            </a:r>
            <a:r>
              <a:rPr lang="cs-CZ" sz="2800" dirty="0" err="1" smtClean="0"/>
              <a:t>mld</a:t>
            </a:r>
            <a:r>
              <a:rPr lang="cs-CZ" sz="2800" dirty="0" smtClean="0"/>
              <a:t>, </a:t>
            </a:r>
            <a:r>
              <a:rPr lang="cs-CZ" sz="2800" dirty="0" err="1" smtClean="0"/>
              <a:t>Bangl</a:t>
            </a:r>
            <a:r>
              <a:rPr lang="cs-CZ" sz="2800" dirty="0" smtClean="0"/>
              <a:t>. – 200mil, </a:t>
            </a:r>
            <a:r>
              <a:rPr lang="cs-CZ" sz="2800" dirty="0" err="1" smtClean="0"/>
              <a:t>Pakistán</a:t>
            </a:r>
            <a:r>
              <a:rPr lang="cs-CZ" sz="2800" dirty="0" smtClean="0"/>
              <a:t> </a:t>
            </a:r>
            <a:r>
              <a:rPr lang="cs-CZ" sz="2800" dirty="0" smtClean="0"/>
              <a:t>– 200 </a:t>
            </a:r>
            <a:r>
              <a:rPr lang="cs-CZ" sz="2800" dirty="0" smtClean="0"/>
              <a:t>mil)</a:t>
            </a:r>
            <a:endParaRPr lang="cs-CZ" sz="2800" dirty="0" smtClean="0"/>
          </a:p>
          <a:p>
            <a:r>
              <a:rPr lang="cs-CZ" sz="2800" dirty="0" smtClean="0"/>
              <a:t>Europoidní dominuje, </a:t>
            </a:r>
            <a:r>
              <a:rPr lang="cs-CZ" sz="2800" dirty="0" err="1" smtClean="0"/>
              <a:t>australoidní</a:t>
            </a:r>
            <a:r>
              <a:rPr lang="cs-CZ" sz="2800" dirty="0" smtClean="0"/>
              <a:t> ( </a:t>
            </a:r>
            <a:r>
              <a:rPr lang="cs-CZ" sz="2800" dirty="0" err="1" smtClean="0"/>
              <a:t>Sri</a:t>
            </a:r>
            <a:r>
              <a:rPr lang="cs-CZ" sz="2800" dirty="0" smtClean="0"/>
              <a:t> Lanka – Tamilové), </a:t>
            </a:r>
            <a:r>
              <a:rPr lang="cs-CZ" sz="2800" dirty="0" smtClean="0"/>
              <a:t>mongoloidní </a:t>
            </a:r>
            <a:endParaRPr lang="cs-CZ" sz="2800" dirty="0" smtClean="0"/>
          </a:p>
          <a:p>
            <a:r>
              <a:rPr lang="cs-CZ" sz="2800" dirty="0" smtClean="0"/>
              <a:t>Indoevropské jazyky – (</a:t>
            </a:r>
            <a:r>
              <a:rPr lang="cs-CZ" sz="2800" dirty="0" err="1" smtClean="0"/>
              <a:t>íranské</a:t>
            </a:r>
            <a:r>
              <a:rPr lang="cs-CZ" sz="2800" dirty="0" smtClean="0"/>
              <a:t>, indické), Drávidské, Arabština – Maledivy, </a:t>
            </a:r>
            <a:r>
              <a:rPr lang="cs-CZ" sz="2800" dirty="0" err="1"/>
              <a:t>S</a:t>
            </a:r>
            <a:r>
              <a:rPr lang="cs-CZ" sz="2800" dirty="0" err="1" smtClean="0"/>
              <a:t>inotibetské</a:t>
            </a:r>
            <a:r>
              <a:rPr lang="cs-CZ" sz="2800" dirty="0" smtClean="0"/>
              <a:t> j. (Nepál, </a:t>
            </a:r>
            <a:r>
              <a:rPr lang="cs-CZ" sz="2800" dirty="0" err="1" smtClean="0"/>
              <a:t>Bhutan</a:t>
            </a:r>
            <a:r>
              <a:rPr lang="cs-CZ" sz="2800" dirty="0" smtClean="0"/>
              <a:t>, Kašmír)</a:t>
            </a:r>
          </a:p>
          <a:p>
            <a:r>
              <a:rPr lang="cs-CZ" sz="2800" dirty="0" smtClean="0"/>
              <a:t>Náboženství – hinduismus, budhismus, islám, křesťanství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Najdi v atlase a na tabuli připiš státy + náboženství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374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Národnostně rozmanité – 35 menšin s více než 1 mil, homogenní pouze Bangladéš </a:t>
            </a:r>
            <a:r>
              <a:rPr lang="cs-CZ" dirty="0" smtClean="0"/>
              <a:t>(Bengálci</a:t>
            </a:r>
            <a:r>
              <a:rPr lang="cs-CZ" dirty="0"/>
              <a:t>)</a:t>
            </a:r>
          </a:p>
          <a:p>
            <a:r>
              <a:rPr lang="cs-CZ" dirty="0"/>
              <a:t>Hustota zalidnění – </a:t>
            </a:r>
            <a:r>
              <a:rPr lang="cs-CZ" dirty="0" err="1"/>
              <a:t>nej</a:t>
            </a:r>
            <a:r>
              <a:rPr lang="cs-CZ" dirty="0"/>
              <a:t> </a:t>
            </a:r>
            <a:r>
              <a:rPr lang="cs-CZ" dirty="0" err="1"/>
              <a:t>Indoganžská</a:t>
            </a:r>
            <a:r>
              <a:rPr lang="cs-CZ" dirty="0"/>
              <a:t> nížina – 1200 </a:t>
            </a:r>
            <a:r>
              <a:rPr lang="cs-CZ" dirty="0" err="1"/>
              <a:t>obyv</a:t>
            </a:r>
            <a:r>
              <a:rPr lang="cs-CZ" dirty="0"/>
              <a:t>/km2, průměrná – 250 </a:t>
            </a:r>
            <a:r>
              <a:rPr lang="cs-CZ" dirty="0" err="1"/>
              <a:t>obyv</a:t>
            </a:r>
            <a:r>
              <a:rPr lang="cs-CZ" dirty="0"/>
              <a:t>/km2</a:t>
            </a:r>
          </a:p>
          <a:p>
            <a:r>
              <a:rPr lang="cs-CZ" dirty="0"/>
              <a:t>Rozmístění nerovnoměrné – </a:t>
            </a:r>
            <a:r>
              <a:rPr lang="cs-CZ" dirty="0" err="1"/>
              <a:t>Bhutan</a:t>
            </a:r>
            <a:r>
              <a:rPr lang="cs-CZ" dirty="0"/>
              <a:t> řídce obydlen</a:t>
            </a:r>
          </a:p>
          <a:p>
            <a:r>
              <a:rPr lang="cs-CZ" dirty="0"/>
              <a:t>Urbanizace 30-40%</a:t>
            </a:r>
          </a:p>
          <a:p>
            <a:r>
              <a:rPr lang="cs-CZ" dirty="0"/>
              <a:t>Indie – </a:t>
            </a:r>
            <a:r>
              <a:rPr lang="cs-CZ" dirty="0">
                <a:solidFill>
                  <a:srgbClr val="FF0000"/>
                </a:solidFill>
              </a:rPr>
              <a:t>kasty!?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39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G:\foto cesty\Asie\Indie - Nepál\P60403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000" y="3392860"/>
            <a:ext cx="4630981" cy="346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:\foto cesty\Asie\Indie - Nepál\P60301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311" y="27632"/>
            <a:ext cx="4534385" cy="339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G:\foto cesty\Asie\Indie - Nepál\P607059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260" y="8764"/>
            <a:ext cx="4714267" cy="3527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G:\foto cesty\Asie\Indie\P523027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259" y="3436743"/>
            <a:ext cx="4714266" cy="342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046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Taj </a:t>
            </a:r>
            <a:r>
              <a:rPr lang="cs-CZ" dirty="0" err="1" smtClean="0">
                <a:solidFill>
                  <a:schemeClr val="bg1"/>
                </a:solidFill>
              </a:rPr>
              <a:t>Mahal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40466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Nížina </a:t>
            </a:r>
            <a:r>
              <a:rPr lang="cs-CZ" dirty="0" err="1" smtClean="0"/>
              <a:t>Terai</a:t>
            </a:r>
            <a:r>
              <a:rPr lang="cs-CZ" dirty="0" smtClean="0"/>
              <a:t>, Nepal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3536223"/>
            <a:ext cx="2474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Ganga- </a:t>
            </a:r>
            <a:r>
              <a:rPr lang="cs-CZ" dirty="0" err="1" smtClean="0"/>
              <a:t>Váranasí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630932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Nosorožec indický - Nepal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30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7315200" cy="1340768"/>
          </a:xfrm>
        </p:spPr>
        <p:txBody>
          <a:bodyPr>
            <a:normAutofit/>
          </a:bodyPr>
          <a:lstStyle/>
          <a:p>
            <a:r>
              <a:rPr lang="cs-CZ" dirty="0" smtClean="0"/>
              <a:t>Hospodářství -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712968" cy="5256584"/>
          </a:xfrm>
        </p:spPr>
        <p:txBody>
          <a:bodyPr>
            <a:normAutofit/>
          </a:bodyPr>
          <a:lstStyle/>
          <a:p>
            <a:r>
              <a:rPr lang="cs-CZ" sz="2800" dirty="0"/>
              <a:t>Zaměstnává </a:t>
            </a:r>
            <a:r>
              <a:rPr lang="cs-CZ" sz="2800" dirty="0" smtClean="0"/>
              <a:t>50 - 80% EAO</a:t>
            </a:r>
          </a:p>
          <a:p>
            <a:r>
              <a:rPr lang="cs-CZ" sz="2800" dirty="0" smtClean="0"/>
              <a:t>Nepal, </a:t>
            </a:r>
            <a:r>
              <a:rPr lang="cs-CZ" sz="2800" dirty="0" err="1" smtClean="0"/>
              <a:t>Bhutan</a:t>
            </a:r>
            <a:r>
              <a:rPr lang="cs-CZ" sz="2800" dirty="0" smtClean="0"/>
              <a:t>, </a:t>
            </a:r>
            <a:r>
              <a:rPr lang="cs-CZ" sz="2800" dirty="0" err="1" smtClean="0"/>
              <a:t>Bangladeš</a:t>
            </a:r>
            <a:r>
              <a:rPr lang="cs-CZ" sz="2800" dirty="0" smtClean="0"/>
              <a:t>, </a:t>
            </a:r>
            <a:r>
              <a:rPr lang="cs-CZ" sz="2800" dirty="0" err="1" smtClean="0"/>
              <a:t>Sri</a:t>
            </a:r>
            <a:r>
              <a:rPr lang="cs-CZ" sz="2800" dirty="0" smtClean="0"/>
              <a:t> </a:t>
            </a:r>
            <a:r>
              <a:rPr lang="cs-CZ" sz="2800" dirty="0" smtClean="0"/>
              <a:t>Lanka</a:t>
            </a:r>
          </a:p>
          <a:p>
            <a:r>
              <a:rPr lang="cs-CZ" sz="2800" dirty="0" smtClean="0"/>
              <a:t>RV</a:t>
            </a:r>
            <a:endParaRPr lang="cs-CZ" sz="2800" dirty="0"/>
          </a:p>
          <a:p>
            <a:r>
              <a:rPr lang="cs-CZ" sz="2800" dirty="0"/>
              <a:t>Dominuje rostlinná výroba – rýže, bavlna, </a:t>
            </a:r>
            <a:r>
              <a:rPr lang="cs-CZ" sz="2800" dirty="0" smtClean="0"/>
              <a:t>koření</a:t>
            </a:r>
            <a:r>
              <a:rPr lang="cs-CZ" sz="2800" dirty="0"/>
              <a:t>, čaj, </a:t>
            </a:r>
            <a:r>
              <a:rPr lang="cs-CZ" sz="2800" dirty="0" smtClean="0"/>
              <a:t>banány,</a:t>
            </a:r>
            <a:r>
              <a:rPr lang="cs-CZ" altLang="cs-CZ" sz="2800" dirty="0" smtClean="0"/>
              <a:t> </a:t>
            </a:r>
            <a:r>
              <a:rPr lang="cs-CZ" altLang="cs-CZ" sz="2800" dirty="0"/>
              <a:t>juta, cukrová třtina, </a:t>
            </a:r>
            <a:r>
              <a:rPr lang="cs-CZ" altLang="cs-CZ" sz="2800" dirty="0" smtClean="0"/>
              <a:t>tabák, kávovník</a:t>
            </a:r>
            <a:r>
              <a:rPr lang="cs-CZ" altLang="cs-CZ" sz="2800" dirty="0"/>
              <a:t>, kaučukovník, ovoce, zelenina a květiny</a:t>
            </a:r>
          </a:p>
          <a:p>
            <a:r>
              <a:rPr lang="cs-CZ" sz="2800" dirty="0" smtClean="0"/>
              <a:t>ŽV</a:t>
            </a:r>
            <a:endParaRPr lang="cs-CZ" sz="2800" dirty="0"/>
          </a:p>
          <a:p>
            <a:r>
              <a:rPr lang="cs-CZ" sz="2800" dirty="0"/>
              <a:t>Skot pro hinduisty </a:t>
            </a:r>
            <a:r>
              <a:rPr lang="cs-CZ" sz="2800" dirty="0" smtClean="0"/>
              <a:t>posvátný (</a:t>
            </a:r>
            <a:r>
              <a:rPr lang="cs-CZ" sz="2800" dirty="0" err="1" smtClean="0"/>
              <a:t>nej</a:t>
            </a:r>
            <a:r>
              <a:rPr lang="cs-CZ" sz="2800" dirty="0" smtClean="0"/>
              <a:t> stádo na světě)</a:t>
            </a:r>
            <a:endParaRPr lang="cs-CZ" sz="2800" dirty="0"/>
          </a:p>
          <a:p>
            <a:r>
              <a:rPr lang="cs-CZ" sz="2800" dirty="0"/>
              <a:t>Chov ovcí, koz a velbloudů</a:t>
            </a:r>
          </a:p>
        </p:txBody>
      </p:sp>
    </p:spTree>
    <p:extLst>
      <p:ext uri="{BB962C8B-B14F-4D97-AF65-F5344CB8AC3E}">
        <p14:creationId xmlns:p14="http://schemas.microsoft.com/office/powerpoint/2010/main" val="278363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348"/>
            <a:ext cx="7315200" cy="1154097"/>
          </a:xfrm>
        </p:spPr>
        <p:txBody>
          <a:bodyPr/>
          <a:lstStyle/>
          <a:p>
            <a:r>
              <a:rPr lang="cs-CZ" dirty="0" smtClean="0"/>
              <a:t>Hospodářství -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1"/>
            <a:ext cx="7315200" cy="50406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Nerostné </a:t>
            </a:r>
            <a:r>
              <a:rPr lang="cs-CZ" dirty="0" err="1" smtClean="0"/>
              <a:t>bohatsví</a:t>
            </a:r>
            <a:r>
              <a:rPr lang="cs-CZ" dirty="0" smtClean="0"/>
              <a:t> – </a:t>
            </a:r>
            <a:r>
              <a:rPr lang="cs-CZ" dirty="0" err="1" smtClean="0"/>
              <a:t>Fer</a:t>
            </a:r>
            <a:r>
              <a:rPr lang="cs-CZ" dirty="0" smtClean="0"/>
              <a:t>, </a:t>
            </a:r>
            <a:r>
              <a:rPr lang="cs-CZ" dirty="0" err="1" smtClean="0"/>
              <a:t>Mn</a:t>
            </a:r>
            <a:r>
              <a:rPr lang="cs-CZ" dirty="0" smtClean="0"/>
              <a:t>, </a:t>
            </a:r>
            <a:r>
              <a:rPr lang="cs-CZ" dirty="0" err="1" smtClean="0"/>
              <a:t>č.uhlí</a:t>
            </a:r>
            <a:r>
              <a:rPr lang="cs-CZ" dirty="0" smtClean="0"/>
              <a:t>, barevné kovy</a:t>
            </a:r>
          </a:p>
          <a:p>
            <a:r>
              <a:rPr lang="cs-CZ" dirty="0" smtClean="0"/>
              <a:t>Indie a </a:t>
            </a:r>
            <a:r>
              <a:rPr lang="cs-CZ" dirty="0" err="1" smtClean="0"/>
              <a:t>Pakistán</a:t>
            </a:r>
            <a:r>
              <a:rPr lang="cs-CZ" dirty="0" smtClean="0"/>
              <a:t> – </a:t>
            </a:r>
            <a:r>
              <a:rPr lang="cs-CZ" dirty="0" err="1" smtClean="0"/>
              <a:t>nejvysp</a:t>
            </a:r>
            <a:r>
              <a:rPr lang="cs-CZ" dirty="0" smtClean="0"/>
              <a:t>. </a:t>
            </a:r>
            <a:r>
              <a:rPr lang="cs-CZ" dirty="0" smtClean="0"/>
              <a:t>státy- </a:t>
            </a:r>
            <a:r>
              <a:rPr lang="cs-CZ" dirty="0" smtClean="0"/>
              <a:t>industrializace</a:t>
            </a:r>
          </a:p>
          <a:p>
            <a:r>
              <a:rPr lang="cs-CZ" dirty="0" smtClean="0"/>
              <a:t>Průmysl v aglomeracích </a:t>
            </a:r>
            <a:r>
              <a:rPr lang="cs-CZ" dirty="0"/>
              <a:t>(Dillí, </a:t>
            </a:r>
            <a:r>
              <a:rPr lang="cs-CZ" dirty="0" err="1"/>
              <a:t>Mumabai</a:t>
            </a:r>
            <a:r>
              <a:rPr lang="cs-CZ" dirty="0"/>
              <a:t>, Karáčí, Kalkata ad</a:t>
            </a:r>
            <a:r>
              <a:rPr lang="cs-CZ" dirty="0" smtClean="0"/>
              <a:t>.)</a:t>
            </a:r>
          </a:p>
          <a:p>
            <a:r>
              <a:rPr lang="cs-CZ" dirty="0" smtClean="0"/>
              <a:t>textilního </a:t>
            </a:r>
            <a:r>
              <a:rPr lang="cs-CZ" dirty="0"/>
              <a:t>a oděvního </a:t>
            </a:r>
            <a:r>
              <a:rPr lang="cs-CZ" dirty="0" smtClean="0"/>
              <a:t>průmyslu - Nepál </a:t>
            </a:r>
            <a:r>
              <a:rPr lang="cs-CZ" dirty="0"/>
              <a:t>či </a:t>
            </a:r>
            <a:r>
              <a:rPr lang="cs-CZ" dirty="0" smtClean="0"/>
              <a:t>Bhútán</a:t>
            </a:r>
          </a:p>
          <a:p>
            <a:r>
              <a:rPr lang="cs-CZ" dirty="0" smtClean="0"/>
              <a:t>moderní </a:t>
            </a:r>
            <a:r>
              <a:rPr lang="cs-CZ" dirty="0"/>
              <a:t>hutnický a strojírenský průmysl (automobily, letadla</a:t>
            </a:r>
            <a:r>
              <a:rPr lang="cs-CZ" dirty="0" smtClean="0"/>
              <a:t>, lodě, těžké strojírenství)</a:t>
            </a:r>
          </a:p>
          <a:p>
            <a:r>
              <a:rPr lang="cs-CZ" dirty="0" smtClean="0"/>
              <a:t>chemický průmysl, IT, kosmický program</a:t>
            </a:r>
          </a:p>
          <a:p>
            <a:endParaRPr lang="cs-CZ" dirty="0" smtClean="0"/>
          </a:p>
          <a:p>
            <a:r>
              <a:rPr lang="cs-CZ" dirty="0" smtClean="0"/>
              <a:t>Chudé státy – </a:t>
            </a:r>
            <a:r>
              <a:rPr lang="cs-CZ" dirty="0" err="1" smtClean="0"/>
              <a:t>Bhutan</a:t>
            </a:r>
            <a:r>
              <a:rPr lang="cs-CZ" dirty="0" smtClean="0"/>
              <a:t>, </a:t>
            </a:r>
            <a:r>
              <a:rPr lang="cs-CZ" dirty="0" smtClean="0"/>
              <a:t>Nepál</a:t>
            </a:r>
            <a:r>
              <a:rPr lang="cs-CZ" dirty="0" smtClean="0"/>
              <a:t>, </a:t>
            </a:r>
            <a:r>
              <a:rPr lang="cs-CZ" dirty="0" err="1" smtClean="0"/>
              <a:t>Bangladeš</a:t>
            </a:r>
            <a:r>
              <a:rPr lang="cs-CZ" dirty="0" smtClean="0"/>
              <a:t> – agrární typ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POLITICKY nestabilní oblasti</a:t>
            </a:r>
            <a:r>
              <a:rPr lang="cs-CZ" dirty="0" smtClean="0"/>
              <a:t> – Kašmír, </a:t>
            </a:r>
            <a:r>
              <a:rPr lang="cs-CZ" dirty="0" err="1" smtClean="0"/>
              <a:t>Sri</a:t>
            </a:r>
            <a:r>
              <a:rPr lang="cs-CZ" dirty="0" smtClean="0"/>
              <a:t> Lanka – Tamilští tygři…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11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88641"/>
            <a:ext cx="7315200" cy="720079"/>
          </a:xfrm>
        </p:spPr>
        <p:txBody>
          <a:bodyPr/>
          <a:lstStyle/>
          <a:p>
            <a:r>
              <a:rPr lang="cs-CZ" dirty="0" smtClean="0"/>
              <a:t>Opakování - přiřaď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7"/>
            <a:ext cx="8784976" cy="4680520"/>
          </a:xfrm>
        </p:spPr>
        <p:txBody>
          <a:bodyPr/>
          <a:lstStyle/>
          <a:p>
            <a:r>
              <a:rPr lang="cs-CZ" sz="2400" dirty="0" err="1" smtClean="0"/>
              <a:t>Čerápundží</a:t>
            </a:r>
            <a:r>
              <a:rPr lang="cs-CZ" sz="2400" dirty="0" smtClean="0"/>
              <a:t>				12 000mm</a:t>
            </a:r>
          </a:p>
          <a:p>
            <a:r>
              <a:rPr lang="cs-CZ" sz="2400" dirty="0" err="1" smtClean="0"/>
              <a:t>Sri</a:t>
            </a:r>
            <a:r>
              <a:rPr lang="cs-CZ" sz="2400" dirty="0" smtClean="0"/>
              <a:t> Lanka				Tamilové</a:t>
            </a:r>
          </a:p>
          <a:p>
            <a:r>
              <a:rPr lang="cs-CZ" sz="2400" dirty="0" smtClean="0"/>
              <a:t>Arabové				Maledivy</a:t>
            </a:r>
          </a:p>
          <a:p>
            <a:r>
              <a:rPr lang="cs-CZ" sz="2400" dirty="0" smtClean="0"/>
              <a:t>Kasty				</a:t>
            </a:r>
            <a:r>
              <a:rPr lang="cs-CZ" sz="2400" dirty="0" err="1"/>
              <a:t>B</a:t>
            </a:r>
            <a:r>
              <a:rPr lang="cs-CZ" sz="2400" dirty="0" err="1" smtClean="0"/>
              <a:t>rahmáni</a:t>
            </a:r>
            <a:endParaRPr lang="cs-CZ" sz="2400" dirty="0" smtClean="0"/>
          </a:p>
          <a:p>
            <a:r>
              <a:rPr lang="cs-CZ" sz="2400" dirty="0" err="1" smtClean="0"/>
              <a:t>Varánasí</a:t>
            </a:r>
            <a:r>
              <a:rPr lang="cs-CZ" sz="2400" dirty="0" smtClean="0"/>
              <a:t>				Ganga</a:t>
            </a:r>
          </a:p>
          <a:p>
            <a:r>
              <a:rPr lang="cs-CZ" sz="2400" dirty="0" smtClean="0"/>
              <a:t>Koření				</a:t>
            </a:r>
            <a:r>
              <a:rPr lang="cs-CZ" sz="2400" dirty="0" err="1" smtClean="0"/>
              <a:t>Sri</a:t>
            </a:r>
            <a:r>
              <a:rPr lang="cs-CZ" sz="2400" dirty="0" smtClean="0"/>
              <a:t> Lanka</a:t>
            </a:r>
          </a:p>
          <a:p>
            <a:r>
              <a:rPr lang="cs-CZ" sz="2400" dirty="0" smtClean="0"/>
              <a:t>Kosmický p.			Indie</a:t>
            </a:r>
          </a:p>
          <a:p>
            <a:r>
              <a:rPr lang="cs-CZ" sz="2400" dirty="0" smtClean="0"/>
              <a:t>Posvátný skot			Indie</a:t>
            </a:r>
          </a:p>
          <a:p>
            <a:r>
              <a:rPr lang="cs-CZ" sz="2400" dirty="0" smtClean="0"/>
              <a:t>Nepál				</a:t>
            </a:r>
            <a:r>
              <a:rPr lang="cs-CZ" sz="2400" dirty="0" err="1" smtClean="0"/>
              <a:t>Mt</a:t>
            </a:r>
            <a:r>
              <a:rPr lang="cs-CZ" sz="2400" dirty="0" smtClean="0"/>
              <a:t>. Everest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81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3"/>
            <a:ext cx="7315200" cy="864096"/>
          </a:xfrm>
        </p:spPr>
        <p:txBody>
          <a:bodyPr/>
          <a:lstStyle/>
          <a:p>
            <a:r>
              <a:rPr lang="cs-CZ" dirty="0"/>
              <a:t>Opakování - přiřaď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29600" cy="5373216"/>
          </a:xfrm>
        </p:spPr>
        <p:txBody>
          <a:bodyPr/>
          <a:lstStyle/>
          <a:p>
            <a:r>
              <a:rPr lang="cs-CZ" sz="2400" dirty="0" err="1"/>
              <a:t>Čerápundží</a:t>
            </a:r>
            <a:r>
              <a:rPr lang="cs-CZ" sz="2400" dirty="0"/>
              <a:t>				</a:t>
            </a:r>
            <a:r>
              <a:rPr lang="cs-CZ" sz="2400" dirty="0" err="1"/>
              <a:t>Brahmáni</a:t>
            </a:r>
            <a:endParaRPr lang="cs-CZ" sz="2400" dirty="0"/>
          </a:p>
          <a:p>
            <a:r>
              <a:rPr lang="cs-CZ" sz="2400" dirty="0" err="1"/>
              <a:t>Sri</a:t>
            </a:r>
            <a:r>
              <a:rPr lang="cs-CZ" sz="2400" dirty="0"/>
              <a:t> Lanka				</a:t>
            </a:r>
            <a:r>
              <a:rPr lang="cs-CZ" sz="2400" dirty="0" smtClean="0"/>
              <a:t>Indie</a:t>
            </a:r>
            <a:endParaRPr lang="cs-CZ" sz="2400" dirty="0"/>
          </a:p>
          <a:p>
            <a:r>
              <a:rPr lang="cs-CZ" sz="2400" dirty="0"/>
              <a:t>Arabové				Maledivy</a:t>
            </a:r>
          </a:p>
          <a:p>
            <a:r>
              <a:rPr lang="cs-CZ" sz="2400" dirty="0"/>
              <a:t>Kasty				</a:t>
            </a:r>
            <a:r>
              <a:rPr lang="cs-CZ" sz="2400" dirty="0" smtClean="0"/>
              <a:t>12 </a:t>
            </a:r>
            <a:r>
              <a:rPr lang="cs-CZ" sz="2400" dirty="0"/>
              <a:t>000mm</a:t>
            </a:r>
          </a:p>
          <a:p>
            <a:r>
              <a:rPr lang="cs-CZ" sz="2400" dirty="0" err="1"/>
              <a:t>Varánasí</a:t>
            </a:r>
            <a:r>
              <a:rPr lang="cs-CZ" sz="2400" dirty="0"/>
              <a:t>				</a:t>
            </a:r>
            <a:r>
              <a:rPr lang="cs-CZ" sz="2400" dirty="0" err="1" smtClean="0"/>
              <a:t>Mt</a:t>
            </a:r>
            <a:r>
              <a:rPr lang="cs-CZ" sz="2400" dirty="0"/>
              <a:t>. Everest</a:t>
            </a:r>
          </a:p>
          <a:p>
            <a:r>
              <a:rPr lang="cs-CZ" sz="2400" dirty="0"/>
              <a:t>Koření				</a:t>
            </a:r>
            <a:r>
              <a:rPr lang="cs-CZ" sz="2400" dirty="0" err="1"/>
              <a:t>Sri</a:t>
            </a:r>
            <a:r>
              <a:rPr lang="cs-CZ" sz="2400" dirty="0"/>
              <a:t> Lanka</a:t>
            </a:r>
          </a:p>
          <a:p>
            <a:r>
              <a:rPr lang="cs-CZ" sz="2400" dirty="0"/>
              <a:t>Kosmický p.			</a:t>
            </a:r>
            <a:r>
              <a:rPr lang="cs-CZ" sz="2400" dirty="0" smtClean="0"/>
              <a:t>Posvátný </a:t>
            </a:r>
            <a:r>
              <a:rPr lang="cs-CZ" sz="2400" dirty="0"/>
              <a:t>skot	</a:t>
            </a:r>
            <a:endParaRPr lang="cs-CZ" sz="2400" dirty="0" smtClean="0"/>
          </a:p>
          <a:p>
            <a:r>
              <a:rPr lang="cs-CZ" sz="2400" dirty="0" smtClean="0"/>
              <a:t>Indie					Tamilové</a:t>
            </a:r>
            <a:endParaRPr lang="cs-CZ" sz="2400" dirty="0"/>
          </a:p>
          <a:p>
            <a:r>
              <a:rPr lang="cs-CZ" sz="2400" dirty="0"/>
              <a:t>Nepál				Ganga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95736" y="1844824"/>
            <a:ext cx="280831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835696" y="2276872"/>
            <a:ext cx="3168352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691680" y="2636912"/>
            <a:ext cx="33123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403648" y="1700808"/>
            <a:ext cx="360040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835696" y="3573016"/>
            <a:ext cx="3168352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259632" y="4437112"/>
            <a:ext cx="39604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2123728" y="2132856"/>
            <a:ext cx="3096344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1403648" y="3573016"/>
            <a:ext cx="3600400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547664" y="4005064"/>
            <a:ext cx="34563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J Asie. NEUVEDEN</a:t>
            </a:r>
            <a:r>
              <a:rPr lang="cs-CZ" sz="1400" dirty="0">
                <a:latin typeface="Calibri" pitchFamily="34" charset="0"/>
              </a:rPr>
              <a:t>. wikipedie [online]. [cit. </a:t>
            </a:r>
            <a:r>
              <a:rPr lang="cs-CZ" sz="1400" dirty="0" smtClean="0">
                <a:latin typeface="Calibri" pitchFamily="34" charset="0"/>
              </a:rPr>
              <a:t>2.3.2013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3"/>
              </a:rPr>
              <a:t>http://upload.wikimedia.org/wikipedia/commons/d/d4/South_Asia_UN.png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5, </a:t>
            </a:r>
            <a:r>
              <a:rPr lang="cs-CZ" sz="1400" dirty="0" smtClean="0">
                <a:latin typeface="Calibri" pitchFamily="34" charset="0"/>
              </a:rPr>
              <a:t>8: </a:t>
            </a:r>
            <a:r>
              <a:rPr lang="cs-CZ" sz="1400" dirty="0" smtClean="0">
                <a:latin typeface="Calibri" pitchFamily="34" charset="0"/>
              </a:rPr>
              <a:t>archiv autora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479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1106</TotalTime>
  <Words>612</Words>
  <Application>Microsoft Office PowerPoint</Application>
  <PresentationFormat>Předvádění na obrazovce (4:3)</PresentationFormat>
  <Paragraphs>119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</vt:lpstr>
      <vt:lpstr>Prezentace aplikace PowerPoint</vt:lpstr>
      <vt:lpstr>Poloha, FGS</vt:lpstr>
      <vt:lpstr>Prezentace aplikace PowerPoint</vt:lpstr>
      <vt:lpstr>Obyvatelstvo</vt:lpstr>
      <vt:lpstr>obyvatelstvo</vt:lpstr>
      <vt:lpstr>Prezentace aplikace PowerPoint</vt:lpstr>
      <vt:lpstr>Hospodářství - zemědělství</vt:lpstr>
      <vt:lpstr>Hospodářství - průmysl</vt:lpstr>
      <vt:lpstr>Opakování - přiřaď</vt:lpstr>
      <vt:lpstr>Opakování - přiřaď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39</cp:revision>
  <dcterms:created xsi:type="dcterms:W3CDTF">2013-03-28T12:11:50Z</dcterms:created>
  <dcterms:modified xsi:type="dcterms:W3CDTF">2014-01-04T21:20:15Z</dcterms:modified>
</cp:coreProperties>
</file>