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1" r:id="rId2"/>
    <p:sldId id="262" r:id="rId3"/>
    <p:sldId id="256" r:id="rId4"/>
    <p:sldId id="257" r:id="rId5"/>
    <p:sldId id="258" r:id="rId6"/>
    <p:sldId id="263" r:id="rId7"/>
    <p:sldId id="264" r:id="rId8"/>
    <p:sldId id="270" r:id="rId9"/>
    <p:sldId id="265" r:id="rId10"/>
    <p:sldId id="267" r:id="rId11"/>
    <p:sldId id="272" r:id="rId12"/>
    <p:sldId id="271" r:id="rId13"/>
    <p:sldId id="268" r:id="rId14"/>
    <p:sldId id="269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C5E918-BCE6-4336-9850-5C18E78C1E78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DDB6B0-2452-4102-A624-0A33053F28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271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F07C94F7-CBE9-433B-B765-0516537F2CA1}" type="datetimeFigureOut">
              <a:rPr lang="cs-CZ" smtClean="0"/>
              <a:t>4.1.2014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21753316-EF20-4013-ADBA-C36EA69D15C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entral-asia.su/sa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evanavank-both.jpg" TargetMode="External"/><Relationship Id="rId2" Type="http://schemas.openxmlformats.org/officeDocument/2006/relationships/hyperlink" Target="http://cs.wikipedia.org/wiki/Soubor:Bukhara_-_Panoram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stana1.jpeg" TargetMode="External"/><Relationship Id="rId5" Type="http://schemas.openxmlformats.org/officeDocument/2006/relationships/hyperlink" Target="http://cs.wikipedia.org/wiki/Soubor:Uzbekistan_2007_042_Kalta_minor_Khiva.jpg" TargetMode="External"/><Relationship Id="rId4" Type="http://schemas.openxmlformats.org/officeDocument/2006/relationships/hyperlink" Target="www:%20http://cs.wikipedia.org/wiki/Soubor:Kohrvira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201736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Mgr.David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VY_32_INOVACE_02B_04 Západní Asie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4/3/2013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7635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3152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1717" y="1916832"/>
            <a:ext cx="8208912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Škola: Gymnázium Chomutov, </a:t>
            </a:r>
            <a:r>
              <a:rPr lang="cs-CZ" sz="1600" dirty="0" smtClean="0"/>
              <a:t>Mostecká </a:t>
            </a:r>
            <a:r>
              <a:rPr lang="cs-CZ" sz="1600" dirty="0"/>
              <a:t>3000, 430 01</a:t>
            </a:r>
          </a:p>
          <a:p>
            <a:endParaRPr lang="cs-CZ" sz="1600" dirty="0"/>
          </a:p>
          <a:p>
            <a:r>
              <a:rPr lang="cs-CZ" sz="1600" dirty="0"/>
              <a:t>Výstup:  </a:t>
            </a:r>
            <a:r>
              <a:rPr lang="cs-CZ" sz="1600" dirty="0" err="1"/>
              <a:t>Powerpointová</a:t>
            </a:r>
            <a:r>
              <a:rPr lang="cs-CZ" sz="1600" dirty="0"/>
              <a:t> prezentace</a:t>
            </a:r>
          </a:p>
          <a:p>
            <a:endParaRPr lang="cs-CZ" sz="1600" dirty="0"/>
          </a:p>
          <a:p>
            <a:r>
              <a:rPr lang="cs-CZ" sz="1600" dirty="0"/>
              <a:t>Obor:  Zeměpis/Geografie</a:t>
            </a:r>
          </a:p>
          <a:p>
            <a:endParaRPr lang="cs-CZ" sz="1600" dirty="0"/>
          </a:p>
          <a:p>
            <a:r>
              <a:rPr lang="cs-CZ" sz="1600" dirty="0"/>
              <a:t>Využití:  Výuka zeměpisu / geografie</a:t>
            </a:r>
          </a:p>
          <a:p>
            <a:endParaRPr lang="cs-CZ" sz="1600" dirty="0"/>
          </a:p>
          <a:p>
            <a:r>
              <a:rPr lang="cs-CZ" sz="1600" dirty="0"/>
              <a:t>Pomůcky:   PC, tabule, atlas</a:t>
            </a:r>
          </a:p>
          <a:p>
            <a:r>
              <a:rPr lang="cs-CZ" sz="1600" dirty="0"/>
              <a:t>Materiál je určen jako doplnění slovního seznámení se s učivem. V některých částech je formou animací vizualizována probíraná látka, studenti také musejí hledat v atlase a společně s pedagogem. Do prezentace můžou studenti odpovědi vpisovat. Do výkladu jsou vloženy kontrolní otázky </a:t>
            </a:r>
            <a:r>
              <a:rPr lang="cs-CZ" sz="1600" dirty="0" smtClean="0"/>
              <a:t>(žlutě) </a:t>
            </a:r>
            <a:r>
              <a:rPr lang="cs-CZ" sz="1600" dirty="0"/>
              <a:t>k tématu pro zpětnou vazbu učitele. Žáci pracují podle pokynů v prezentaci. Digitálním perem / fixem zapisují odpovědi na interaktivní tabuli a poté si je kontrolují se správným řešením. Žáci se tak aktivně podílejí na tvorbě zápisu do sešitu. </a:t>
            </a:r>
          </a:p>
          <a:p>
            <a:endParaRPr lang="cs-CZ" sz="1600" dirty="0"/>
          </a:p>
          <a:p>
            <a:r>
              <a:rPr lang="cs-CZ" b="1" dirty="0"/>
              <a:t>Materiál je určen k interaktivní výuce.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3002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6633"/>
            <a:ext cx="7315200" cy="1224136"/>
          </a:xfrm>
        </p:spPr>
        <p:txBody>
          <a:bodyPr>
            <a:normAutofit/>
          </a:bodyPr>
          <a:lstStyle/>
          <a:p>
            <a:r>
              <a:rPr lang="cs-CZ" sz="5400" dirty="0" smtClean="0">
                <a:latin typeface="Broadway" pitchFamily="82" charset="0"/>
              </a:rPr>
              <a:t>Západní Asie</a:t>
            </a:r>
            <a:endParaRPr lang="cs-CZ" sz="5400" dirty="0">
              <a:latin typeface="Broadway" pitchFamily="82" charset="0"/>
            </a:endParaRPr>
          </a:p>
        </p:txBody>
      </p:sp>
      <p:pic>
        <p:nvPicPr>
          <p:cNvPr id="1026" name="Picture 2" descr="C:\Users\EU-3\Documents\Západní Asi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5726866" cy="4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94410" y="1662327"/>
            <a:ext cx="294959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  <a:latin typeface="Gill Sans Ultra Bold" pitchFamily="34" charset="-18"/>
              </a:rPr>
              <a:t>Střední Asie</a:t>
            </a:r>
          </a:p>
          <a:p>
            <a:endParaRPr lang="cs-CZ" sz="2800" dirty="0">
              <a:latin typeface="Gill Sans Ultra Bold" pitchFamily="34" charset="-18"/>
            </a:endParaRPr>
          </a:p>
          <a:p>
            <a:endParaRPr lang="cs-CZ" sz="2800" dirty="0" smtClean="0">
              <a:latin typeface="Gill Sans Ultra Bold" pitchFamily="34" charset="-18"/>
            </a:endParaRPr>
          </a:p>
          <a:p>
            <a:r>
              <a:rPr lang="cs-CZ" sz="2800" dirty="0" smtClean="0">
                <a:latin typeface="Gill Sans Ultra Bold" pitchFamily="34" charset="-18"/>
              </a:rPr>
              <a:t> </a:t>
            </a:r>
          </a:p>
          <a:p>
            <a:r>
              <a:rPr lang="cs-CZ" sz="2800" dirty="0" smtClean="0">
                <a:latin typeface="Gill Sans Ultra Bold" pitchFamily="34" charset="-18"/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  <a:latin typeface="Gill Sans Ultra Bold" pitchFamily="34" charset="-18"/>
              </a:rPr>
              <a:t>Zakavkazko</a:t>
            </a:r>
            <a:endParaRPr lang="cs-CZ" sz="2800" dirty="0">
              <a:solidFill>
                <a:srgbClr val="FFC000"/>
              </a:solidFill>
              <a:latin typeface="Gill Sans Ultra Bold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4151358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315200" cy="1154097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Gill Sans Ultra Bold" pitchFamily="34" charset="-18"/>
              </a:rPr>
              <a:t>Vyhledej státy střední Asie a </a:t>
            </a:r>
            <a:r>
              <a:rPr lang="cs-CZ" sz="2800" dirty="0" err="1" smtClean="0">
                <a:latin typeface="Gill Sans Ultra Bold" pitchFamily="34" charset="-18"/>
              </a:rPr>
              <a:t>Zakavkazka</a:t>
            </a:r>
            <a:r>
              <a:rPr lang="cs-CZ" sz="2800" dirty="0" smtClean="0">
                <a:latin typeface="Gill Sans Ultra Bold" pitchFamily="34" charset="-18"/>
              </a:rPr>
              <a:t> podle atlasu</a:t>
            </a:r>
            <a:endParaRPr lang="cs-CZ" sz="2800" dirty="0">
              <a:latin typeface="Gill Sans Ultra Bold" pitchFamily="34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84785"/>
            <a:ext cx="7315200" cy="4824576"/>
          </a:xfrm>
        </p:spPr>
        <p:txBody>
          <a:bodyPr/>
          <a:lstStyle/>
          <a:p>
            <a:endParaRPr lang="cs-CZ" dirty="0" smtClean="0">
              <a:solidFill>
                <a:srgbClr val="FFC000"/>
              </a:solidFill>
              <a:latin typeface="Gill Sans Ultra Bold" pitchFamily="34" charset="-18"/>
            </a:endParaRPr>
          </a:p>
          <a:p>
            <a:endParaRPr lang="cs-CZ" sz="2400" dirty="0" smtClean="0">
              <a:solidFill>
                <a:schemeClr val="tx2">
                  <a:lumMod val="10000"/>
                </a:schemeClr>
              </a:solidFill>
              <a:latin typeface="Gill Sans Ultra Bold" pitchFamily="34" charset="-18"/>
            </a:endParaRPr>
          </a:p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  <a:latin typeface="Gill Sans Ultra Bold" pitchFamily="34" charset="-18"/>
              </a:rPr>
              <a:t>Kazachstán, Turkmenistán, </a:t>
            </a:r>
            <a:r>
              <a:rPr lang="cs-CZ" sz="2400" dirty="0" err="1" smtClean="0">
                <a:solidFill>
                  <a:schemeClr val="tx2">
                    <a:lumMod val="10000"/>
                  </a:schemeClr>
                </a:solidFill>
                <a:latin typeface="Gill Sans Ultra Bold" pitchFamily="34" charset="-18"/>
              </a:rPr>
              <a:t>Kyrgystán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  <a:latin typeface="Gill Sans Ultra Bold" pitchFamily="34" charset="-18"/>
              </a:rPr>
              <a:t>, Tádžikistán, Uzbekistán</a:t>
            </a:r>
          </a:p>
          <a:p>
            <a:endParaRPr lang="cs-CZ" sz="2400" dirty="0" smtClean="0">
              <a:solidFill>
                <a:schemeClr val="tx2">
                  <a:lumMod val="10000"/>
                </a:schemeClr>
              </a:solidFill>
              <a:latin typeface="Gill Sans Ultra Bold" pitchFamily="34" charset="-18"/>
            </a:endParaRPr>
          </a:p>
          <a:p>
            <a:endParaRPr lang="cs-CZ" sz="2400" dirty="0" smtClean="0">
              <a:solidFill>
                <a:schemeClr val="tx2">
                  <a:lumMod val="10000"/>
                </a:schemeClr>
              </a:solidFill>
              <a:latin typeface="Gill Sans Ultra Bold" pitchFamily="34" charset="-18"/>
            </a:endParaRPr>
          </a:p>
          <a:p>
            <a:endParaRPr lang="cs-CZ" sz="2400" dirty="0" smtClean="0">
              <a:solidFill>
                <a:schemeClr val="tx2">
                  <a:lumMod val="10000"/>
                </a:schemeClr>
              </a:solidFill>
              <a:latin typeface="Gill Sans Ultra Bold" pitchFamily="34" charset="-18"/>
            </a:endParaRPr>
          </a:p>
          <a:p>
            <a:endParaRPr lang="cs-CZ" sz="2400" dirty="0">
              <a:solidFill>
                <a:schemeClr val="tx2">
                  <a:lumMod val="10000"/>
                </a:schemeClr>
              </a:solidFill>
              <a:latin typeface="Gill Sans Ultra Bold" pitchFamily="34" charset="-18"/>
            </a:endParaRPr>
          </a:p>
          <a:p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  <a:latin typeface="Gill Sans Ultra Bold" pitchFamily="34" charset="-18"/>
              </a:rPr>
              <a:t>Gruzie, Arménie, </a:t>
            </a:r>
            <a:r>
              <a:rPr lang="cs-CZ" sz="2400" dirty="0" err="1" smtClean="0">
                <a:solidFill>
                  <a:schemeClr val="tx2">
                    <a:lumMod val="10000"/>
                  </a:schemeClr>
                </a:solidFill>
                <a:latin typeface="Gill Sans Ultra Bold" pitchFamily="34" charset="-18"/>
              </a:rPr>
              <a:t>Azerbajdžán</a:t>
            </a:r>
            <a:endParaRPr lang="cs-CZ" sz="2400" dirty="0">
              <a:solidFill>
                <a:schemeClr val="tx2">
                  <a:lumMod val="10000"/>
                </a:schemeClr>
              </a:solidFill>
              <a:latin typeface="Gill Sans Ultra Bold" pitchFamily="34" charset="-18"/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1043608" y="1484784"/>
            <a:ext cx="1800200" cy="79208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C000"/>
                </a:solidFill>
                <a:latin typeface="Gill Sans Ultra Bold" pitchFamily="34" charset="-18"/>
                <a:hlinkClick r:id="rId2"/>
              </a:rPr>
              <a:t>Střední</a:t>
            </a:r>
            <a:r>
              <a:rPr lang="cs-CZ" dirty="0" smtClean="0">
                <a:solidFill>
                  <a:srgbClr val="FFC000"/>
                </a:solidFill>
                <a:latin typeface="Gill Sans Ultra Bold" pitchFamily="34" charset="-18"/>
              </a:rPr>
              <a:t> Asie</a:t>
            </a:r>
            <a:endParaRPr lang="cs-CZ" dirty="0">
              <a:solidFill>
                <a:srgbClr val="FFC000"/>
              </a:solidFill>
              <a:latin typeface="Gill Sans Ultra Bold" pitchFamily="34" charset="-18"/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1187624" y="4056661"/>
            <a:ext cx="2299917" cy="7200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FFC000"/>
                </a:solidFill>
                <a:latin typeface="Gill Sans Ultra Bold" pitchFamily="34" charset="-18"/>
              </a:rPr>
              <a:t>Zakavkazko</a:t>
            </a:r>
            <a:endParaRPr lang="cs-CZ" dirty="0">
              <a:solidFill>
                <a:srgbClr val="FFC000"/>
              </a:solidFill>
              <a:latin typeface="Gill Sans Ultra Bold" pitchFamily="34" charset="-18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6288" y="5198160"/>
            <a:ext cx="209550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84984"/>
            <a:ext cx="3593976" cy="1347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1099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692696"/>
            <a:ext cx="6264696" cy="936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69849" y="476671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Gill Sans Ultra Bold" pitchFamily="34" charset="-18"/>
              </a:rPr>
              <a:t>FGS - Povrch</a:t>
            </a:r>
            <a:endParaRPr lang="cs-CZ" sz="3600" dirty="0">
              <a:latin typeface="Gill Sans Ultra Bold" pitchFamily="34" charset="-18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2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123002"/>
            <a:ext cx="8568952" cy="5618366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4,2 mil km2</a:t>
            </a:r>
          </a:p>
          <a:p>
            <a:r>
              <a:rPr lang="cs-CZ" sz="2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Zakavkazko</a:t>
            </a:r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/>
              <a:t>Velký Kavkaz ( až 5000 </a:t>
            </a:r>
            <a:r>
              <a:rPr lang="cs-CZ" sz="2400" dirty="0" err="1" smtClean="0"/>
              <a:t>mnm</a:t>
            </a:r>
            <a:r>
              <a:rPr lang="cs-CZ" sz="2400" dirty="0" smtClean="0"/>
              <a:t>) - ledovce a Malý Kavkaz ( až 3000 </a:t>
            </a:r>
            <a:r>
              <a:rPr lang="cs-CZ" sz="2400" dirty="0" err="1" smtClean="0"/>
              <a:t>mnm</a:t>
            </a:r>
            <a:r>
              <a:rPr lang="cs-CZ" sz="2400" dirty="0" smtClean="0"/>
              <a:t>) – až 1300km dlouhé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Kolchidská nížina </a:t>
            </a:r>
            <a:r>
              <a:rPr lang="cs-CZ" sz="2400" dirty="0" smtClean="0"/>
              <a:t>- úrodná, </a:t>
            </a:r>
            <a:r>
              <a:rPr lang="cs-CZ" sz="2400" dirty="0" smtClean="0">
                <a:solidFill>
                  <a:srgbClr val="FFC000"/>
                </a:solidFill>
              </a:rPr>
              <a:t>Kursko-</a:t>
            </a:r>
            <a:r>
              <a:rPr lang="cs-CZ" sz="2400" dirty="0" err="1" smtClean="0">
                <a:solidFill>
                  <a:srgbClr val="FFC000"/>
                </a:solidFill>
              </a:rPr>
              <a:t>Arakská</a:t>
            </a:r>
            <a:r>
              <a:rPr lang="cs-CZ" sz="2400" dirty="0" smtClean="0">
                <a:solidFill>
                  <a:srgbClr val="FFC000"/>
                </a:solidFill>
              </a:rPr>
              <a:t> nížina </a:t>
            </a:r>
            <a:r>
              <a:rPr lang="cs-CZ" sz="2400" dirty="0" smtClean="0"/>
              <a:t>– aridní</a:t>
            </a:r>
          </a:p>
          <a:p>
            <a:r>
              <a:rPr lang="cs-CZ" sz="2400" dirty="0" smtClean="0"/>
              <a:t>V Arménie vyhaslé sopky, lávové plošiny, zemětřesení</a:t>
            </a:r>
          </a:p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Asie</a:t>
            </a:r>
          </a:p>
          <a:p>
            <a:r>
              <a:rPr lang="cs-CZ" sz="2400" dirty="0"/>
              <a:t> Kazachstán a Střední Asie mezi Kaspickým mořem a masívy Pamíru, </a:t>
            </a:r>
            <a:r>
              <a:rPr lang="cs-CZ" sz="2400" dirty="0" err="1"/>
              <a:t>Ťan-šanu</a:t>
            </a:r>
            <a:r>
              <a:rPr lang="cs-CZ" sz="2400" dirty="0"/>
              <a:t> a Altaje</a:t>
            </a:r>
          </a:p>
          <a:p>
            <a:r>
              <a:rPr lang="cs-CZ" sz="2400" dirty="0" err="1"/>
              <a:t>Turanská</a:t>
            </a:r>
            <a:r>
              <a:rPr lang="cs-CZ" sz="2400" dirty="0"/>
              <a:t> nížina, Proláklina </a:t>
            </a:r>
            <a:r>
              <a:rPr lang="cs-CZ" sz="2400" dirty="0" err="1"/>
              <a:t>Karagije</a:t>
            </a:r>
            <a:r>
              <a:rPr lang="cs-CZ" sz="2400" dirty="0"/>
              <a:t> při Kaspickém moři - 132m </a:t>
            </a:r>
          </a:p>
          <a:p>
            <a:r>
              <a:rPr lang="cs-CZ" sz="2400" dirty="0"/>
              <a:t>Pamír, Tádžikistán téměř 7 </a:t>
            </a:r>
            <a:r>
              <a:rPr lang="cs-CZ" sz="2400" dirty="0" smtClean="0"/>
              <a:t>500m, pouště Karakum a Kyzylkum</a:t>
            </a:r>
          </a:p>
          <a:p>
            <a:r>
              <a:rPr lang="cs-CZ" sz="2400" dirty="0" smtClean="0"/>
              <a:t>Kazašská plošina, Hladová step, </a:t>
            </a:r>
            <a:r>
              <a:rPr lang="cs-CZ" sz="2400" dirty="0" err="1" smtClean="0"/>
              <a:t>Ferganská</a:t>
            </a:r>
            <a:r>
              <a:rPr lang="cs-CZ" sz="2400" dirty="0" smtClean="0"/>
              <a:t> kotlina </a:t>
            </a:r>
            <a:endParaRPr lang="cs-CZ" sz="2400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374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1"/>
            <a:ext cx="7315200" cy="72008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Gill Sans Ultra Bold" pitchFamily="34" charset="-18"/>
                <a:ea typeface="+mn-ea"/>
                <a:cs typeface="+mn-cs"/>
              </a:rPr>
              <a:t>Vodstvo</a:t>
            </a:r>
            <a:endParaRPr lang="cs-CZ" sz="3600" dirty="0">
              <a:solidFill>
                <a:schemeClr val="tx1"/>
              </a:solidFill>
              <a:latin typeface="Gill Sans Ultra Bold" pitchFamily="34" charset="-18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856984" cy="5760639"/>
          </a:xfrm>
        </p:spPr>
        <p:txBody>
          <a:bodyPr>
            <a:no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Zakavkazsko</a:t>
            </a:r>
          </a:p>
          <a:p>
            <a:r>
              <a:rPr lang="cs-CZ" sz="2400" dirty="0" err="1" smtClean="0"/>
              <a:t>Riona</a:t>
            </a:r>
            <a:r>
              <a:rPr lang="cs-CZ" sz="2400" dirty="0" smtClean="0"/>
              <a:t> – 325 km, divoké přítoky, sedimentace, Kura – 1010 km, pramenní  v Arménské vysočině, </a:t>
            </a:r>
            <a:r>
              <a:rPr lang="cs-CZ" sz="2400" dirty="0" err="1" smtClean="0"/>
              <a:t>Araks</a:t>
            </a:r>
            <a:r>
              <a:rPr lang="cs-CZ" sz="2400" dirty="0" smtClean="0"/>
              <a:t> – jižní část pod úrovní moře, </a:t>
            </a:r>
            <a:r>
              <a:rPr lang="cs-CZ" sz="2400" dirty="0" err="1" smtClean="0"/>
              <a:t>Aras</a:t>
            </a:r>
            <a:r>
              <a:rPr lang="cs-CZ" sz="2400" dirty="0" smtClean="0"/>
              <a:t> – pouze 214 km v </a:t>
            </a:r>
            <a:r>
              <a:rPr lang="cs-CZ" sz="2400" dirty="0" err="1"/>
              <a:t>A</a:t>
            </a:r>
            <a:r>
              <a:rPr lang="cs-CZ" sz="2400" dirty="0" err="1" smtClean="0"/>
              <a:t>rmenii</a:t>
            </a:r>
            <a:endParaRPr lang="cs-CZ" sz="2400" dirty="0" smtClean="0"/>
          </a:p>
          <a:p>
            <a:r>
              <a:rPr lang="cs-CZ" sz="2400" dirty="0" err="1" smtClean="0"/>
              <a:t>Sevan</a:t>
            </a:r>
            <a:r>
              <a:rPr lang="cs-CZ" sz="2400" dirty="0" smtClean="0"/>
              <a:t> – 1417 km2, 1900 </a:t>
            </a:r>
            <a:r>
              <a:rPr lang="cs-CZ" sz="2400" dirty="0" err="1" smtClean="0"/>
              <a:t>mnm</a:t>
            </a:r>
            <a:endParaRPr lang="cs-CZ" sz="2400" dirty="0" smtClean="0"/>
          </a:p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Asie</a:t>
            </a:r>
          </a:p>
          <a:p>
            <a:r>
              <a:rPr lang="cs-CZ" sz="2400" dirty="0" smtClean="0"/>
              <a:t>Rozsáhlá bezodtoká oblast</a:t>
            </a:r>
          </a:p>
          <a:p>
            <a:r>
              <a:rPr lang="cs-CZ" sz="2400" dirty="0" smtClean="0"/>
              <a:t>Řeky Syrdarja (2200 km), Amudarja ( 2500 km), </a:t>
            </a:r>
            <a:r>
              <a:rPr lang="cs-CZ" sz="2400" dirty="0" err="1" smtClean="0"/>
              <a:t>Vachš</a:t>
            </a:r>
            <a:r>
              <a:rPr lang="cs-CZ" sz="2400" dirty="0" smtClean="0"/>
              <a:t>, Irtyš (4400 km)</a:t>
            </a:r>
          </a:p>
          <a:p>
            <a:r>
              <a:rPr lang="cs-CZ" sz="2400" dirty="0" smtClean="0"/>
              <a:t>Jezera : </a:t>
            </a:r>
            <a:r>
              <a:rPr lang="cs-CZ" sz="2400" dirty="0" smtClean="0">
                <a:solidFill>
                  <a:srgbClr val="FFC000"/>
                </a:solidFill>
              </a:rPr>
              <a:t>Aralské j</a:t>
            </a:r>
            <a:r>
              <a:rPr lang="cs-CZ" sz="2400" dirty="0" smtClean="0"/>
              <a:t> </a:t>
            </a:r>
            <a:r>
              <a:rPr lang="cs-CZ" sz="2400" dirty="0" smtClean="0"/>
              <a:t>– přítoky – </a:t>
            </a:r>
            <a:r>
              <a:rPr lang="cs-CZ" sz="2400" dirty="0"/>
              <a:t>A</a:t>
            </a:r>
            <a:r>
              <a:rPr lang="cs-CZ" sz="2400" dirty="0" smtClean="0"/>
              <a:t>mudarja a Syrdarja- zavlažování – vysychání, původně 66 300 km2 nyní polovina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Balchaš</a:t>
            </a:r>
            <a:r>
              <a:rPr lang="cs-CZ" sz="2400" dirty="0" smtClean="0"/>
              <a:t> – slané a sladkovodní  ½, </a:t>
            </a:r>
            <a:r>
              <a:rPr lang="cs-CZ" sz="2400" dirty="0" err="1" smtClean="0">
                <a:solidFill>
                  <a:srgbClr val="FFC000"/>
                </a:solidFill>
              </a:rPr>
              <a:t>Ajdarkul</a:t>
            </a:r>
            <a:r>
              <a:rPr lang="cs-CZ" sz="2400" dirty="0" smtClean="0">
                <a:solidFill>
                  <a:srgbClr val="FFC000"/>
                </a:solidFill>
              </a:rPr>
              <a:t>, Karakul, </a:t>
            </a:r>
            <a:r>
              <a:rPr lang="cs-CZ" sz="2400" dirty="0" err="1" smtClean="0">
                <a:solidFill>
                  <a:srgbClr val="FFC000"/>
                </a:solidFill>
              </a:rPr>
              <a:t>Issyk</a:t>
            </a:r>
            <a:r>
              <a:rPr lang="cs-CZ" sz="2400" dirty="0" smtClean="0">
                <a:solidFill>
                  <a:srgbClr val="FFC000"/>
                </a:solidFill>
              </a:rPr>
              <a:t>-kul</a:t>
            </a:r>
            <a:r>
              <a:rPr lang="cs-CZ" sz="2400" dirty="0" smtClean="0"/>
              <a:t> – 6200 km2</a:t>
            </a:r>
            <a:endParaRPr lang="cs-CZ" sz="2400" dirty="0"/>
          </a:p>
          <a:p>
            <a:r>
              <a:rPr lang="cs-CZ" sz="2400" dirty="0" smtClean="0"/>
              <a:t>Kaspické </a:t>
            </a:r>
            <a:r>
              <a:rPr lang="cs-CZ" sz="2400" dirty="0" smtClean="0"/>
              <a:t>moře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531109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6633"/>
            <a:ext cx="7315200" cy="864096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chemeClr val="tx1"/>
                </a:solidFill>
                <a:latin typeface="Gill Sans Ultra Bold" pitchFamily="34" charset="-18"/>
                <a:ea typeface="+mn-ea"/>
                <a:cs typeface="+mn-cs"/>
              </a:rPr>
              <a:t>Klima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036496" cy="5688632"/>
          </a:xfrm>
        </p:spPr>
        <p:txBody>
          <a:bodyPr>
            <a:normAutofit/>
          </a:bodyPr>
          <a:lstStyle/>
          <a:p>
            <a:r>
              <a:rPr lang="cs-CZ" sz="2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Zakavkazko</a:t>
            </a:r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/>
              <a:t>Velký Kavkaz  brání studenému vzduchu ze severu, proudí sem vlhký vzduch od Černého moře – vlhké subtropy, východ Gruzie suchý</a:t>
            </a:r>
          </a:p>
          <a:p>
            <a:r>
              <a:rPr lang="cs-CZ" sz="2400" dirty="0" smtClean="0"/>
              <a:t>Arménie – kontinentální klima, suché, vertikální zonalita</a:t>
            </a:r>
          </a:p>
          <a:p>
            <a:r>
              <a:rPr lang="cs-CZ" sz="2400" dirty="0" err="1" smtClean="0"/>
              <a:t>Ázerbájdžan</a:t>
            </a:r>
            <a:r>
              <a:rPr lang="cs-CZ" sz="2400" dirty="0" smtClean="0"/>
              <a:t> – suché 200-400mm, subtropické, směrem ke </a:t>
            </a:r>
            <a:r>
              <a:rPr lang="cs-CZ" sz="2400" dirty="0" err="1" smtClean="0"/>
              <a:t>Kaspiku</a:t>
            </a:r>
            <a:r>
              <a:rPr lang="cs-CZ" sz="2400" dirty="0" smtClean="0"/>
              <a:t> více srážek</a:t>
            </a: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Asie</a:t>
            </a:r>
          </a:p>
          <a:p>
            <a:r>
              <a:rPr lang="cs-CZ" sz="2400" dirty="0" smtClean="0"/>
              <a:t>Subtropy, kontinentální k. suché, velká </a:t>
            </a:r>
            <a:r>
              <a:rPr lang="cs-CZ" sz="2400" dirty="0" err="1" smtClean="0"/>
              <a:t>tepl</a:t>
            </a:r>
            <a:r>
              <a:rPr lang="cs-CZ" sz="2400" dirty="0" smtClean="0"/>
              <a:t>. </a:t>
            </a:r>
            <a:r>
              <a:rPr lang="cs-CZ" sz="2400" dirty="0"/>
              <a:t>a</a:t>
            </a:r>
            <a:r>
              <a:rPr lang="cs-CZ" sz="2400" dirty="0" smtClean="0"/>
              <a:t>mplitudy, 0-50 C, srážky na návětrných svazích</a:t>
            </a:r>
          </a:p>
          <a:p>
            <a:r>
              <a:rPr lang="cs-CZ" sz="2400" dirty="0" smtClean="0"/>
              <a:t>Vertikální zonalita – velehorské oblasti, minim srážek, Pamír 100 mm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5068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02128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Klášter </a:t>
            </a:r>
            <a:r>
              <a:rPr lang="cs-CZ" dirty="0" err="1" smtClean="0"/>
              <a:t>Khor</a:t>
            </a:r>
            <a:r>
              <a:rPr lang="cs-CZ" dirty="0" smtClean="0"/>
              <a:t> </a:t>
            </a:r>
            <a:r>
              <a:rPr lang="cs-CZ" dirty="0" err="1"/>
              <a:t>Virap</a:t>
            </a:r>
            <a:r>
              <a:rPr lang="cs-CZ" dirty="0"/>
              <a:t> </a:t>
            </a:r>
            <a:r>
              <a:rPr lang="cs-CZ" dirty="0" smtClean="0"/>
              <a:t>- Arménie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7893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6633"/>
            <a:ext cx="7315200" cy="864096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chemeClr val="tx1"/>
                </a:solidFill>
                <a:latin typeface="Gill Sans Ultra Bold" pitchFamily="34" charset="-18"/>
                <a:ea typeface="+mn-ea"/>
                <a:cs typeface="+mn-cs"/>
              </a:rPr>
              <a:t>Obyvatelstvo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856984" cy="5472607"/>
          </a:xfrm>
        </p:spPr>
        <p:txBody>
          <a:bodyPr/>
          <a:lstStyle/>
          <a:p>
            <a:r>
              <a:rPr lang="cs-CZ" sz="2400" dirty="0" smtClean="0"/>
              <a:t>80 mil</a:t>
            </a:r>
          </a:p>
          <a:p>
            <a:r>
              <a:rPr lang="cs-CZ" sz="2400" dirty="0" smtClean="0"/>
              <a:t>Nerovnoměrně rozmístěno – přírod. </a:t>
            </a:r>
            <a:r>
              <a:rPr lang="cs-CZ" sz="2400" dirty="0" err="1" smtClean="0"/>
              <a:t>podm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Urbanizace 50%</a:t>
            </a:r>
          </a:p>
          <a:p>
            <a:r>
              <a:rPr lang="cs-CZ" sz="2400" dirty="0" smtClean="0"/>
              <a:t>Jazykové skupiny – turkické jazyky – altajská j. rodina (</a:t>
            </a:r>
            <a:r>
              <a:rPr lang="cs-CZ" sz="2400" dirty="0" err="1" smtClean="0"/>
              <a:t>Ázerb</a:t>
            </a:r>
            <a:r>
              <a:rPr lang="cs-CZ" sz="2400" dirty="0" smtClean="0"/>
              <a:t>., Kazach., </a:t>
            </a:r>
            <a:r>
              <a:rPr lang="cs-CZ" sz="2400" dirty="0" err="1" smtClean="0"/>
              <a:t>Kyrgyst</a:t>
            </a:r>
            <a:r>
              <a:rPr lang="cs-CZ" sz="2400" dirty="0" smtClean="0"/>
              <a:t>., Turkmen., Uzbek), </a:t>
            </a:r>
            <a:r>
              <a:rPr lang="cs-CZ" sz="2400" dirty="0" err="1" smtClean="0"/>
              <a:t>kavkazké</a:t>
            </a:r>
            <a:r>
              <a:rPr lang="cs-CZ" sz="2400" dirty="0" smtClean="0"/>
              <a:t> j. – gruzínština, indoevropské j. – </a:t>
            </a:r>
            <a:r>
              <a:rPr lang="cs-CZ" sz="2400" dirty="0" err="1" smtClean="0"/>
              <a:t>tadžičtina</a:t>
            </a:r>
            <a:r>
              <a:rPr lang="cs-CZ" sz="2400" dirty="0" smtClean="0"/>
              <a:t>, arménština (samostatný j)</a:t>
            </a:r>
          </a:p>
          <a:p>
            <a:r>
              <a:rPr lang="cs-CZ" sz="2400" dirty="0" smtClean="0">
                <a:solidFill>
                  <a:srgbClr val="FFC000"/>
                </a:solidFill>
              </a:rPr>
              <a:t>Aramejština – Arménie</a:t>
            </a:r>
          </a:p>
          <a:p>
            <a:r>
              <a:rPr lang="cs-CZ" sz="2400" dirty="0" err="1" smtClean="0"/>
              <a:t>Náb</a:t>
            </a:r>
            <a:r>
              <a:rPr lang="cs-CZ" sz="2400" dirty="0" smtClean="0"/>
              <a:t>.- islám sunnité, pouze </a:t>
            </a:r>
            <a:r>
              <a:rPr lang="cs-CZ" sz="2400" dirty="0" err="1" smtClean="0"/>
              <a:t>Azerb</a:t>
            </a:r>
            <a:r>
              <a:rPr lang="cs-CZ" sz="2400" dirty="0" smtClean="0"/>
              <a:t>.- </a:t>
            </a:r>
            <a:r>
              <a:rPr lang="cs-CZ" sz="2400" dirty="0" err="1" smtClean="0"/>
              <a:t>šiité</a:t>
            </a:r>
            <a:r>
              <a:rPr lang="cs-CZ" sz="2400" dirty="0" smtClean="0"/>
              <a:t>, křesťanství (Ar., </a:t>
            </a:r>
            <a:r>
              <a:rPr lang="cs-CZ" sz="2400" dirty="0" err="1" smtClean="0"/>
              <a:t>Gr</a:t>
            </a:r>
            <a:r>
              <a:rPr lang="cs-CZ" sz="2400" dirty="0" smtClean="0"/>
              <a:t>.)</a:t>
            </a:r>
          </a:p>
          <a:p>
            <a:r>
              <a:rPr lang="cs-CZ" sz="2400" dirty="0" smtClean="0"/>
              <a:t>Střední délka života – 65/72</a:t>
            </a:r>
          </a:p>
          <a:p>
            <a:r>
              <a:rPr lang="cs-CZ" sz="2400" dirty="0" smtClean="0"/>
              <a:t>Arménie velmi etnicky homogenní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6856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7315200" cy="83671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Gill Sans Ultra Bold" pitchFamily="34" charset="-18"/>
                <a:ea typeface="+mn-ea"/>
                <a:cs typeface="+mn-cs"/>
              </a:rPr>
              <a:t>Hospodářství</a:t>
            </a:r>
            <a:endParaRPr lang="cs-CZ" sz="3600" dirty="0">
              <a:solidFill>
                <a:schemeClr val="tx1"/>
              </a:solidFill>
              <a:latin typeface="Gill Sans Ultra Bold" pitchFamily="34" charset="-18"/>
              <a:ea typeface="+mn-ea"/>
              <a:cs typeface="+mn-cs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04964"/>
            <a:ext cx="5004048" cy="3753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036496" cy="3046988"/>
          </a:xfrm>
        </p:spPr>
        <p:txBody>
          <a:bodyPr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</a:t>
            </a:r>
          </a:p>
          <a:p>
            <a:r>
              <a:rPr lang="cs-CZ" sz="2400" dirty="0" smtClean="0"/>
              <a:t>25% EAO, subtrop. plodiny</a:t>
            </a:r>
          </a:p>
          <a:p>
            <a:r>
              <a:rPr lang="cs-CZ" sz="2400" dirty="0" smtClean="0"/>
              <a:t>RV – bavlna – Uzbek., </a:t>
            </a:r>
            <a:r>
              <a:rPr lang="cs-CZ" sz="2400" dirty="0" err="1" smtClean="0"/>
              <a:t>Turkm</a:t>
            </a:r>
            <a:r>
              <a:rPr lang="cs-CZ" sz="2400" dirty="0" smtClean="0"/>
              <a:t>., pšenice – Kazach. </a:t>
            </a:r>
          </a:p>
          <a:p>
            <a:r>
              <a:rPr lang="cs-CZ" sz="2400" dirty="0" smtClean="0"/>
              <a:t>Ovoce a zelenina, čaj – </a:t>
            </a:r>
            <a:r>
              <a:rPr lang="cs-CZ" sz="2400" dirty="0" err="1" smtClean="0"/>
              <a:t>zakavk</a:t>
            </a:r>
            <a:r>
              <a:rPr lang="cs-CZ" sz="2400" dirty="0" smtClean="0"/>
              <a:t>., tabák, rýže, vinná réva</a:t>
            </a:r>
          </a:p>
          <a:p>
            <a:r>
              <a:rPr lang="cs-CZ" sz="2400" dirty="0" smtClean="0"/>
              <a:t>ŽV – prasata, ovce, velbloudi – (vlna, srst), skot, koně, bourec morušový  </a:t>
            </a:r>
          </a:p>
          <a:p>
            <a:pPr marL="45720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328498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Kalta</a:t>
            </a:r>
            <a:r>
              <a:rPr lang="cs-CZ" dirty="0" smtClean="0"/>
              <a:t> Minor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60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640960" cy="6480720"/>
          </a:xfrm>
        </p:spPr>
        <p:txBody>
          <a:bodyPr/>
          <a:lstStyle/>
          <a:p>
            <a:pPr marL="45720" indent="0">
              <a:buNone/>
            </a:pPr>
            <a:r>
              <a:rPr lang="cs-CZ" sz="3200" dirty="0">
                <a:latin typeface="Gill Sans Ultra Bold" pitchFamily="34" charset="-18"/>
              </a:rPr>
              <a:t>Hospodářství</a:t>
            </a:r>
            <a:endParaRPr lang="cs-CZ" sz="3200" dirty="0" smtClean="0"/>
          </a:p>
          <a:p>
            <a:r>
              <a:rPr lang="cs-CZ" sz="2400" b="1" u="sng" dirty="0" smtClean="0"/>
              <a:t>Průmysl</a:t>
            </a:r>
            <a:endParaRPr lang="cs-CZ" sz="2400" b="1" u="sng" dirty="0"/>
          </a:p>
          <a:p>
            <a:r>
              <a:rPr lang="cs-CZ" sz="2400" dirty="0"/>
              <a:t>Ekonomiky postsovětských republik</a:t>
            </a:r>
          </a:p>
          <a:p>
            <a:r>
              <a:rPr lang="cs-CZ" sz="2400" dirty="0"/>
              <a:t>Důraz na těžební p. – nerostné suroviny – </a:t>
            </a:r>
            <a:r>
              <a:rPr lang="cs-CZ" sz="2400" dirty="0" err="1"/>
              <a:t>ču</a:t>
            </a:r>
            <a:r>
              <a:rPr lang="cs-CZ" sz="2400" dirty="0"/>
              <a:t>, ropa, </a:t>
            </a:r>
            <a:r>
              <a:rPr lang="cs-CZ" sz="2400" dirty="0" err="1"/>
              <a:t>z.plyn</a:t>
            </a:r>
            <a:r>
              <a:rPr lang="cs-CZ" sz="2400" dirty="0"/>
              <a:t>, zlato, </a:t>
            </a:r>
            <a:r>
              <a:rPr lang="cs-CZ" sz="2400" dirty="0" err="1"/>
              <a:t>Fer</a:t>
            </a:r>
            <a:r>
              <a:rPr lang="cs-CZ" sz="2400" dirty="0"/>
              <a:t>, </a:t>
            </a:r>
            <a:r>
              <a:rPr lang="cs-CZ" sz="2400" dirty="0" err="1"/>
              <a:t>legovací</a:t>
            </a:r>
            <a:r>
              <a:rPr lang="cs-CZ" sz="2400" dirty="0"/>
              <a:t> kovy, fosfáty</a:t>
            </a:r>
          </a:p>
          <a:p>
            <a:r>
              <a:rPr lang="cs-CZ" sz="2400" dirty="0"/>
              <a:t>Energetický p.- tepelné e. (Kazach., Uzbek.), hydro (</a:t>
            </a:r>
            <a:r>
              <a:rPr lang="cs-CZ" sz="2400" dirty="0" err="1"/>
              <a:t>Kyrg</a:t>
            </a:r>
            <a:r>
              <a:rPr lang="cs-CZ" sz="2400" dirty="0"/>
              <a:t>, </a:t>
            </a:r>
            <a:r>
              <a:rPr lang="cs-CZ" sz="2400" dirty="0" err="1"/>
              <a:t>Tadž</a:t>
            </a:r>
            <a:r>
              <a:rPr lang="cs-CZ" sz="2400" dirty="0"/>
              <a:t>.)</a:t>
            </a:r>
          </a:p>
          <a:p>
            <a:r>
              <a:rPr lang="cs-CZ" sz="2400" dirty="0"/>
              <a:t>Petrochemický, potravinářský, textilní, hutnický, strojírenský – </a:t>
            </a:r>
            <a:r>
              <a:rPr lang="cs-CZ" sz="2400" dirty="0" err="1"/>
              <a:t>zeměd</a:t>
            </a:r>
            <a:r>
              <a:rPr lang="cs-CZ" sz="2400" dirty="0"/>
              <a:t>. stroje</a:t>
            </a: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461" y="4083164"/>
            <a:ext cx="7338392" cy="2751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12609" y="429309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Bukhara</a:t>
            </a:r>
            <a:r>
              <a:rPr lang="cs-CZ" dirty="0" smtClean="0">
                <a:solidFill>
                  <a:schemeClr val="bg1"/>
                </a:solidFill>
              </a:rPr>
              <a:t> - </a:t>
            </a:r>
            <a:r>
              <a:rPr lang="cs-CZ" dirty="0">
                <a:solidFill>
                  <a:schemeClr val="bg1"/>
                </a:solidFill>
              </a:rPr>
              <a:t>U</a:t>
            </a:r>
            <a:r>
              <a:rPr lang="cs-CZ" dirty="0" smtClean="0">
                <a:solidFill>
                  <a:schemeClr val="bg1"/>
                </a:solidFill>
              </a:rPr>
              <a:t>zbekistán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77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04664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Astana</a:t>
            </a:r>
            <a:r>
              <a:rPr lang="cs-CZ" dirty="0" smtClean="0"/>
              <a:t> - </a:t>
            </a:r>
            <a:r>
              <a:rPr lang="cs-CZ" dirty="0" err="1" smtClean="0"/>
              <a:t>Kazachstan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1933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6632"/>
            <a:ext cx="7315200" cy="1154097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chemeClr val="tx1"/>
                </a:solidFill>
                <a:latin typeface="Gill Sans Ultra Bold" pitchFamily="34" charset="-18"/>
                <a:ea typeface="+mn-ea"/>
                <a:cs typeface="+mn-cs"/>
              </a:rPr>
              <a:t>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37405"/>
            <a:ext cx="8424936" cy="53285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Jaké přírodní bariery chrání Zakavkazsko</a:t>
            </a:r>
          </a:p>
          <a:p>
            <a:r>
              <a:rPr lang="cs-CZ" sz="2800" dirty="0" smtClean="0"/>
              <a:t>2. Jezera západní Asie</a:t>
            </a:r>
          </a:p>
          <a:p>
            <a:r>
              <a:rPr lang="cs-CZ" sz="2800" dirty="0" smtClean="0"/>
              <a:t>3. Jak lze charakterizovat klima oblasti</a:t>
            </a:r>
          </a:p>
          <a:p>
            <a:r>
              <a:rPr lang="cs-CZ" sz="2800" dirty="0" smtClean="0"/>
              <a:t>4.  Zhodnoť náboženskou strukturu</a:t>
            </a:r>
          </a:p>
          <a:p>
            <a:r>
              <a:rPr lang="cs-CZ" sz="2800" dirty="0" smtClean="0"/>
              <a:t>5. Co jsou hlavní průmyslová odvětví</a:t>
            </a:r>
          </a:p>
          <a:p>
            <a:r>
              <a:rPr lang="cs-CZ" sz="2800" dirty="0" smtClean="0"/>
              <a:t>6. Kde se pěstuje </a:t>
            </a:r>
            <a:r>
              <a:rPr lang="cs-CZ" sz="2800" dirty="0" err="1" smtClean="0"/>
              <a:t>nejvýznanmější</a:t>
            </a:r>
            <a:r>
              <a:rPr lang="cs-CZ" sz="2800" dirty="0" smtClean="0"/>
              <a:t> plodina západní Asie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5403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"/>
            <a:ext cx="7315200" cy="980728"/>
          </a:xfrm>
        </p:spPr>
        <p:txBody>
          <a:bodyPr/>
          <a:lstStyle/>
          <a:p>
            <a:r>
              <a:rPr lang="cs-CZ" dirty="0"/>
              <a:t>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3"/>
            <a:ext cx="8856984" cy="5112608"/>
          </a:xfrm>
        </p:spPr>
        <p:txBody>
          <a:bodyPr/>
          <a:lstStyle/>
          <a:p>
            <a:r>
              <a:rPr lang="cs-CZ" dirty="0"/>
              <a:t>1. Jaké přírodní bariery chrání </a:t>
            </a:r>
            <a:r>
              <a:rPr lang="cs-CZ" dirty="0" smtClean="0"/>
              <a:t>Zakavkazsko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Velký a Malý Kavkaz, Kaspické a Černé moře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/>
              <a:t>2. Jezera západní </a:t>
            </a:r>
            <a:r>
              <a:rPr lang="cs-CZ" dirty="0" smtClean="0"/>
              <a:t>Asie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Aralské – </a:t>
            </a:r>
            <a:r>
              <a:rPr lang="cs-CZ" dirty="0" err="1" smtClean="0">
                <a:solidFill>
                  <a:schemeClr val="bg1"/>
                </a:solidFill>
              </a:rPr>
              <a:t>ekol</a:t>
            </a:r>
            <a:r>
              <a:rPr lang="cs-CZ" dirty="0" smtClean="0">
                <a:solidFill>
                  <a:schemeClr val="bg1"/>
                </a:solidFill>
              </a:rPr>
              <a:t>. Katastrofa, </a:t>
            </a:r>
            <a:r>
              <a:rPr lang="cs-CZ" dirty="0" err="1" smtClean="0">
                <a:solidFill>
                  <a:schemeClr val="bg1"/>
                </a:solidFill>
              </a:rPr>
              <a:t>Sevan</a:t>
            </a:r>
            <a:r>
              <a:rPr lang="cs-CZ" dirty="0" smtClean="0">
                <a:solidFill>
                  <a:schemeClr val="bg1"/>
                </a:solidFill>
              </a:rPr>
              <a:t> – 1900mnm,</a:t>
            </a:r>
            <a:r>
              <a:rPr lang="cs-CZ" dirty="0">
                <a:solidFill>
                  <a:schemeClr val="bg1"/>
                </a:solidFill>
              </a:rPr>
              <a:t> Balchaš – slané a sladkovodní  ½, </a:t>
            </a:r>
            <a:r>
              <a:rPr lang="cs-CZ" dirty="0" err="1">
                <a:solidFill>
                  <a:schemeClr val="bg1"/>
                </a:solidFill>
              </a:rPr>
              <a:t>Ajdarkul</a:t>
            </a:r>
            <a:r>
              <a:rPr lang="cs-CZ" dirty="0">
                <a:solidFill>
                  <a:schemeClr val="bg1"/>
                </a:solidFill>
              </a:rPr>
              <a:t>, Karakul, </a:t>
            </a:r>
            <a:r>
              <a:rPr lang="cs-CZ" dirty="0" err="1">
                <a:solidFill>
                  <a:schemeClr val="bg1"/>
                </a:solidFill>
              </a:rPr>
              <a:t>Issyk</a:t>
            </a:r>
            <a:r>
              <a:rPr lang="cs-CZ" dirty="0">
                <a:solidFill>
                  <a:schemeClr val="bg1"/>
                </a:solidFill>
              </a:rPr>
              <a:t>-kul – 6200 </a:t>
            </a:r>
            <a:r>
              <a:rPr lang="cs-CZ" dirty="0" smtClean="0">
                <a:solidFill>
                  <a:schemeClr val="bg1"/>
                </a:solidFill>
              </a:rPr>
              <a:t>km2, Kaspické </a:t>
            </a:r>
            <a:r>
              <a:rPr lang="cs-CZ" dirty="0">
                <a:solidFill>
                  <a:schemeClr val="bg1"/>
                </a:solidFill>
              </a:rPr>
              <a:t>moře</a:t>
            </a:r>
          </a:p>
          <a:p>
            <a:r>
              <a:rPr lang="cs-CZ" dirty="0" smtClean="0"/>
              <a:t>3</a:t>
            </a:r>
            <a:r>
              <a:rPr lang="cs-CZ" dirty="0"/>
              <a:t>. Jak lze charakterizovat klima </a:t>
            </a:r>
            <a:r>
              <a:rPr lang="cs-CZ" dirty="0" smtClean="0"/>
              <a:t>oblasti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Subtropické, suché, kontinentální, málo srážek, vlhké s. pouze v Gruzii u </a:t>
            </a:r>
            <a:r>
              <a:rPr lang="cs-CZ" dirty="0" err="1" smtClean="0">
                <a:solidFill>
                  <a:schemeClr val="bg1"/>
                </a:solidFill>
              </a:rPr>
              <a:t>Riony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/>
              <a:t>4.  Zhodnoť náboženskou </a:t>
            </a:r>
            <a:r>
              <a:rPr lang="cs-CZ" dirty="0" smtClean="0"/>
              <a:t>strukturu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Převažuje islám- sunnité, </a:t>
            </a:r>
            <a:r>
              <a:rPr lang="cs-CZ" dirty="0" err="1" smtClean="0">
                <a:solidFill>
                  <a:schemeClr val="bg1"/>
                </a:solidFill>
              </a:rPr>
              <a:t>šiíté</a:t>
            </a:r>
            <a:r>
              <a:rPr lang="cs-CZ" dirty="0" smtClean="0">
                <a:solidFill>
                  <a:schemeClr val="bg1"/>
                </a:solidFill>
              </a:rPr>
              <a:t> (</a:t>
            </a:r>
            <a:r>
              <a:rPr lang="cs-CZ" dirty="0" err="1" smtClean="0">
                <a:solidFill>
                  <a:schemeClr val="bg1"/>
                </a:solidFill>
              </a:rPr>
              <a:t>Azerb</a:t>
            </a:r>
            <a:r>
              <a:rPr lang="cs-CZ" dirty="0" smtClean="0">
                <a:solidFill>
                  <a:schemeClr val="bg1"/>
                </a:solidFill>
              </a:rPr>
              <a:t>.), křesťanství – </a:t>
            </a:r>
            <a:r>
              <a:rPr lang="cs-CZ" dirty="0" err="1" smtClean="0">
                <a:solidFill>
                  <a:schemeClr val="bg1"/>
                </a:solidFill>
              </a:rPr>
              <a:t>pravosl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dirty="0" smtClean="0"/>
              <a:t>5</a:t>
            </a:r>
            <a:r>
              <a:rPr lang="cs-CZ" dirty="0"/>
              <a:t>. Co jsou hlavní průmyslová </a:t>
            </a:r>
            <a:r>
              <a:rPr lang="cs-CZ" dirty="0" smtClean="0"/>
              <a:t>odvětví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Těžební, potrav., textilní, petrochemický průmysl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/>
              <a:t>6. Kde se pěstuje </a:t>
            </a:r>
            <a:r>
              <a:rPr lang="cs-CZ" dirty="0" err="1"/>
              <a:t>nejvýznanmější</a:t>
            </a:r>
            <a:r>
              <a:rPr lang="cs-CZ" dirty="0"/>
              <a:t> plodina západní </a:t>
            </a:r>
            <a:r>
              <a:rPr lang="cs-CZ" dirty="0" smtClean="0"/>
              <a:t>Asie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Turkmenistán, Uzbekistán - bavlna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0281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6632"/>
            <a:ext cx="7315200" cy="1154097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7315200" cy="3539527"/>
          </a:xfrm>
        </p:spPr>
        <p:txBody>
          <a:bodyPr>
            <a:normAutofit/>
          </a:bodyPr>
          <a:lstStyle/>
          <a:p>
            <a:r>
              <a:rPr lang="cs-CZ" sz="1400" dirty="0" err="1" smtClean="0"/>
              <a:t>Slide</a:t>
            </a:r>
            <a:r>
              <a:rPr lang="cs-CZ" sz="1400" dirty="0" smtClean="0"/>
              <a:t> 3: Mapa západní Asie.</a:t>
            </a:r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4 : </a:t>
            </a:r>
            <a:r>
              <a:rPr lang="pt-BR" sz="1400" dirty="0" smtClean="0"/>
              <a:t>ATILIN</a:t>
            </a:r>
            <a:r>
              <a:rPr lang="pt-BR" sz="1400" dirty="0"/>
              <a:t>. wikipedie.cz [online]. [cit. </a:t>
            </a:r>
            <a:r>
              <a:rPr lang="cs-CZ" sz="1400" dirty="0"/>
              <a:t>4</a:t>
            </a:r>
            <a:r>
              <a:rPr lang="pt-BR" sz="1400" dirty="0" smtClean="0"/>
              <a:t>.</a:t>
            </a:r>
            <a:r>
              <a:rPr lang="cs-CZ" sz="1400" dirty="0" smtClean="0"/>
              <a:t>3</a:t>
            </a:r>
            <a:r>
              <a:rPr lang="pt-BR" sz="1400" dirty="0" smtClean="0"/>
              <a:t>.2013</a:t>
            </a:r>
            <a:r>
              <a:rPr lang="pt-BR" sz="1400" dirty="0"/>
              <a:t>]. Dostupný na WWW: </a:t>
            </a:r>
            <a:r>
              <a:rPr lang="pt-BR" sz="1400" dirty="0">
                <a:hlinkClick r:id="rId2"/>
              </a:rPr>
              <a:t>http://cs.wikipedia.org/wiki/Soubor:Bukhara_-_</a:t>
            </a:r>
            <a:r>
              <a:rPr lang="pt-BR" sz="1400" dirty="0" smtClean="0">
                <a:hlinkClick r:id="rId2"/>
              </a:rPr>
              <a:t>Panorama.jpg</a:t>
            </a:r>
            <a:endParaRPr lang="cs-CZ" sz="1400" dirty="0"/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4:  </a:t>
            </a:r>
            <a:r>
              <a:rPr lang="cs-CZ" sz="1400" dirty="0"/>
              <a:t>HERETIQ. </a:t>
            </a:r>
            <a:r>
              <a:rPr lang="cs-CZ" sz="1400" i="1" dirty="0"/>
              <a:t>wikipedie.cz</a:t>
            </a:r>
            <a:r>
              <a:rPr lang="cs-CZ" sz="1400" dirty="0"/>
              <a:t> [online]. [cit. 4</a:t>
            </a:r>
            <a:r>
              <a:rPr lang="cs-CZ" sz="1400" dirty="0" smtClean="0"/>
              <a:t>.3.2013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http://cs.wikipedia.org/wiki/Soubor:Sevanavank-both.jpg </a:t>
            </a:r>
            <a:r>
              <a:rPr lang="pt-BR" sz="1400" dirty="0" smtClean="0">
                <a:hlinkClick r:id="rId3"/>
              </a:rPr>
              <a:t> </a:t>
            </a:r>
            <a:endParaRPr lang="cs-CZ" sz="1400" dirty="0" smtClean="0"/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8: </a:t>
            </a:r>
            <a:r>
              <a:rPr lang="cs-CZ" sz="1400" dirty="0"/>
              <a:t>ANDREW BEHESNILIAN.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4.3.2013]. </a:t>
            </a:r>
            <a:r>
              <a:rPr lang="cs-CZ" sz="1400" dirty="0"/>
              <a:t>Dostupný na </a:t>
            </a:r>
            <a:r>
              <a:rPr lang="cs-CZ" sz="1400" dirty="0">
                <a:hlinkClick r:id="rId4"/>
              </a:rPr>
              <a:t>WWW: http://cs.wikipedia.org/wiki/Soubor:Kohrvirab.jpg </a:t>
            </a:r>
            <a:endParaRPr lang="cs-CZ" sz="1400" dirty="0" smtClean="0"/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10: </a:t>
            </a:r>
            <a:r>
              <a:rPr lang="cs-CZ" sz="1400" dirty="0" err="1" smtClean="0"/>
              <a:t>Kalta</a:t>
            </a:r>
            <a:r>
              <a:rPr lang="cs-CZ" sz="1400" dirty="0" smtClean="0"/>
              <a:t> minor </a:t>
            </a:r>
            <a:r>
              <a:rPr lang="cs-CZ" sz="1400" dirty="0" err="1" smtClean="0"/>
              <a:t>khiva</a:t>
            </a:r>
            <a:r>
              <a:rPr lang="cs-CZ" sz="1400" dirty="0" smtClean="0"/>
              <a:t>. </a:t>
            </a:r>
            <a:r>
              <a:rPr lang="cs-CZ" sz="1400" dirty="0"/>
              <a:t>DAVID HOLT.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4.3.2013]. </a:t>
            </a:r>
            <a:r>
              <a:rPr lang="cs-CZ" sz="1400" dirty="0"/>
              <a:t>Dostupný na WWW: </a:t>
            </a:r>
            <a:r>
              <a:rPr lang="cs-CZ" sz="1400" dirty="0">
                <a:hlinkClick r:id="rId5"/>
              </a:rPr>
              <a:t>http://cs.wikipedia.org/wiki/Soubor:Uzbekistan_2007_042_Kalta_minor_Khiva.jpg </a:t>
            </a:r>
            <a:endParaRPr lang="cs-CZ" sz="1400" dirty="0" smtClean="0"/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11: </a:t>
            </a:r>
            <a:r>
              <a:rPr lang="cs-CZ" sz="1400" dirty="0" err="1" smtClean="0"/>
              <a:t>Bukhara</a:t>
            </a:r>
            <a:r>
              <a:rPr lang="cs-CZ" sz="1400" dirty="0" smtClean="0"/>
              <a:t>. </a:t>
            </a:r>
            <a:r>
              <a:rPr lang="cs-CZ" sz="1400" dirty="0"/>
              <a:t>NEUVEDEN.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4.3.2013]. </a:t>
            </a:r>
            <a:r>
              <a:rPr lang="cs-CZ" sz="1400" dirty="0"/>
              <a:t>Dostupný na WWW:</a:t>
            </a:r>
            <a:r>
              <a:rPr lang="cs-CZ" sz="1400" dirty="0">
                <a:hlinkClick r:id="rId6"/>
              </a:rPr>
              <a:t> http://cs.wikipedia.org/wiki/Soubor:Astana1.jpeg </a:t>
            </a:r>
            <a:endParaRPr lang="cs-CZ" sz="1400" dirty="0" smtClean="0"/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12: </a:t>
            </a:r>
            <a:r>
              <a:rPr lang="cs-CZ" sz="1400" dirty="0" err="1" smtClean="0"/>
              <a:t>Astana</a:t>
            </a:r>
            <a:r>
              <a:rPr lang="cs-CZ" sz="1400" dirty="0" smtClean="0"/>
              <a:t>. </a:t>
            </a:r>
            <a:r>
              <a:rPr lang="cs-CZ" sz="1400" dirty="0"/>
              <a:t>NEUVEDEN.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4.3.2013]. </a:t>
            </a:r>
            <a:r>
              <a:rPr lang="cs-CZ" sz="1400" dirty="0"/>
              <a:t>Dostupný na WWW: </a:t>
            </a:r>
            <a:r>
              <a:rPr lang="cs-CZ" sz="1400" dirty="0">
                <a:hlinkClick r:id="rId6"/>
              </a:rPr>
              <a:t>http://cs.wikipedia.org/wiki/Soubor:Astana1.jpeg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124783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1316</TotalTime>
  <Words>978</Words>
  <Application>Microsoft Office PowerPoint</Application>
  <PresentationFormat>Předvádění na obrazovce (4:3)</PresentationFormat>
  <Paragraphs>128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Prostor</vt:lpstr>
      <vt:lpstr>Prezentace aplikace PowerPoint</vt:lpstr>
      <vt:lpstr>Anotace</vt:lpstr>
      <vt:lpstr>Západní Asie</vt:lpstr>
      <vt:lpstr>Vyhledej státy střední Asie a Zakavkazka podle atlasu</vt:lpstr>
      <vt:lpstr>Prezentace aplikace PowerPoint</vt:lpstr>
      <vt:lpstr>Vodstvo</vt:lpstr>
      <vt:lpstr>Klima</vt:lpstr>
      <vt:lpstr>Prezentace aplikace PowerPoint</vt:lpstr>
      <vt:lpstr>Obyvatelstvo</vt:lpstr>
      <vt:lpstr>Hospodářství</vt:lpstr>
      <vt:lpstr>Prezentace aplikace PowerPoint</vt:lpstr>
      <vt:lpstr>Prezentace aplikace PowerPoint</vt:lpstr>
      <vt:lpstr>Opakování</vt:lpstr>
      <vt:lpstr>Opakování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42</cp:revision>
  <dcterms:created xsi:type="dcterms:W3CDTF">2013-03-28T12:11:50Z</dcterms:created>
  <dcterms:modified xsi:type="dcterms:W3CDTF">2014-01-05T00:10:42Z</dcterms:modified>
</cp:coreProperties>
</file>