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13"/>
  </p:notesMasterIdLst>
  <p:sldIdLst>
    <p:sldId id="258" r:id="rId2"/>
    <p:sldId id="260" r:id="rId3"/>
    <p:sldId id="256" r:id="rId4"/>
    <p:sldId id="263" r:id="rId5"/>
    <p:sldId id="264" r:id="rId6"/>
    <p:sldId id="266" r:id="rId7"/>
    <p:sldId id="267" r:id="rId8"/>
    <p:sldId id="268" r:id="rId9"/>
    <p:sldId id="269" r:id="rId10"/>
    <p:sldId id="270" r:id="rId11"/>
    <p:sldId id="262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D0D0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6" d="100"/>
          <a:sy n="56" d="100"/>
        </p:scale>
        <p:origin x="-2886" y="-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337AFE-4EFE-4433-8531-13CD52069AE1}" type="datetimeFigureOut">
              <a:rPr lang="cs-CZ" smtClean="0"/>
              <a:t>5.1.2014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2825BA-5A9C-4AAB-B52A-070AE402229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332108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717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Palatino Linotype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Palatino Linotype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Palatino Linotype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Palatino Linotype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Palatino Linotype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C3C1176-A430-4790-9488-E2B1E2DA75B5}" type="slidenum">
              <a:rPr lang="cs-CZ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cs-CZ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8196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Palatino Linotype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Palatino Linotype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Palatino Linotype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Palatino Linotype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Palatino Linotype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87773B4-59D8-4C37-BFB9-F0628B4C2D34}" type="slidenum">
              <a:rPr lang="cs-CZ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cs-CZ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1024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Palatino Linotype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Palatino Linotype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Palatino Linotype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Palatino Linotype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Palatino Linotype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7D428EB-DAC2-4AEC-B118-DD55387CB390}" type="slidenum">
              <a:rPr lang="cs-CZ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cs-CZ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1024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Palatino Linotype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Palatino Linotype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Palatino Linotype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Palatino Linotype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Palatino Linotype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7D428EB-DAC2-4AEC-B118-DD55387CB390}" type="slidenum">
              <a:rPr lang="cs-CZ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11</a:t>
            </a:fld>
            <a:endParaRPr lang="cs-CZ">
              <a:latin typeface="Calibri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se zakulaceným příčným rohem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EBC75CCF-963E-4578-B276-6C57F6BD6305}" type="datetime1">
              <a:rPr lang="cs-CZ" smtClean="0"/>
              <a:t>5.1.2014</a:t>
            </a:fld>
            <a:endParaRPr lang="cs-CZ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2E40FF8C-7355-4D63-8974-6B74F27D3F47}" type="slidenum">
              <a:rPr lang="cs-CZ" smtClean="0"/>
              <a:t>‹#›</a:t>
            </a:fld>
            <a:endParaRPr lang="cs-CZ"/>
          </a:p>
        </p:txBody>
      </p:sp>
      <p:sp>
        <p:nvSpPr>
          <p:cNvPr id="12" name="Zástupný symbol pro zápatí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7E5BDD8-416E-448E-9B59-D6944B9E3CB1}" type="datetime1">
              <a:rPr lang="cs-CZ" smtClean="0"/>
              <a:t>5.1.2014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E40FF8C-7355-4D63-8974-6B74F27D3F4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0BBD2CC5-A045-431C-8B3F-B8CDDCC0401C}" type="datetime1">
              <a:rPr lang="cs-CZ" smtClean="0"/>
              <a:t>5.1.2014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2E40FF8C-7355-4D63-8974-6B74F27D3F47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637A096-28AD-49C0-BB81-755C3C059B42}" type="datetime1">
              <a:rPr lang="cs-CZ" smtClean="0"/>
              <a:t>5.1.2014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2E40FF8C-7355-4D63-8974-6B74F27D3F47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122E06B-61D9-4404-8976-ECF2A2ED064F}" type="datetime1">
              <a:rPr lang="cs-CZ" smtClean="0"/>
              <a:t>5.1.2014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2E40FF8C-7355-4D63-8974-6B74F27D3F4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84A6FDD-F2C1-4348-8BE0-057B8DC8D068}" type="datetime1">
              <a:rPr lang="cs-CZ" smtClean="0"/>
              <a:t>5.1.2014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E40FF8C-7355-4D63-8974-6B74F27D3F47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1E62D82-83E7-4628-AE9E-FC7B8A93615A}" type="datetime1">
              <a:rPr lang="cs-CZ" smtClean="0"/>
              <a:t>5.1.2014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E40FF8C-7355-4D63-8974-6B74F27D3F4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9" name="Zástupný symbol pro datum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29BFF349-2E03-436B-8D71-BF9F6EB53378}" type="datetime1">
              <a:rPr lang="cs-CZ" smtClean="0"/>
              <a:t>5.1.2014</a:t>
            </a:fld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2E40FF8C-7355-4D63-8974-6B74F27D3F47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cs-CZ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Kliknutím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63988705-038B-45A7-AE66-1AA5BDE8E5FB}" type="datetime1">
              <a:rPr lang="cs-CZ" smtClean="0"/>
              <a:t>5.1.2014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2E40FF8C-7355-4D63-8974-6B74F27D3F47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CF67533-59C9-4BB1-8EB2-43A29A1900F7}" type="datetime1">
              <a:rPr lang="cs-CZ" smtClean="0"/>
              <a:t>5.1.2014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E40FF8C-7355-4D63-8974-6B74F27D3F4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2818535-8DBD-4ADF-8C67-4CCABFB3CF10}" type="datetime1">
              <a:rPr lang="cs-CZ" smtClean="0"/>
              <a:t>5.1.2014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E40FF8C-7355-4D63-8974-6B74F27D3F4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se zakulaceným příčným rohem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46F0A0FB-294D-4D76-B545-71818B24F279}" type="datetime1">
              <a:rPr lang="cs-CZ" smtClean="0"/>
              <a:t>5.1.2014</a:t>
            </a:fld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2E40FF8C-7355-4D63-8974-6B74F27D3F47}" type="slidenum">
              <a:rPr lang="cs-CZ" smtClean="0"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hf hdr="0" ftr="0" dt="0"/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mapsengine.google.com/10446176163891957399-07814206311399479273-4/mapview/?version=2&amp;hl=cs_cz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hyperlink" Target="http://cs.wikipedia.org/wiki/V%C3%A1d%C3%AD" TargetMode="Externa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Rub_al_Khali_002.JPG" TargetMode="External"/><Relationship Id="rId3" Type="http://schemas.openxmlformats.org/officeDocument/2006/relationships/hyperlink" Target="http://cs.wikipedia.org/wiki/Soubor:Western-wall-plaza.jpg" TargetMode="External"/><Relationship Id="rId7" Type="http://schemas.openxmlformats.org/officeDocument/2006/relationships/hyperlink" Target="http://cs.wikipedia.org/wiki/Soubor:Supplicating_Pilgrim_at_Masjid_Al_Haram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cs.wikipedia.org/wiki/Soubor:Young_Saudi_Arabian_woman_in_Abha.jpg" TargetMode="External"/><Relationship Id="rId5" Type="http://schemas.openxmlformats.org/officeDocument/2006/relationships/hyperlink" Target="http://cs.wikipedia.org/wiki/Soubor:Petra_Treasury.jpg" TargetMode="External"/><Relationship Id="rId10" Type="http://schemas.openxmlformats.org/officeDocument/2006/relationships/hyperlink" Target="http://cs.wikipedia.org/wiki/Soubor:US_Navy_030529-N-5362A-001_A_U.S._Marine_Corps_Humvee_vehicle_drives_down_a_road_at_the_foot_of_Saddam_Hussein's_former_Summer_palace_with_ruins_of_ancient_Babylon_in_the_background.jp" TargetMode="External"/><Relationship Id="rId4" Type="http://schemas.openxmlformats.org/officeDocument/2006/relationships/hyperlink" Target="http://cs.wikipedia.org/wiki/Soubor:Blue_Mosque_at_Night.jpg" TargetMode="External"/><Relationship Id="rId9" Type="http://schemas.openxmlformats.org/officeDocument/2006/relationships/hyperlink" Target="http://cs.wikipedia.org/wiki/Soubor:Syria_Orthographic_Projection.pn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67370516"/>
              </p:ext>
            </p:extLst>
          </p:nvPr>
        </p:nvGraphicFramePr>
        <p:xfrm>
          <a:off x="614363" y="2816225"/>
          <a:ext cx="8137525" cy="314215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1088"/>
                <a:gridCol w="6196437"/>
              </a:tblGrid>
              <a:tr h="86393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ŠKOLA:</a:t>
                      </a:r>
                      <a:endParaRPr lang="cs-CZ" sz="1800" dirty="0"/>
                    </a:p>
                  </a:txBody>
                  <a:tcPr marL="91447" marR="91447" marT="45712" marB="45712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Gymnázium, Chomutov, Mostecká 3000, příspěvková organizace</a:t>
                      </a:r>
                      <a:endParaRPr lang="cs-CZ" sz="1800" dirty="0"/>
                    </a:p>
                  </a:txBody>
                  <a:tcPr marL="91447" marR="91447" marT="45712" marB="45712" anchor="ctr"/>
                </a:tc>
              </a:tr>
              <a:tr h="54092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AUTOR: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Mgr. David </a:t>
                      </a:r>
                      <a:r>
                        <a:rPr lang="cs-CZ" sz="1800" b="1" kern="1200" dirty="0" err="1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Rohusch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</a:tr>
              <a:tr h="365693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NÁZEV: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VY_32_INOVACE_02B_05 Asie - Jihozápadní</a:t>
                      </a:r>
                    </a:p>
                    <a:p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</a:tr>
              <a:tr h="365693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TEMA: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Mimoevropské regiony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</a:tr>
              <a:tr h="365693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ČÍSLO PROJEKTU: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CZ.1.07/1.5.00/34.0816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</a:tr>
              <a:tr h="365693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DATUM TVORBY: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14/3/2013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</a:tr>
            </a:tbl>
          </a:graphicData>
        </a:graphic>
      </p:graphicFrame>
      <p:pic>
        <p:nvPicPr>
          <p:cNvPr id="3097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908050"/>
            <a:ext cx="5407025" cy="1046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2927350"/>
            <a:ext cx="649288" cy="6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59977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52513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3600" b="1" dirty="0" smtClean="0">
                <a:solidFill>
                  <a:schemeClr val="tx1"/>
                </a:solidFill>
                <a:latin typeface="Calibri" pitchFamily="34" charset="0"/>
              </a:rPr>
              <a:t>ANOTACE</a:t>
            </a:r>
            <a:endParaRPr lang="cs-CZ" sz="3600" b="1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4099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5"/>
            <a:ext cx="8229600" cy="5001418"/>
          </a:xfrm>
        </p:spPr>
        <p:txBody>
          <a:bodyPr>
            <a:normAutofit lnSpcReduction="10000"/>
          </a:bodyPr>
          <a:lstStyle/>
          <a:p>
            <a:pPr marL="0" indent="0">
              <a:buFont typeface="Arial" charset="0"/>
              <a:buNone/>
            </a:pPr>
            <a:r>
              <a:rPr lang="cs-CZ" sz="1800" dirty="0">
                <a:latin typeface="Calibri" pitchFamily="34" charset="0"/>
              </a:rPr>
              <a:t>Škola: Gymnázium Chomutov, Mostecká 3000, 430 01</a:t>
            </a:r>
          </a:p>
          <a:p>
            <a:pPr marL="0" indent="0">
              <a:buFont typeface="Arial" charset="0"/>
              <a:buNone/>
            </a:pPr>
            <a:endParaRPr lang="cs-CZ" sz="1800" dirty="0">
              <a:latin typeface="Calibri" pitchFamily="34" charset="0"/>
            </a:endParaRPr>
          </a:p>
          <a:p>
            <a:pPr marL="0" indent="0">
              <a:buFont typeface="Arial" charset="0"/>
              <a:buNone/>
            </a:pPr>
            <a:r>
              <a:rPr lang="cs-CZ" sz="1800" dirty="0">
                <a:latin typeface="Calibri" pitchFamily="34" charset="0"/>
              </a:rPr>
              <a:t>Výstup:  </a:t>
            </a:r>
            <a:r>
              <a:rPr lang="cs-CZ" sz="1800" dirty="0" err="1">
                <a:latin typeface="Calibri" pitchFamily="34" charset="0"/>
              </a:rPr>
              <a:t>Powerpointová</a:t>
            </a:r>
            <a:r>
              <a:rPr lang="cs-CZ" sz="1800" dirty="0">
                <a:latin typeface="Calibri" pitchFamily="34" charset="0"/>
              </a:rPr>
              <a:t> prezentace</a:t>
            </a:r>
          </a:p>
          <a:p>
            <a:pPr marL="0" indent="0">
              <a:buFont typeface="Arial" charset="0"/>
              <a:buNone/>
            </a:pPr>
            <a:endParaRPr lang="cs-CZ" sz="1800" dirty="0">
              <a:latin typeface="Calibri" pitchFamily="34" charset="0"/>
            </a:endParaRPr>
          </a:p>
          <a:p>
            <a:pPr marL="0" indent="0">
              <a:buFont typeface="Arial" charset="0"/>
              <a:buNone/>
            </a:pPr>
            <a:r>
              <a:rPr lang="cs-CZ" sz="1800" dirty="0">
                <a:latin typeface="Calibri" pitchFamily="34" charset="0"/>
              </a:rPr>
              <a:t>Obor:  Zeměpis/Geografie</a:t>
            </a:r>
          </a:p>
          <a:p>
            <a:pPr marL="0" indent="0">
              <a:buFont typeface="Arial" charset="0"/>
              <a:buNone/>
            </a:pPr>
            <a:endParaRPr lang="cs-CZ" sz="1800" dirty="0">
              <a:latin typeface="Calibri" pitchFamily="34" charset="0"/>
            </a:endParaRPr>
          </a:p>
          <a:p>
            <a:pPr marL="0" indent="0">
              <a:buFont typeface="Arial" charset="0"/>
              <a:buNone/>
            </a:pPr>
            <a:r>
              <a:rPr lang="cs-CZ" sz="1800" dirty="0">
                <a:latin typeface="Calibri" pitchFamily="34" charset="0"/>
              </a:rPr>
              <a:t>Využití:  Výuka zeměpisu / geografie</a:t>
            </a:r>
          </a:p>
          <a:p>
            <a:pPr marL="0" indent="0">
              <a:buFont typeface="Arial" charset="0"/>
              <a:buNone/>
            </a:pPr>
            <a:endParaRPr lang="cs-CZ" sz="1800" dirty="0">
              <a:latin typeface="Calibri" pitchFamily="34" charset="0"/>
            </a:endParaRPr>
          </a:p>
          <a:p>
            <a:pPr marL="0" indent="0">
              <a:buFont typeface="Arial" charset="0"/>
              <a:buNone/>
            </a:pPr>
            <a:r>
              <a:rPr lang="cs-CZ" sz="1800" dirty="0">
                <a:latin typeface="Calibri" pitchFamily="34" charset="0"/>
              </a:rPr>
              <a:t>Pomůcky:   PC, tabule, atlas</a:t>
            </a:r>
          </a:p>
          <a:p>
            <a:pPr marL="0" indent="0">
              <a:buFont typeface="Arial" charset="0"/>
              <a:buNone/>
            </a:pPr>
            <a:r>
              <a:rPr lang="cs-CZ" sz="1800" dirty="0">
                <a:latin typeface="Calibri" pitchFamily="34" charset="0"/>
              </a:rPr>
              <a:t>Materiál je určen jako doplnění slovního seznámení se s učivem. V některých částech je formou animací vizualizována probíraná látka, studenti také musejí hledat v atlase a společně s pedagogem. Do prezentace můžou studenti odpovědi vpisovat. Do výkladu jsou vloženy kontrolní otázky </a:t>
            </a:r>
            <a:r>
              <a:rPr lang="cs-CZ" sz="1800" dirty="0" smtClean="0">
                <a:latin typeface="Calibri" pitchFamily="34" charset="0"/>
              </a:rPr>
              <a:t>(červeně</a:t>
            </a:r>
            <a:r>
              <a:rPr lang="cs-CZ" sz="1800" dirty="0">
                <a:latin typeface="Calibri" pitchFamily="34" charset="0"/>
              </a:rPr>
              <a:t>) k tématu pro zpětnou vazbu učitele. Žáci pracují podle pokynů v prezentaci. Digitálním perem / fixem zapisují odpovědi na interaktivní tabuli a poté si je kontrolují se správným řešením. Žáci se tak aktivně podílejí na tvorbě zápisu do sešitu. </a:t>
            </a:r>
          </a:p>
          <a:p>
            <a:pPr marL="0" indent="0">
              <a:buFont typeface="Arial" charset="0"/>
              <a:buNone/>
            </a:pPr>
            <a:endParaRPr lang="cs-CZ" sz="1800" b="1" dirty="0">
              <a:latin typeface="Calibri" pitchFamily="34" charset="0"/>
            </a:endParaRPr>
          </a:p>
          <a:p>
            <a:pPr marL="0" indent="0">
              <a:buFont typeface="Arial" charset="0"/>
              <a:buNone/>
            </a:pPr>
            <a:r>
              <a:rPr lang="cs-CZ" sz="1800" b="1" dirty="0">
                <a:latin typeface="Calibri" pitchFamily="34" charset="0"/>
              </a:rPr>
              <a:t>Materiál je určen k interaktivní výuce.</a:t>
            </a:r>
            <a:endParaRPr lang="cs-CZ" sz="1800" b="1" dirty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9698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 idx="4294967295"/>
          </p:nvPr>
        </p:nvSpPr>
        <p:spPr>
          <a:xfrm>
            <a:off x="0" y="188913"/>
            <a:ext cx="8061325" cy="1470025"/>
          </a:xfrm>
        </p:spPr>
        <p:txBody>
          <a:bodyPr>
            <a:normAutofit/>
          </a:bodyPr>
          <a:lstStyle/>
          <a:p>
            <a:pPr algn="ctr"/>
            <a:r>
              <a:rPr lang="cs-CZ" sz="6000" b="1" u="sng" dirty="0" smtClean="0"/>
              <a:t>JIHOZÁPADNÍ ASIE</a:t>
            </a:r>
            <a:endParaRPr lang="cs-CZ" sz="6000" b="1" u="sng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9129" y="1616558"/>
            <a:ext cx="1506462" cy="22596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2360109" y="3585677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8342173" y="1608842"/>
            <a:ext cx="1440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3</a:t>
            </a:r>
            <a:endParaRPr lang="cs-CZ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349" y="1978174"/>
            <a:ext cx="2640013" cy="1974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8447" y="1828376"/>
            <a:ext cx="3048000" cy="204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ovéPole 11"/>
          <p:cNvSpPr txBox="1"/>
          <p:nvPr/>
        </p:nvSpPr>
        <p:spPr>
          <a:xfrm>
            <a:off x="6012159" y="1978174"/>
            <a:ext cx="2271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2830547" y="3401011"/>
            <a:ext cx="2008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</a:t>
            </a:r>
            <a:endParaRPr lang="cs-CZ" dirty="0"/>
          </a:p>
        </p:txBody>
      </p:sp>
      <p:pic>
        <p:nvPicPr>
          <p:cNvPr id="14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461" y="4152244"/>
            <a:ext cx="1691101" cy="2536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ovéPole 14"/>
          <p:cNvSpPr txBox="1"/>
          <p:nvPr/>
        </p:nvSpPr>
        <p:spPr>
          <a:xfrm>
            <a:off x="971600" y="6165304"/>
            <a:ext cx="216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4</a:t>
            </a:r>
            <a:endParaRPr lang="cs-CZ" dirty="0"/>
          </a:p>
        </p:txBody>
      </p:sp>
      <p:pic>
        <p:nvPicPr>
          <p:cNvPr id="17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9999" y="4141334"/>
            <a:ext cx="3362121" cy="25215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5796134" y="6165304"/>
            <a:ext cx="2160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5</a:t>
            </a:r>
            <a:endParaRPr lang="cs-CZ" dirty="0"/>
          </a:p>
        </p:txBody>
      </p:sp>
      <p:pic>
        <p:nvPicPr>
          <p:cNvPr id="18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6447" y="5015148"/>
            <a:ext cx="2387487" cy="13348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ovéPole 9"/>
          <p:cNvSpPr txBox="1"/>
          <p:nvPr/>
        </p:nvSpPr>
        <p:spPr>
          <a:xfrm>
            <a:off x="8396037" y="5825876"/>
            <a:ext cx="288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6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67041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EU-3\Documents\david\JZ asie map final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1508"/>
            <a:ext cx="6869507" cy="6869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kosené hrany 1"/>
          <p:cNvSpPr/>
          <p:nvPr/>
        </p:nvSpPr>
        <p:spPr>
          <a:xfrm>
            <a:off x="6913240" y="97066"/>
            <a:ext cx="2232248" cy="1042416"/>
          </a:xfrm>
          <a:prstGeom prst="bevel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0D0D0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Vyhledej země a hlavní města</a:t>
            </a:r>
            <a:endParaRPr lang="cs-CZ" b="1" dirty="0">
              <a:solidFill>
                <a:srgbClr val="0D0D0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914728" y="1139483"/>
            <a:ext cx="223076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err="1" smtClean="0"/>
              <a:t>Afghanistan</a:t>
            </a:r>
            <a:r>
              <a:rPr lang="cs-CZ" sz="2000" dirty="0" smtClean="0"/>
              <a:t>  </a:t>
            </a:r>
            <a:r>
              <a:rPr lang="cs-CZ" sz="2000" dirty="0" smtClean="0">
                <a:solidFill>
                  <a:srgbClr val="FF0000"/>
                </a:solidFill>
              </a:rPr>
              <a:t>Kábul</a:t>
            </a:r>
            <a:endParaRPr lang="cs-CZ" sz="2000" dirty="0">
              <a:solidFill>
                <a:srgbClr val="FF0000"/>
              </a:solidFill>
            </a:endParaRPr>
          </a:p>
          <a:p>
            <a:r>
              <a:rPr lang="cs-CZ" sz="2000" dirty="0" smtClean="0"/>
              <a:t>Irán </a:t>
            </a:r>
            <a:r>
              <a:rPr lang="cs-CZ" sz="2000" dirty="0" smtClean="0">
                <a:solidFill>
                  <a:srgbClr val="FF0000"/>
                </a:solidFill>
              </a:rPr>
              <a:t>Teherán</a:t>
            </a:r>
            <a:endParaRPr lang="cs-CZ" sz="2000" dirty="0">
              <a:solidFill>
                <a:srgbClr val="FF0000"/>
              </a:solidFill>
            </a:endParaRPr>
          </a:p>
          <a:p>
            <a:r>
              <a:rPr lang="cs-CZ" sz="2000" dirty="0" smtClean="0"/>
              <a:t>Irák </a:t>
            </a:r>
            <a:r>
              <a:rPr lang="cs-CZ" sz="2000" dirty="0" smtClean="0">
                <a:solidFill>
                  <a:srgbClr val="FF0000"/>
                </a:solidFill>
              </a:rPr>
              <a:t>Bagdád</a:t>
            </a:r>
            <a:endParaRPr lang="cs-CZ" sz="2000" dirty="0">
              <a:solidFill>
                <a:srgbClr val="FF0000"/>
              </a:solidFill>
            </a:endParaRPr>
          </a:p>
          <a:p>
            <a:r>
              <a:rPr lang="cs-CZ" sz="2000" dirty="0" smtClean="0"/>
              <a:t>Turecko </a:t>
            </a:r>
            <a:r>
              <a:rPr lang="cs-CZ" sz="2000" dirty="0" smtClean="0">
                <a:solidFill>
                  <a:srgbClr val="FF0000"/>
                </a:solidFill>
              </a:rPr>
              <a:t>Ankara</a:t>
            </a:r>
            <a:endParaRPr lang="cs-CZ" sz="2000" dirty="0">
              <a:solidFill>
                <a:srgbClr val="FF0000"/>
              </a:solidFill>
            </a:endParaRPr>
          </a:p>
          <a:p>
            <a:r>
              <a:rPr lang="cs-CZ" sz="2000" dirty="0" smtClean="0"/>
              <a:t>Sýrie </a:t>
            </a:r>
            <a:r>
              <a:rPr lang="cs-CZ" sz="2000" dirty="0" smtClean="0">
                <a:solidFill>
                  <a:srgbClr val="FF0000"/>
                </a:solidFill>
              </a:rPr>
              <a:t>Damašek</a:t>
            </a:r>
            <a:endParaRPr lang="cs-CZ" sz="2000" dirty="0">
              <a:solidFill>
                <a:srgbClr val="FF0000"/>
              </a:solidFill>
            </a:endParaRPr>
          </a:p>
          <a:p>
            <a:r>
              <a:rPr lang="cs-CZ" sz="2000" dirty="0" smtClean="0"/>
              <a:t>Izrael </a:t>
            </a:r>
            <a:r>
              <a:rPr lang="cs-CZ" sz="2000" dirty="0" smtClean="0">
                <a:solidFill>
                  <a:srgbClr val="FF0000"/>
                </a:solidFill>
              </a:rPr>
              <a:t>Tel </a:t>
            </a:r>
            <a:r>
              <a:rPr lang="cs-CZ" sz="2000" dirty="0">
                <a:solidFill>
                  <a:srgbClr val="FF0000"/>
                </a:solidFill>
              </a:rPr>
              <a:t>Aviv</a:t>
            </a:r>
          </a:p>
          <a:p>
            <a:r>
              <a:rPr lang="cs-CZ" sz="2000" dirty="0" smtClean="0"/>
              <a:t>Libanon </a:t>
            </a:r>
            <a:r>
              <a:rPr lang="cs-CZ" sz="2000" dirty="0" err="1" smtClean="0">
                <a:solidFill>
                  <a:srgbClr val="FF0000"/>
                </a:solidFill>
              </a:rPr>
              <a:t>Bejrut</a:t>
            </a:r>
            <a:endParaRPr lang="cs-CZ" sz="2000" dirty="0">
              <a:solidFill>
                <a:srgbClr val="FF0000"/>
              </a:solidFill>
            </a:endParaRPr>
          </a:p>
          <a:p>
            <a:r>
              <a:rPr lang="cs-CZ" sz="2000" dirty="0"/>
              <a:t>Saudská </a:t>
            </a:r>
            <a:r>
              <a:rPr lang="cs-CZ" sz="2000" dirty="0" smtClean="0"/>
              <a:t>A.  </a:t>
            </a:r>
            <a:r>
              <a:rPr lang="cs-CZ" sz="2000" dirty="0" smtClean="0">
                <a:solidFill>
                  <a:srgbClr val="FF0000"/>
                </a:solidFill>
              </a:rPr>
              <a:t>Rijád</a:t>
            </a:r>
          </a:p>
          <a:p>
            <a:r>
              <a:rPr lang="cs-CZ" sz="2000" dirty="0" smtClean="0"/>
              <a:t>SAE </a:t>
            </a:r>
            <a:r>
              <a:rPr lang="cs-CZ" sz="2000" dirty="0" err="1" smtClean="0">
                <a:solidFill>
                  <a:srgbClr val="FF0000"/>
                </a:solidFill>
              </a:rPr>
              <a:t>Abu</a:t>
            </a:r>
            <a:r>
              <a:rPr lang="cs-CZ" sz="2000" dirty="0" smtClean="0">
                <a:solidFill>
                  <a:srgbClr val="FF0000"/>
                </a:solidFill>
              </a:rPr>
              <a:t> </a:t>
            </a:r>
            <a:r>
              <a:rPr lang="cs-CZ" sz="2000" dirty="0" err="1" smtClean="0">
                <a:solidFill>
                  <a:srgbClr val="FF0000"/>
                </a:solidFill>
              </a:rPr>
              <a:t>Dabí</a:t>
            </a:r>
            <a:endParaRPr lang="cs-CZ" sz="2000" dirty="0" smtClean="0">
              <a:solidFill>
                <a:srgbClr val="FF0000"/>
              </a:solidFill>
            </a:endParaRPr>
          </a:p>
          <a:p>
            <a:r>
              <a:rPr lang="cs-CZ" sz="2000" dirty="0" smtClean="0"/>
              <a:t>Katar </a:t>
            </a:r>
            <a:r>
              <a:rPr lang="cs-CZ" sz="2000" dirty="0" smtClean="0">
                <a:solidFill>
                  <a:srgbClr val="FF0000"/>
                </a:solidFill>
              </a:rPr>
              <a:t>Dauhá</a:t>
            </a:r>
          </a:p>
          <a:p>
            <a:r>
              <a:rPr lang="cs-CZ" sz="2000" dirty="0" smtClean="0"/>
              <a:t>Bahrajn </a:t>
            </a:r>
            <a:r>
              <a:rPr lang="cs-CZ" sz="2000" dirty="0" smtClean="0">
                <a:solidFill>
                  <a:srgbClr val="FF0000"/>
                </a:solidFill>
              </a:rPr>
              <a:t>Manáma</a:t>
            </a:r>
          </a:p>
          <a:p>
            <a:r>
              <a:rPr lang="cs-CZ" sz="2000" dirty="0" smtClean="0"/>
              <a:t>Kuvajt </a:t>
            </a:r>
            <a:r>
              <a:rPr lang="cs-CZ" sz="2000" dirty="0" err="1" smtClean="0">
                <a:solidFill>
                  <a:srgbClr val="FF0000"/>
                </a:solidFill>
              </a:rPr>
              <a:t>Kuvajt</a:t>
            </a:r>
            <a:endParaRPr lang="cs-CZ" sz="2000" dirty="0" smtClean="0">
              <a:solidFill>
                <a:srgbClr val="FF0000"/>
              </a:solidFill>
            </a:endParaRPr>
          </a:p>
          <a:p>
            <a:r>
              <a:rPr lang="cs-CZ" sz="2000" dirty="0" smtClean="0"/>
              <a:t>Jordánsko </a:t>
            </a:r>
            <a:r>
              <a:rPr lang="cs-CZ" sz="2000" dirty="0" smtClean="0">
                <a:solidFill>
                  <a:srgbClr val="FF0000"/>
                </a:solidFill>
              </a:rPr>
              <a:t>Ammán</a:t>
            </a:r>
          </a:p>
          <a:p>
            <a:r>
              <a:rPr lang="cs-CZ" sz="2000" dirty="0" smtClean="0"/>
              <a:t>Omán </a:t>
            </a:r>
            <a:r>
              <a:rPr lang="cs-CZ" sz="2000" dirty="0" smtClean="0">
                <a:solidFill>
                  <a:srgbClr val="FF0000"/>
                </a:solidFill>
              </a:rPr>
              <a:t>Maskat</a:t>
            </a:r>
          </a:p>
          <a:p>
            <a:r>
              <a:rPr lang="cs-CZ" sz="2000" dirty="0" smtClean="0"/>
              <a:t>Jemen </a:t>
            </a:r>
            <a:r>
              <a:rPr lang="cs-CZ" sz="2000" dirty="0" err="1" smtClean="0">
                <a:solidFill>
                  <a:srgbClr val="FF0000"/>
                </a:solidFill>
              </a:rPr>
              <a:t>Saná</a:t>
            </a:r>
            <a:endParaRPr lang="cs-CZ" sz="2000" dirty="0" smtClean="0">
              <a:solidFill>
                <a:srgbClr val="FF0000"/>
              </a:solidFill>
            </a:endParaRPr>
          </a:p>
          <a:p>
            <a:r>
              <a:rPr lang="cs-CZ" sz="2000" dirty="0" smtClean="0"/>
              <a:t>Kypr</a:t>
            </a:r>
            <a:r>
              <a:rPr lang="cs-CZ" sz="2000" dirty="0" smtClean="0">
                <a:solidFill>
                  <a:srgbClr val="FF0000"/>
                </a:solidFill>
              </a:rPr>
              <a:t> </a:t>
            </a:r>
            <a:r>
              <a:rPr lang="cs-CZ" sz="2000" dirty="0" err="1" smtClean="0">
                <a:solidFill>
                  <a:srgbClr val="FF0000"/>
                </a:solidFill>
              </a:rPr>
              <a:t>Nikosia</a:t>
            </a:r>
            <a:endParaRPr lang="cs-CZ" sz="2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00409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799200"/>
          </a:xfrm>
        </p:spPr>
        <p:txBody>
          <a:bodyPr/>
          <a:lstStyle/>
          <a:p>
            <a:r>
              <a:rPr lang="cs-CZ" dirty="0" smtClean="0"/>
              <a:t>Povrch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914400" y="1196752"/>
            <a:ext cx="7772400" cy="5158808"/>
          </a:xfrm>
        </p:spPr>
        <p:txBody>
          <a:bodyPr>
            <a:normAutofit/>
          </a:bodyPr>
          <a:lstStyle/>
          <a:p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 </a:t>
            </a:r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mil </a:t>
            </a:r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km2</a:t>
            </a:r>
          </a:p>
          <a:p>
            <a:pPr marL="68580" indent="0">
              <a:buNone/>
            </a:pPr>
            <a:r>
              <a:rPr lang="cs-CZ" sz="2800" dirty="0" smtClean="0"/>
              <a:t>Elborz</a:t>
            </a:r>
            <a:r>
              <a:rPr lang="cs-CZ" sz="2800" dirty="0" smtClean="0"/>
              <a:t>, Iránská vysočina, </a:t>
            </a:r>
            <a:r>
              <a:rPr lang="cs-CZ" sz="2800" dirty="0" err="1" smtClean="0"/>
              <a:t>Kohrúdské</a:t>
            </a:r>
            <a:r>
              <a:rPr lang="cs-CZ" sz="2800" dirty="0" smtClean="0"/>
              <a:t> hory, Mezopotámská nížina, pouště Rub-al- </a:t>
            </a:r>
            <a:r>
              <a:rPr lang="cs-CZ" sz="2800" dirty="0" err="1" smtClean="0"/>
              <a:t>chálí</a:t>
            </a:r>
            <a:r>
              <a:rPr lang="cs-CZ" sz="2800" dirty="0" smtClean="0"/>
              <a:t>, </a:t>
            </a:r>
            <a:r>
              <a:rPr lang="cs-CZ" sz="2800" dirty="0" err="1" smtClean="0"/>
              <a:t>Nafúd</a:t>
            </a:r>
            <a:r>
              <a:rPr lang="cs-CZ" sz="2800" dirty="0" smtClean="0"/>
              <a:t>, Syrská poušť, Taurus, Mrtvé moře, Pontské pohoří</a:t>
            </a:r>
          </a:p>
          <a:p>
            <a:pPr marL="68580" indent="0">
              <a:buNone/>
            </a:pPr>
            <a:r>
              <a:rPr lang="cs-CZ" sz="2800" i="1" u="sng" dirty="0" smtClean="0">
                <a:solidFill>
                  <a:srgbClr val="FF0000"/>
                </a:solidFill>
              </a:rPr>
              <a:t>Úkol: Vyhledej  v atlase a vyznač do mapy na tabuli</a:t>
            </a:r>
            <a:endParaRPr lang="cs-CZ" sz="2800" i="1" u="sng" dirty="0">
              <a:solidFill>
                <a:srgbClr val="FF0000"/>
              </a:solidFill>
            </a:endParaRPr>
          </a:p>
          <a:p>
            <a:pPr marL="68580" indent="0">
              <a:buNone/>
            </a:pPr>
            <a:r>
              <a:rPr lang="cs-CZ" sz="2800" dirty="0" smtClean="0">
                <a:hlinkClick r:id="rId2"/>
              </a:rPr>
              <a:t>mapa regionu</a:t>
            </a:r>
            <a:endParaRPr lang="cs-CZ" sz="2800" dirty="0" smtClean="0"/>
          </a:p>
          <a:p>
            <a:r>
              <a:rPr lang="cs-CZ" sz="2800" dirty="0" smtClean="0"/>
              <a:t>Turecko, Irán a okraje </a:t>
            </a:r>
            <a:r>
              <a:rPr lang="cs-CZ" sz="2800" dirty="0"/>
              <a:t>A</a:t>
            </a:r>
            <a:r>
              <a:rPr lang="cs-CZ" sz="2800" dirty="0" smtClean="0"/>
              <a:t>rabského poloostrova – od – 400 až 5670m.n.m </a:t>
            </a:r>
          </a:p>
          <a:p>
            <a:r>
              <a:rPr lang="cs-CZ" sz="2800" dirty="0" smtClean="0"/>
              <a:t>Rozsáhlá desertifikace </a:t>
            </a:r>
            <a:endParaRPr lang="cs-CZ" sz="2800" dirty="0"/>
          </a:p>
          <a:p>
            <a:pPr marL="68580" indent="0">
              <a:buNone/>
            </a:pPr>
            <a:endParaRPr lang="cs-CZ" sz="2800" dirty="0"/>
          </a:p>
        </p:txBody>
      </p:sp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40FF8C-7355-4D63-8974-6B74F27D3F47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44641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</a:t>
            </a:r>
            <a:r>
              <a:rPr lang="cs-CZ" dirty="0" smtClean="0"/>
              <a:t>odstvo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8428136" cy="4525963"/>
          </a:xfrm>
        </p:spPr>
        <p:txBody>
          <a:bodyPr>
            <a:normAutofit/>
          </a:bodyPr>
          <a:lstStyle/>
          <a:p>
            <a:r>
              <a:rPr lang="cs-CZ" dirty="0" smtClean="0"/>
              <a:t>Tigris, Eufrat, vádí </a:t>
            </a: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Jezera: </a:t>
            </a:r>
            <a:r>
              <a:rPr lang="cs-CZ" dirty="0" err="1" smtClean="0"/>
              <a:t>Tuz</a:t>
            </a:r>
            <a:r>
              <a:rPr lang="cs-CZ" dirty="0" smtClean="0"/>
              <a:t>, Van, </a:t>
            </a:r>
            <a:r>
              <a:rPr lang="cs-CZ" dirty="0" err="1" smtClean="0"/>
              <a:t>Urmijské</a:t>
            </a:r>
            <a:r>
              <a:rPr lang="cs-CZ" dirty="0" smtClean="0"/>
              <a:t> – slaná jezera –</a:t>
            </a:r>
            <a:r>
              <a:rPr lang="cs-CZ" dirty="0" smtClean="0"/>
              <a:t>klima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Bezodtoké oblasti, aridní oblasti</a:t>
            </a:r>
          </a:p>
          <a:p>
            <a:endParaRPr lang="cs-CZ" sz="1400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40FF8C-7355-4D63-8974-6B74F27D3F47}" type="slidenum">
              <a:rPr lang="cs-CZ" smtClean="0"/>
              <a:t>6</a:t>
            </a:fld>
            <a:endParaRPr lang="cs-CZ"/>
          </a:p>
        </p:txBody>
      </p:sp>
      <p:pic>
        <p:nvPicPr>
          <p:cNvPr id="2050" name="Picture 2" descr="C:\Users\EU-3\AppData\Local\Microsoft\Windows\Temporary Internet Files\Content.IE5\F79BB1S2\MC900441428[1]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689365"/>
            <a:ext cx="676444" cy="676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98609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3212976"/>
            <a:ext cx="4752962" cy="31191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476672"/>
            <a:ext cx="8229600" cy="914400"/>
          </a:xfrm>
        </p:spPr>
        <p:txBody>
          <a:bodyPr/>
          <a:lstStyle/>
          <a:p>
            <a:r>
              <a:rPr lang="cs-CZ" dirty="0" smtClean="0"/>
              <a:t>Klima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64344" y="1484785"/>
            <a:ext cx="4038600" cy="4811680"/>
          </a:xfrm>
        </p:spPr>
        <p:txBody>
          <a:bodyPr/>
          <a:lstStyle/>
          <a:p>
            <a:r>
              <a:rPr lang="cs-CZ" i="1" dirty="0" smtClean="0"/>
              <a:t>Subtropický pás </a:t>
            </a:r>
            <a:r>
              <a:rPr lang="cs-CZ" dirty="0" smtClean="0"/>
              <a:t>– suchý a teplý vzduch - pouště</a:t>
            </a:r>
          </a:p>
          <a:p>
            <a:r>
              <a:rPr lang="cs-CZ" dirty="0" smtClean="0"/>
              <a:t>Vysoký tlak</a:t>
            </a:r>
          </a:p>
          <a:p>
            <a:r>
              <a:rPr lang="cs-CZ" dirty="0" smtClean="0"/>
              <a:t>Málo srážek – 100mm/rok</a:t>
            </a:r>
          </a:p>
          <a:p>
            <a:r>
              <a:rPr lang="cs-CZ" dirty="0" smtClean="0"/>
              <a:t>Desertifikace </a:t>
            </a:r>
            <a:r>
              <a:rPr lang="cs-CZ" dirty="0" smtClean="0">
                <a:solidFill>
                  <a:srgbClr val="FF0000"/>
                </a:solidFill>
              </a:rPr>
              <a:t>?</a:t>
            </a:r>
          </a:p>
          <a:p>
            <a:r>
              <a:rPr lang="cs-CZ" dirty="0" smtClean="0"/>
              <a:t>Vertikální zonalita </a:t>
            </a:r>
            <a:endParaRPr lang="cs-CZ" dirty="0" smtClean="0">
              <a:solidFill>
                <a:srgbClr val="FF0000"/>
              </a:solidFill>
            </a:endParaRPr>
          </a:p>
          <a:p>
            <a:r>
              <a:rPr lang="cs-CZ" dirty="0" smtClean="0"/>
              <a:t>Vysoké amplitudy teplot </a:t>
            </a:r>
            <a:r>
              <a:rPr lang="cs-CZ" dirty="0" smtClean="0">
                <a:solidFill>
                  <a:srgbClr val="FF0000"/>
                </a:solidFill>
              </a:rPr>
              <a:t>?</a:t>
            </a:r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55344" y="1484785"/>
            <a:ext cx="4038600" cy="1944216"/>
          </a:xfrm>
        </p:spPr>
        <p:txBody>
          <a:bodyPr/>
          <a:lstStyle/>
          <a:p>
            <a:r>
              <a:rPr lang="cs-CZ" dirty="0" smtClean="0"/>
              <a:t>Mírnější klima na pobřeží </a:t>
            </a:r>
            <a:r>
              <a:rPr lang="cs-CZ" dirty="0" smtClean="0">
                <a:solidFill>
                  <a:srgbClr val="FF0000"/>
                </a:solidFill>
              </a:rPr>
              <a:t>?</a:t>
            </a:r>
          </a:p>
          <a:p>
            <a:endParaRPr lang="cs-CZ" dirty="0" smtClean="0">
              <a:solidFill>
                <a:srgbClr val="FF0000"/>
              </a:solidFill>
            </a:endParaRPr>
          </a:p>
          <a:p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8172400" y="3212976"/>
            <a:ext cx="536296" cy="432048"/>
          </a:xfrm>
        </p:spPr>
        <p:txBody>
          <a:bodyPr/>
          <a:lstStyle/>
          <a:p>
            <a:fld id="{2E40FF8C-7355-4D63-8974-6B74F27D3F47}" type="slidenum">
              <a:rPr lang="cs-CZ" smtClean="0">
                <a:solidFill>
                  <a:schemeClr val="bg1"/>
                </a:solidFill>
              </a:rPr>
              <a:t>7</a:t>
            </a:fld>
            <a:endParaRPr lang="cs-CZ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4335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61268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SES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14400" y="1052736"/>
            <a:ext cx="7772400" cy="5302824"/>
          </a:xfrm>
        </p:spPr>
        <p:txBody>
          <a:bodyPr/>
          <a:lstStyle/>
          <a:p>
            <a:pPr marL="68580" indent="0">
              <a:buNone/>
            </a:pPr>
            <a:r>
              <a:rPr lang="cs-CZ" i="1" u="sng" dirty="0" smtClean="0"/>
              <a:t>Obyvatelstvo</a:t>
            </a:r>
          </a:p>
          <a:p>
            <a:pPr marL="68580" indent="0">
              <a:buNone/>
            </a:pPr>
            <a:endParaRPr lang="cs-CZ" i="1" u="sng" dirty="0" smtClean="0"/>
          </a:p>
          <a:p>
            <a:r>
              <a:rPr lang="cs-CZ" dirty="0" smtClean="0"/>
              <a:t>Arabové, Židé, Peršané, Kurdové, Turci</a:t>
            </a:r>
          </a:p>
          <a:p>
            <a:r>
              <a:rPr lang="cs-CZ" dirty="0" smtClean="0"/>
              <a:t>260 mil, nízká hustota zalidnění</a:t>
            </a:r>
          </a:p>
          <a:p>
            <a:r>
              <a:rPr lang="cs-CZ" sz="3200" dirty="0"/>
              <a:t>Nerovnoměrné a řídké osídlení, vysoká </a:t>
            </a:r>
            <a:r>
              <a:rPr lang="cs-CZ" sz="3200" dirty="0" smtClean="0"/>
              <a:t>urbanizace</a:t>
            </a:r>
          </a:p>
          <a:p>
            <a:r>
              <a:rPr lang="cs-CZ" sz="3200" dirty="0" smtClean="0"/>
              <a:t>Islám –sunnité, </a:t>
            </a:r>
            <a:r>
              <a:rPr lang="cs-CZ" sz="3200" dirty="0" err="1" smtClean="0"/>
              <a:t>šiíté</a:t>
            </a:r>
            <a:endParaRPr lang="cs-CZ" sz="3200" dirty="0" smtClean="0"/>
          </a:p>
          <a:p>
            <a:r>
              <a:rPr lang="cs-CZ" sz="3200" dirty="0" err="1" smtClean="0"/>
              <a:t>křestanství</a:t>
            </a:r>
            <a:endParaRPr lang="cs-CZ" sz="3200" dirty="0" smtClean="0"/>
          </a:p>
          <a:p>
            <a:r>
              <a:rPr lang="cs-CZ" sz="3200" dirty="0" smtClean="0"/>
              <a:t>Pp vysoký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Politicky nestabilní oblast !!!!!!!!!!!!!!!!!!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40FF8C-7355-4D63-8974-6B74F27D3F47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79260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871208"/>
          </a:xfrm>
        </p:spPr>
        <p:txBody>
          <a:bodyPr/>
          <a:lstStyle/>
          <a:p>
            <a:r>
              <a:rPr lang="cs-CZ" dirty="0" smtClean="0"/>
              <a:t>Hospodářství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196752"/>
            <a:ext cx="4038600" cy="4975448"/>
          </a:xfrm>
        </p:spPr>
        <p:txBody>
          <a:bodyPr/>
          <a:lstStyle/>
          <a:p>
            <a:r>
              <a:rPr lang="cs-CZ" u="sng" dirty="0" smtClean="0"/>
              <a:t>Zemědělství</a:t>
            </a:r>
          </a:p>
          <a:p>
            <a:pPr marL="0" indent="0">
              <a:buNone/>
            </a:pPr>
            <a:endParaRPr lang="cs-CZ" u="sng" dirty="0" smtClean="0"/>
          </a:p>
          <a:p>
            <a:r>
              <a:rPr lang="cs-CZ" dirty="0" smtClean="0"/>
              <a:t>RV: citrusy, fíky, olivy, vinná réva, citrusy ovoce , zelenina, tabák</a:t>
            </a:r>
          </a:p>
          <a:p>
            <a:r>
              <a:rPr lang="cs-CZ" dirty="0" smtClean="0"/>
              <a:t>ŽV: ovce, kozy, velbloudi,  </a:t>
            </a:r>
          </a:p>
          <a:p>
            <a:endParaRPr lang="cs-CZ" u="sng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>
          <a:xfrm>
            <a:off x="4648200" y="1196752"/>
            <a:ext cx="4038600" cy="4975448"/>
          </a:xfrm>
        </p:spPr>
        <p:txBody>
          <a:bodyPr/>
          <a:lstStyle/>
          <a:p>
            <a:r>
              <a:rPr lang="cs-CZ" u="sng" dirty="0" smtClean="0"/>
              <a:t>Průmysl</a:t>
            </a:r>
          </a:p>
          <a:p>
            <a:pPr marL="0" indent="0">
              <a:buNone/>
            </a:pPr>
            <a:endParaRPr lang="cs-CZ" u="sng" dirty="0" smtClean="0"/>
          </a:p>
          <a:p>
            <a:r>
              <a:rPr lang="cs-CZ" dirty="0" smtClean="0"/>
              <a:t>2/3 světových zásob ropy (státy OPEC)</a:t>
            </a:r>
          </a:p>
          <a:p>
            <a:r>
              <a:rPr lang="cs-CZ" dirty="0" smtClean="0"/>
              <a:t>Strojírenství , elektrotechnický průmysl, potravinářský, textilní (rukodělná v.), broušení diamantů</a:t>
            </a:r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40FF8C-7355-4D63-8974-6B74F27D3F47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2131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Test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1. Charakterizuj klima oblasti</a:t>
            </a:r>
          </a:p>
          <a:p>
            <a:r>
              <a:rPr lang="cs-CZ" dirty="0" smtClean="0"/>
              <a:t>2. Uveď specifika obyvatelstva</a:t>
            </a:r>
          </a:p>
          <a:p>
            <a:r>
              <a:rPr lang="cs-CZ" dirty="0" smtClean="0"/>
              <a:t>3. Jaké je hlavní </a:t>
            </a:r>
            <a:r>
              <a:rPr lang="cs-CZ" dirty="0" smtClean="0"/>
              <a:t>průmyslové odvětví?</a:t>
            </a:r>
          </a:p>
          <a:p>
            <a:r>
              <a:rPr lang="cs-CZ" dirty="0" smtClean="0"/>
              <a:t>4. Uveď zemědělské komodity</a:t>
            </a:r>
          </a:p>
          <a:p>
            <a:r>
              <a:rPr lang="cs-CZ" dirty="0" smtClean="0"/>
              <a:t>5. Charakterizuj oblast dle ekonomické vyspělosti, </a:t>
            </a:r>
            <a:r>
              <a:rPr lang="cs-CZ" dirty="0" err="1" smtClean="0"/>
              <a:t>sesstav</a:t>
            </a:r>
            <a:r>
              <a:rPr lang="cs-CZ" smtClean="0"/>
              <a:t> žebříček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40FF8C-7355-4D63-8974-6B74F27D3F47}" type="slidenum">
              <a:rPr lang="cs-CZ" smtClean="0"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99727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Obdélník 1"/>
          <p:cNvSpPr>
            <a:spLocks noChangeArrowheads="1"/>
          </p:cNvSpPr>
          <p:nvPr/>
        </p:nvSpPr>
        <p:spPr bwMode="auto">
          <a:xfrm>
            <a:off x="611188" y="333375"/>
            <a:ext cx="8208962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cs-CZ" sz="3600" b="1" dirty="0">
                <a:latin typeface="Calibri" pitchFamily="34" charset="0"/>
              </a:rPr>
              <a:t>CITACE</a:t>
            </a:r>
          </a:p>
        </p:txBody>
      </p:sp>
      <p:sp>
        <p:nvSpPr>
          <p:cNvPr id="5123" name="Obdélník 2"/>
          <p:cNvSpPr>
            <a:spLocks noChangeArrowheads="1"/>
          </p:cNvSpPr>
          <p:nvPr/>
        </p:nvSpPr>
        <p:spPr bwMode="auto">
          <a:xfrm>
            <a:off x="611188" y="1011238"/>
            <a:ext cx="8065268" cy="41857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cs-CZ" sz="1400" dirty="0" err="1" smtClean="0">
                <a:latin typeface="Calibri" pitchFamily="34" charset="0"/>
              </a:rPr>
              <a:t>Slide</a:t>
            </a:r>
            <a:r>
              <a:rPr lang="cs-CZ" sz="1400" dirty="0" smtClean="0">
                <a:latin typeface="Calibri" pitchFamily="34" charset="0"/>
              </a:rPr>
              <a:t> </a:t>
            </a:r>
            <a:r>
              <a:rPr lang="cs-CZ" sz="1400" dirty="0" smtClean="0">
                <a:latin typeface="Calibri" pitchFamily="34" charset="0"/>
              </a:rPr>
              <a:t>3: </a:t>
            </a:r>
            <a:r>
              <a:rPr lang="cs-CZ" sz="1400" dirty="0" smtClean="0">
                <a:latin typeface="Calibri" pitchFamily="34" charset="0"/>
              </a:rPr>
              <a:t>1. </a:t>
            </a:r>
            <a:r>
              <a:rPr lang="en-US" sz="1400" dirty="0" smtClean="0">
                <a:latin typeface="Calibri" pitchFamily="34" charset="0"/>
              </a:rPr>
              <a:t>NEUVEDEN</a:t>
            </a:r>
            <a:r>
              <a:rPr lang="en-US" sz="1400" dirty="0">
                <a:latin typeface="Calibri" pitchFamily="34" charset="0"/>
              </a:rPr>
              <a:t>. </a:t>
            </a:r>
            <a:r>
              <a:rPr lang="en-US" sz="1400" dirty="0" err="1">
                <a:latin typeface="Calibri" pitchFamily="34" charset="0"/>
              </a:rPr>
              <a:t>wikimedia</a:t>
            </a:r>
            <a:r>
              <a:rPr lang="en-US" sz="1400" dirty="0">
                <a:latin typeface="Calibri" pitchFamily="34" charset="0"/>
              </a:rPr>
              <a:t> commons [online]. [cit. </a:t>
            </a:r>
            <a:r>
              <a:rPr lang="cs-CZ" sz="1400" dirty="0" smtClean="0">
                <a:latin typeface="Calibri" pitchFamily="34" charset="0"/>
              </a:rPr>
              <a:t>14</a:t>
            </a:r>
            <a:r>
              <a:rPr lang="en-US" sz="1400" dirty="0" smtClean="0">
                <a:latin typeface="Calibri" pitchFamily="34" charset="0"/>
              </a:rPr>
              <a:t>.</a:t>
            </a:r>
            <a:r>
              <a:rPr lang="cs-CZ" sz="1400" dirty="0">
                <a:latin typeface="Calibri" pitchFamily="34" charset="0"/>
              </a:rPr>
              <a:t>3</a:t>
            </a:r>
            <a:r>
              <a:rPr lang="en-US" sz="1400" dirty="0" smtClean="0">
                <a:latin typeface="Calibri" pitchFamily="34" charset="0"/>
              </a:rPr>
              <a:t>.2013</a:t>
            </a:r>
            <a:r>
              <a:rPr lang="en-US" sz="1400" dirty="0">
                <a:latin typeface="Calibri" pitchFamily="34" charset="0"/>
              </a:rPr>
              <a:t>]. </a:t>
            </a:r>
            <a:r>
              <a:rPr lang="en-US" sz="1400" dirty="0" err="1">
                <a:latin typeface="Calibri" pitchFamily="34" charset="0"/>
              </a:rPr>
              <a:t>Dostupný</a:t>
            </a:r>
            <a:r>
              <a:rPr lang="en-US" sz="1400" dirty="0">
                <a:latin typeface="Calibri" pitchFamily="34" charset="0"/>
              </a:rPr>
              <a:t> </a:t>
            </a:r>
            <a:r>
              <a:rPr lang="en-US" sz="1400" dirty="0" err="1">
                <a:latin typeface="Calibri" pitchFamily="34" charset="0"/>
              </a:rPr>
              <a:t>na</a:t>
            </a:r>
            <a:r>
              <a:rPr lang="en-US" sz="1400" dirty="0">
                <a:latin typeface="Calibri" pitchFamily="34" charset="0"/>
              </a:rPr>
              <a:t> WWW: </a:t>
            </a:r>
            <a:endParaRPr lang="cs-CZ" sz="1400" dirty="0" smtClean="0">
              <a:latin typeface="Calibri" pitchFamily="34" charset="0"/>
            </a:endParaRPr>
          </a:p>
          <a:p>
            <a:r>
              <a:rPr lang="en-US" sz="1400" dirty="0" smtClean="0">
                <a:latin typeface="Calibri" pitchFamily="34" charset="0"/>
                <a:hlinkClick r:id="rId3"/>
              </a:rPr>
              <a:t>http</a:t>
            </a:r>
            <a:r>
              <a:rPr lang="en-US" sz="1400" dirty="0">
                <a:latin typeface="Calibri" pitchFamily="34" charset="0"/>
                <a:hlinkClick r:id="rId3"/>
              </a:rPr>
              <a:t>://cs.wikipedia.org/wiki/Soubor:Western-wall-plaza.jpg </a:t>
            </a:r>
            <a:endParaRPr lang="cs-CZ" sz="1400" dirty="0" smtClean="0">
              <a:latin typeface="Calibri" pitchFamily="34" charset="0"/>
            </a:endParaRPr>
          </a:p>
          <a:p>
            <a:r>
              <a:rPr lang="cs-CZ" sz="1400" dirty="0" err="1" smtClean="0">
                <a:latin typeface="Calibri" pitchFamily="34" charset="0"/>
              </a:rPr>
              <a:t>Slide</a:t>
            </a:r>
            <a:r>
              <a:rPr lang="cs-CZ" sz="1400" dirty="0" smtClean="0">
                <a:latin typeface="Calibri" pitchFamily="34" charset="0"/>
              </a:rPr>
              <a:t> 3 </a:t>
            </a:r>
            <a:r>
              <a:rPr lang="cs-CZ" sz="1400" dirty="0" smtClean="0">
                <a:latin typeface="Calibri" pitchFamily="34" charset="0"/>
              </a:rPr>
              <a:t>: 2</a:t>
            </a:r>
            <a:r>
              <a:rPr lang="cs-CZ" sz="1400" dirty="0" smtClean="0">
                <a:latin typeface="Calibri" pitchFamily="34" charset="0"/>
              </a:rPr>
              <a:t>. </a:t>
            </a:r>
            <a:r>
              <a:rPr lang="cs-CZ" sz="1400" dirty="0" smtClean="0"/>
              <a:t>IVAN </a:t>
            </a:r>
            <a:r>
              <a:rPr lang="cs-CZ" sz="1400" dirty="0"/>
              <a:t>MLINARIC. </a:t>
            </a:r>
            <a:r>
              <a:rPr lang="cs-CZ" sz="1400" i="1" dirty="0" err="1"/>
              <a:t>wikimedia</a:t>
            </a:r>
            <a:r>
              <a:rPr lang="cs-CZ" sz="1400" i="1" dirty="0"/>
              <a:t> </a:t>
            </a:r>
            <a:r>
              <a:rPr lang="cs-CZ" sz="1400" i="1" dirty="0" err="1"/>
              <a:t>commons</a:t>
            </a:r>
            <a:r>
              <a:rPr lang="cs-CZ" sz="1400" dirty="0"/>
              <a:t> [online]. [cit. </a:t>
            </a:r>
            <a:r>
              <a:rPr lang="cs-CZ" sz="1400" dirty="0" smtClean="0"/>
              <a:t>14.3.2013</a:t>
            </a:r>
            <a:r>
              <a:rPr lang="cs-CZ" sz="1400" dirty="0"/>
              <a:t>]. Dostupný na WWW: </a:t>
            </a:r>
            <a:r>
              <a:rPr lang="cs-CZ" sz="1400" dirty="0">
                <a:hlinkClick r:id="rId4"/>
              </a:rPr>
              <a:t>http://cs.wikipedia.org/wiki/Soubor:Blue_Mosque_at_Night.jpg </a:t>
            </a:r>
            <a:endParaRPr lang="cs-CZ" sz="1400" dirty="0" smtClean="0"/>
          </a:p>
          <a:p>
            <a:r>
              <a:rPr lang="cs-CZ" sz="1400" dirty="0" err="1" smtClean="0"/>
              <a:t>Slide</a:t>
            </a:r>
            <a:r>
              <a:rPr lang="cs-CZ" sz="1400" dirty="0" smtClean="0"/>
              <a:t> 3: 3. </a:t>
            </a:r>
            <a:r>
              <a:rPr lang="en-US" sz="1400" dirty="0"/>
              <a:t>DAVID BJORGEN. </a:t>
            </a:r>
            <a:r>
              <a:rPr lang="en-US" sz="1400" i="1" dirty="0" err="1"/>
              <a:t>wikimedia</a:t>
            </a:r>
            <a:r>
              <a:rPr lang="en-US" sz="1400" i="1" dirty="0"/>
              <a:t> commons</a:t>
            </a:r>
            <a:r>
              <a:rPr lang="en-US" sz="1400" dirty="0"/>
              <a:t> [online]. [cit. </a:t>
            </a:r>
            <a:r>
              <a:rPr lang="cs-CZ" sz="1400" dirty="0" smtClean="0"/>
              <a:t>14</a:t>
            </a:r>
            <a:r>
              <a:rPr lang="en-US" sz="1400" dirty="0" smtClean="0"/>
              <a:t>.</a:t>
            </a:r>
            <a:r>
              <a:rPr lang="cs-CZ" sz="1400" dirty="0"/>
              <a:t>3</a:t>
            </a:r>
            <a:r>
              <a:rPr lang="en-US" sz="1400" dirty="0" smtClean="0"/>
              <a:t>.2013</a:t>
            </a:r>
            <a:r>
              <a:rPr lang="en-US" sz="1400" dirty="0"/>
              <a:t>]. </a:t>
            </a:r>
            <a:r>
              <a:rPr lang="en-US" sz="1400" dirty="0" err="1"/>
              <a:t>Dostupný</a:t>
            </a:r>
            <a:r>
              <a:rPr lang="en-US" sz="1400" dirty="0"/>
              <a:t> </a:t>
            </a:r>
            <a:r>
              <a:rPr lang="en-US" sz="1400" dirty="0" err="1"/>
              <a:t>na</a:t>
            </a:r>
            <a:r>
              <a:rPr lang="en-US" sz="1400" dirty="0"/>
              <a:t> WWW: </a:t>
            </a:r>
            <a:r>
              <a:rPr lang="en-US" sz="1400" dirty="0">
                <a:hlinkClick r:id="rId5"/>
              </a:rPr>
              <a:t>http://cs.wikipedia.org/wiki/Soubor:Petra_Treasury.jpg </a:t>
            </a:r>
            <a:endParaRPr lang="cs-CZ" sz="1400" dirty="0" smtClean="0"/>
          </a:p>
          <a:p>
            <a:r>
              <a:rPr lang="cs-CZ" sz="1400" dirty="0" err="1" smtClean="0"/>
              <a:t>Slide</a:t>
            </a:r>
            <a:r>
              <a:rPr lang="cs-CZ" sz="1400" dirty="0" smtClean="0"/>
              <a:t> 3: 4.</a:t>
            </a:r>
            <a:r>
              <a:rPr lang="en-US" sz="1400" dirty="0"/>
              <a:t> NEUVEDEN. </a:t>
            </a:r>
            <a:r>
              <a:rPr lang="en-US" sz="1400" dirty="0" err="1"/>
              <a:t>wikimedia</a:t>
            </a:r>
            <a:r>
              <a:rPr lang="en-US" sz="1400" dirty="0"/>
              <a:t> commons [online]. [cit. </a:t>
            </a:r>
            <a:r>
              <a:rPr lang="cs-CZ" sz="1400" dirty="0" smtClean="0"/>
              <a:t>14</a:t>
            </a:r>
            <a:r>
              <a:rPr lang="en-US" sz="1400" dirty="0" smtClean="0"/>
              <a:t>.</a:t>
            </a:r>
            <a:r>
              <a:rPr lang="cs-CZ" sz="1400" dirty="0"/>
              <a:t>3</a:t>
            </a:r>
            <a:r>
              <a:rPr lang="en-US" sz="1400" dirty="0" smtClean="0"/>
              <a:t>.2013</a:t>
            </a:r>
            <a:r>
              <a:rPr lang="en-US" sz="1400" dirty="0"/>
              <a:t>]. </a:t>
            </a:r>
            <a:r>
              <a:rPr lang="en-US" sz="1400" dirty="0" err="1"/>
              <a:t>Dostupný</a:t>
            </a:r>
            <a:r>
              <a:rPr lang="en-US" sz="1400" dirty="0"/>
              <a:t> </a:t>
            </a:r>
            <a:r>
              <a:rPr lang="en-US" sz="1400" dirty="0" err="1"/>
              <a:t>na</a:t>
            </a:r>
            <a:r>
              <a:rPr lang="en-US" sz="1400" dirty="0"/>
              <a:t> WWW: </a:t>
            </a:r>
            <a:r>
              <a:rPr lang="en-US" sz="1400" dirty="0">
                <a:hlinkClick r:id="rId6"/>
              </a:rPr>
              <a:t>http://</a:t>
            </a:r>
            <a:r>
              <a:rPr lang="en-US" sz="1400" dirty="0" smtClean="0">
                <a:hlinkClick r:id="rId6"/>
              </a:rPr>
              <a:t>cs.wikipedia.org/wiki/Soubor:Young_Saudi_Arabian_woman_in_Abha.jpg</a:t>
            </a:r>
            <a:endParaRPr lang="cs-CZ" sz="1400" dirty="0" smtClean="0"/>
          </a:p>
          <a:p>
            <a:r>
              <a:rPr lang="cs-CZ" sz="1400" dirty="0" err="1" smtClean="0"/>
              <a:t>Slide</a:t>
            </a:r>
            <a:r>
              <a:rPr lang="cs-CZ" sz="1400" dirty="0" smtClean="0"/>
              <a:t> 3: 5. </a:t>
            </a:r>
            <a:r>
              <a:rPr lang="cs-CZ" sz="1400" dirty="0" smtClean="0">
                <a:latin typeface="Calibri" pitchFamily="34" charset="0"/>
              </a:rPr>
              <a:t>ALI </a:t>
            </a:r>
            <a:r>
              <a:rPr lang="cs-CZ" sz="1400" dirty="0">
                <a:latin typeface="Calibri" pitchFamily="34" charset="0"/>
              </a:rPr>
              <a:t>MANSURI. </a:t>
            </a:r>
            <a:r>
              <a:rPr lang="cs-CZ" sz="1400" dirty="0" err="1">
                <a:latin typeface="Calibri" pitchFamily="34" charset="0"/>
              </a:rPr>
              <a:t>wikimedia</a:t>
            </a:r>
            <a:r>
              <a:rPr lang="cs-CZ" sz="1400" dirty="0">
                <a:latin typeface="Calibri" pitchFamily="34" charset="0"/>
              </a:rPr>
              <a:t> </a:t>
            </a:r>
            <a:r>
              <a:rPr lang="cs-CZ" sz="1400" dirty="0" err="1">
                <a:latin typeface="Calibri" pitchFamily="34" charset="0"/>
              </a:rPr>
              <a:t>commons</a:t>
            </a:r>
            <a:r>
              <a:rPr lang="cs-CZ" sz="1400" dirty="0">
                <a:latin typeface="Calibri" pitchFamily="34" charset="0"/>
              </a:rPr>
              <a:t> [online]. [cit. </a:t>
            </a:r>
            <a:r>
              <a:rPr lang="cs-CZ" sz="1400" dirty="0" smtClean="0">
                <a:latin typeface="Calibri" pitchFamily="34" charset="0"/>
              </a:rPr>
              <a:t>14.3.2013</a:t>
            </a:r>
            <a:r>
              <a:rPr lang="cs-CZ" sz="1400" dirty="0">
                <a:latin typeface="Calibri" pitchFamily="34" charset="0"/>
              </a:rPr>
              <a:t>]. Dostupný na WWW: </a:t>
            </a:r>
            <a:r>
              <a:rPr lang="cs-CZ" sz="1400" dirty="0">
                <a:latin typeface="Calibri" pitchFamily="34" charset="0"/>
                <a:hlinkClick r:id="rId7"/>
              </a:rPr>
              <a:t>http://cs.wikipedia.org/wiki/Soubor:Supplicating_Pilgrim_at_Masjid_Al_Haram</a:t>
            </a:r>
            <a:r>
              <a:rPr lang="cs-CZ" sz="1400" dirty="0">
                <a:latin typeface="Calibri" pitchFamily="34" charset="0"/>
              </a:rPr>
              <a:t>._</a:t>
            </a:r>
            <a:r>
              <a:rPr lang="cs-CZ" sz="1400" dirty="0" err="1" smtClean="0">
                <a:latin typeface="Calibri" pitchFamily="34" charset="0"/>
              </a:rPr>
              <a:t>Mecca</a:t>
            </a:r>
            <a:r>
              <a:rPr lang="cs-CZ" sz="1400" dirty="0" smtClean="0">
                <a:latin typeface="Calibri" pitchFamily="34" charset="0"/>
              </a:rPr>
              <a:t>, </a:t>
            </a:r>
          </a:p>
          <a:p>
            <a:r>
              <a:rPr lang="cs-CZ" sz="1400" dirty="0" err="1" smtClean="0">
                <a:latin typeface="Calibri" pitchFamily="34" charset="0"/>
              </a:rPr>
              <a:t>Slide</a:t>
            </a:r>
            <a:r>
              <a:rPr lang="cs-CZ" sz="1400" dirty="0" smtClean="0">
                <a:latin typeface="Calibri" pitchFamily="34" charset="0"/>
              </a:rPr>
              <a:t> 3: 6.</a:t>
            </a:r>
            <a:r>
              <a:rPr lang="cs-CZ" sz="1400" dirty="0"/>
              <a:t> NEPENTHES. </a:t>
            </a:r>
            <a:r>
              <a:rPr lang="cs-CZ" sz="1400" i="1" dirty="0" err="1"/>
              <a:t>wikimedia</a:t>
            </a:r>
            <a:r>
              <a:rPr lang="cs-CZ" sz="1400" i="1" dirty="0"/>
              <a:t> </a:t>
            </a:r>
            <a:r>
              <a:rPr lang="cs-CZ" sz="1400" i="1" dirty="0" err="1"/>
              <a:t>commons</a:t>
            </a:r>
            <a:r>
              <a:rPr lang="cs-CZ" sz="1400" dirty="0"/>
              <a:t> [online]. [cit. </a:t>
            </a:r>
            <a:r>
              <a:rPr lang="cs-CZ" sz="1400" dirty="0" smtClean="0"/>
              <a:t>14.3.2013</a:t>
            </a:r>
            <a:r>
              <a:rPr lang="cs-CZ" sz="1400" dirty="0"/>
              <a:t>]. Dostupný na WWW: </a:t>
            </a:r>
            <a:r>
              <a:rPr lang="cs-CZ" sz="1400" dirty="0">
                <a:hlinkClick r:id="rId8"/>
              </a:rPr>
              <a:t>http://cs.wikipedia.org/wiki/Soubor:Rub_al_Khali_002.JPG </a:t>
            </a:r>
            <a:endParaRPr lang="cs-CZ" sz="1400" dirty="0" smtClean="0">
              <a:latin typeface="Calibri" pitchFamily="34" charset="0"/>
            </a:endParaRPr>
          </a:p>
          <a:p>
            <a:r>
              <a:rPr lang="cs-CZ" sz="1400" dirty="0" err="1" smtClean="0">
                <a:latin typeface="Calibri" pitchFamily="34" charset="0"/>
              </a:rPr>
              <a:t>Slide</a:t>
            </a:r>
            <a:r>
              <a:rPr lang="cs-CZ" sz="1400" dirty="0" smtClean="0">
                <a:latin typeface="Calibri" pitchFamily="34" charset="0"/>
              </a:rPr>
              <a:t> 4 </a:t>
            </a:r>
            <a:r>
              <a:rPr lang="cs-CZ" sz="1400" dirty="0" smtClean="0">
                <a:solidFill>
                  <a:srgbClr val="FF0000"/>
                </a:solidFill>
                <a:latin typeface="Calibri" pitchFamily="34" charset="0"/>
              </a:rPr>
              <a:t>: </a:t>
            </a:r>
            <a:r>
              <a:rPr lang="cs-CZ" sz="1400" dirty="0" smtClean="0">
                <a:latin typeface="Calibri" pitchFamily="34" charset="0"/>
              </a:rPr>
              <a:t>Mapa JZ Asie. </a:t>
            </a:r>
            <a:r>
              <a:rPr lang="cs-CZ" sz="1400" dirty="0" smtClean="0"/>
              <a:t>SYRIA</a:t>
            </a:r>
            <a:r>
              <a:rPr lang="cs-CZ" sz="1400" dirty="0"/>
              <a:t>_(ORTHOGRAPHIC_PROJECTION).PNG. </a:t>
            </a:r>
            <a:r>
              <a:rPr lang="cs-CZ" sz="1400" i="1" dirty="0" err="1"/>
              <a:t>wikimedia</a:t>
            </a:r>
            <a:r>
              <a:rPr lang="cs-CZ" sz="1400" i="1" dirty="0"/>
              <a:t> </a:t>
            </a:r>
            <a:r>
              <a:rPr lang="cs-CZ" sz="1400" i="1" dirty="0" err="1"/>
              <a:t>commons</a:t>
            </a:r>
            <a:r>
              <a:rPr lang="cs-CZ" sz="1400" dirty="0"/>
              <a:t> [online]. [cit. </a:t>
            </a:r>
            <a:r>
              <a:rPr lang="cs-CZ" sz="1400" dirty="0" smtClean="0"/>
              <a:t>14.3.2013</a:t>
            </a:r>
            <a:r>
              <a:rPr lang="cs-CZ" sz="1400" dirty="0"/>
              <a:t>]. Dostupný na WWW: </a:t>
            </a:r>
            <a:r>
              <a:rPr lang="cs-CZ" sz="1400" dirty="0">
                <a:hlinkClick r:id="rId9"/>
              </a:rPr>
              <a:t>http://cs.wikipedia.org/wiki/Soubor:Syria_Orthographic_Projection.png </a:t>
            </a:r>
            <a:endParaRPr lang="cs-CZ" sz="1400" dirty="0" smtClean="0"/>
          </a:p>
          <a:p>
            <a:r>
              <a:rPr lang="cs-CZ" sz="1400" dirty="0" err="1" smtClean="0">
                <a:latin typeface="Calibri" pitchFamily="34" charset="0"/>
              </a:rPr>
              <a:t>Slide</a:t>
            </a:r>
            <a:r>
              <a:rPr lang="cs-CZ" sz="1400" dirty="0" smtClean="0">
                <a:latin typeface="Calibri" pitchFamily="34" charset="0"/>
              </a:rPr>
              <a:t> 7 :  Babylon. NEUVEDEN</a:t>
            </a:r>
            <a:r>
              <a:rPr lang="cs-CZ" sz="1400" dirty="0">
                <a:latin typeface="Calibri" pitchFamily="34" charset="0"/>
              </a:rPr>
              <a:t>. wikipedie [online]. [cit. </a:t>
            </a:r>
            <a:r>
              <a:rPr lang="cs-CZ" sz="1400" dirty="0" smtClean="0">
                <a:latin typeface="Calibri" pitchFamily="34" charset="0"/>
              </a:rPr>
              <a:t>14.3.2013</a:t>
            </a:r>
            <a:r>
              <a:rPr lang="cs-CZ" sz="1400" dirty="0">
                <a:latin typeface="Calibri" pitchFamily="34" charset="0"/>
              </a:rPr>
              <a:t>]. Dostupný na WWW: </a:t>
            </a:r>
            <a:r>
              <a:rPr lang="cs-CZ" sz="1400" dirty="0">
                <a:latin typeface="Calibri" pitchFamily="34" charset="0"/>
                <a:hlinkClick r:id="rId10"/>
              </a:rPr>
              <a:t>http://cs.wikipedia.org/wiki/Soubor:US_Navy_030529-N-5362A-001_A_U.S._Marine_Corps_Humvee_vehicle_drives_down_a_road_at_the_foot_of_Saddam_Hussein%27s_former_Summer_palace_with_ruins_of_ancient_Babylon_in_the_background.jp</a:t>
            </a:r>
            <a:endParaRPr lang="cs-CZ" sz="1400" dirty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0040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Lití písma">
  <a:themeElements>
    <a:clrScheme name="Lití písma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Lití písma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Lití písma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973</TotalTime>
  <Words>667</Words>
  <Application>Microsoft Office PowerPoint</Application>
  <PresentationFormat>Předvádění na obrazovce (4:3)</PresentationFormat>
  <Paragraphs>116</Paragraphs>
  <Slides>11</Slides>
  <Notes>4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Lití písma</vt:lpstr>
      <vt:lpstr>Prezentace aplikace PowerPoint</vt:lpstr>
      <vt:lpstr>ANOTACE</vt:lpstr>
      <vt:lpstr>JIHOZÁPADNÍ ASIE</vt:lpstr>
      <vt:lpstr>Prezentace aplikace PowerPoint</vt:lpstr>
      <vt:lpstr>Povrch</vt:lpstr>
      <vt:lpstr>Vodstvo</vt:lpstr>
      <vt:lpstr>Klima</vt:lpstr>
      <vt:lpstr>SES </vt:lpstr>
      <vt:lpstr>Hospodářství</vt:lpstr>
      <vt:lpstr>Test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JIHOZÁPADNÍ ASIE</dc:title>
  <dc:creator>EU-3</dc:creator>
  <cp:lastModifiedBy>EU-3</cp:lastModifiedBy>
  <cp:revision>54</cp:revision>
  <dcterms:created xsi:type="dcterms:W3CDTF">2013-02-21T14:06:21Z</dcterms:created>
  <dcterms:modified xsi:type="dcterms:W3CDTF">2014-01-05T00:55:00Z</dcterms:modified>
</cp:coreProperties>
</file>