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8" r:id="rId2"/>
    <p:sldId id="257" r:id="rId3"/>
    <p:sldId id="262" r:id="rId4"/>
    <p:sldId id="260" r:id="rId5"/>
    <p:sldId id="261" r:id="rId6"/>
    <p:sldId id="267" r:id="rId7"/>
    <p:sldId id="263" r:id="rId8"/>
    <p:sldId id="268" r:id="rId9"/>
    <p:sldId id="269" r:id="rId10"/>
    <p:sldId id="264" r:id="rId11"/>
    <p:sldId id="270" r:id="rId12"/>
    <p:sldId id="265" r:id="rId13"/>
    <p:sldId id="266" r:id="rId14"/>
    <p:sldId id="271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6091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S_map_-_geographic.pn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346857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VY_32_INOVACE_02B_06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Amerika - USA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21/6/2013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          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Třída:  4. ročník 4. letého gymnázia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 učitele,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Inovace: Materiál je určen jako doplnění slovního seznámení se s učivem. V některých částech je formou animací vizualizována probíraná látka, studenti také musejí hledat v atlase a společně s pedagogem. Do prezentace můžou studenti odpovědi vpisovat . Do výkladu jsou vloženy kontrolní otázky k tématu pro zpětnou vazbu učitele. Žáci pracují podle pokynů v prezentaci. Digitálním perem / fixem zapisují odpovědi na interaktivní tabuli a poté si je kontrolují se správným řešením. Žáci se tak aktivně podílejí na tvorbě zápisu do sešitu.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Materiál je určen k 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5676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589240"/>
            <a:ext cx="5040560" cy="1008112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solidFill>
                  <a:schemeClr val="tx1"/>
                </a:solidFill>
              </a:rPr>
              <a:t>Počet obyvatel: </a:t>
            </a:r>
            <a:r>
              <a:rPr lang="cs-CZ" dirty="0" smtClean="0">
                <a:solidFill>
                  <a:schemeClr val="tx1"/>
                </a:solidFill>
              </a:rPr>
              <a:t>313 mil. 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Rozloha</a:t>
            </a:r>
            <a:r>
              <a:rPr lang="cs-CZ" dirty="0">
                <a:solidFill>
                  <a:schemeClr val="tx1"/>
                </a:solidFill>
              </a:rPr>
              <a:t>: 9,6 </a:t>
            </a:r>
            <a:r>
              <a:rPr lang="cs-CZ" dirty="0" smtClean="0">
                <a:solidFill>
                  <a:schemeClr val="tx1"/>
                </a:solidFill>
              </a:rPr>
              <a:t>mil.km2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48 + 2 států 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20608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FGS -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Kordillery </a:t>
            </a:r>
            <a:r>
              <a:rPr lang="cs-CZ" sz="1900" dirty="0" smtClean="0"/>
              <a:t>- </a:t>
            </a:r>
            <a:r>
              <a:rPr lang="cs-CZ" altLang="cs-CZ" sz="1900" dirty="0"/>
              <a:t>mladá </a:t>
            </a:r>
            <a:r>
              <a:rPr lang="cs-CZ" altLang="cs-CZ" sz="1900" dirty="0" err="1"/>
              <a:t>vrásno</a:t>
            </a:r>
            <a:r>
              <a:rPr lang="cs-CZ" altLang="cs-CZ" sz="1900" dirty="0"/>
              <a:t>-zlomová a vulkanická </a:t>
            </a:r>
            <a:r>
              <a:rPr lang="cs-CZ" altLang="cs-CZ" sz="1900" dirty="0" smtClean="0"/>
              <a:t>pohoří</a:t>
            </a:r>
          </a:p>
          <a:p>
            <a:pPr>
              <a:buFont typeface="Wingdings" pitchFamily="2" charset="2"/>
              <a:buChar char="Ø"/>
            </a:pPr>
            <a:r>
              <a:rPr lang="cs-CZ" altLang="cs-CZ" sz="1600" dirty="0"/>
              <a:t>Aljašské</a:t>
            </a:r>
          </a:p>
          <a:p>
            <a:pPr>
              <a:buFont typeface="Wingdings" pitchFamily="2" charset="2"/>
              <a:buChar char="Ø"/>
            </a:pPr>
            <a:r>
              <a:rPr lang="cs-CZ" altLang="cs-CZ" sz="1600" dirty="0"/>
              <a:t>Kanadské</a:t>
            </a:r>
          </a:p>
          <a:p>
            <a:pPr>
              <a:buFont typeface="Wingdings" pitchFamily="2" charset="2"/>
              <a:buChar char="Ø"/>
            </a:pPr>
            <a:r>
              <a:rPr lang="cs-CZ" altLang="cs-CZ" sz="1600" dirty="0"/>
              <a:t>Americké</a:t>
            </a:r>
          </a:p>
          <a:p>
            <a:pPr lvl="3"/>
            <a:endParaRPr lang="cs-CZ" altLang="cs-CZ" sz="900" dirty="0"/>
          </a:p>
          <a:p>
            <a:r>
              <a:rPr lang="cs-CZ" dirty="0" smtClean="0"/>
              <a:t>Pobřežní nížiny - </a:t>
            </a:r>
            <a:r>
              <a:rPr lang="cs-CZ" sz="1900" dirty="0" smtClean="0"/>
              <a:t>říční </a:t>
            </a:r>
            <a:r>
              <a:rPr lang="cs-CZ" sz="1900" dirty="0"/>
              <a:t>a mořské </a:t>
            </a:r>
            <a:r>
              <a:rPr lang="cs-CZ" sz="1900" dirty="0" smtClean="0"/>
              <a:t>sedimenty</a:t>
            </a:r>
            <a:endParaRPr lang="cs-CZ" dirty="0"/>
          </a:p>
          <a:p>
            <a:r>
              <a:rPr lang="cs-CZ" dirty="0"/>
              <a:t>Apalačské </a:t>
            </a:r>
            <a:r>
              <a:rPr lang="cs-CZ" dirty="0" smtClean="0"/>
              <a:t>pohoří - </a:t>
            </a:r>
            <a:r>
              <a:rPr lang="cs-CZ" sz="1900" dirty="0" smtClean="0"/>
              <a:t>prvohorní stáří, </a:t>
            </a:r>
            <a:r>
              <a:rPr lang="cs-CZ" sz="1900" dirty="0" err="1" smtClean="0"/>
              <a:t>Allegheny</a:t>
            </a:r>
            <a:endParaRPr lang="cs-CZ" sz="1900" dirty="0"/>
          </a:p>
          <a:p>
            <a:r>
              <a:rPr lang="cs-CZ" dirty="0"/>
              <a:t>Centrální </a:t>
            </a:r>
            <a:r>
              <a:rPr lang="cs-CZ" dirty="0" smtClean="0"/>
              <a:t>nížiny</a:t>
            </a:r>
            <a:endParaRPr lang="cs-CZ" dirty="0"/>
          </a:p>
          <a:p>
            <a:r>
              <a:rPr lang="cs-CZ" dirty="0"/>
              <a:t>Velké </a:t>
            </a:r>
            <a:r>
              <a:rPr lang="cs-CZ" dirty="0" smtClean="0"/>
              <a:t>roviny – </a:t>
            </a:r>
            <a:r>
              <a:rPr lang="cs-CZ" sz="1900" dirty="0" smtClean="0"/>
              <a:t>prérie, Indiáni</a:t>
            </a:r>
            <a:endParaRPr lang="cs-CZ" dirty="0"/>
          </a:p>
          <a:p>
            <a:r>
              <a:rPr lang="cs-CZ" dirty="0"/>
              <a:t>Havajské </a:t>
            </a:r>
            <a:r>
              <a:rPr lang="cs-CZ" dirty="0" smtClean="0"/>
              <a:t>ostrovy – </a:t>
            </a:r>
            <a:r>
              <a:rPr lang="cs-CZ" sz="1800" dirty="0" smtClean="0"/>
              <a:t>ovy sopečného původu, </a:t>
            </a:r>
            <a:r>
              <a:rPr lang="cs-CZ" sz="1800" dirty="0" err="1" smtClean="0"/>
              <a:t>Mauna</a:t>
            </a:r>
            <a:r>
              <a:rPr lang="cs-CZ" sz="1800" dirty="0" smtClean="0"/>
              <a:t> Kea</a:t>
            </a:r>
          </a:p>
          <a:p>
            <a:r>
              <a:rPr lang="cs-CZ" sz="1800" dirty="0" err="1" smtClean="0"/>
              <a:t>Death</a:t>
            </a:r>
            <a:r>
              <a:rPr lang="cs-CZ" sz="1800" dirty="0" smtClean="0"/>
              <a:t> </a:t>
            </a:r>
            <a:r>
              <a:rPr lang="cs-CZ" sz="1800" dirty="0" err="1" smtClean="0"/>
              <a:t>Valley</a:t>
            </a:r>
            <a:r>
              <a:rPr lang="cs-CZ" sz="1800" dirty="0" smtClean="0"/>
              <a:t> - 86 m, </a:t>
            </a:r>
            <a:r>
              <a:rPr lang="cs-CZ" sz="1800" dirty="0" err="1" smtClean="0"/>
              <a:t>Mt.McKinley</a:t>
            </a:r>
            <a:r>
              <a:rPr lang="cs-CZ" sz="1800" dirty="0" smtClean="0"/>
              <a:t> – 6194m.n.m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sz="19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62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G:\foto cesty\USA\NM - Grand Canyon\P60401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4678916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foto cesty\USA\NM - Grand Canyon\P608036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5082" y="1"/>
            <a:ext cx="4678918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:\foto cesty\USA\NM - Grand Canyon\P609041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1008"/>
            <a:ext cx="4486446" cy="3356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G:\foto cesty\USA\NM - Grand Canyon\P611050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446" y="3501009"/>
            <a:ext cx="4657554" cy="3356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18864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Monument </a:t>
            </a:r>
            <a:r>
              <a:rPr lang="cs-CZ" dirty="0" err="1" smtClean="0"/>
              <a:t>Valley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0660" y="18864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Zion</a:t>
            </a:r>
            <a:r>
              <a:rPr lang="cs-CZ" dirty="0" smtClean="0"/>
              <a:t> NP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3223" y="3861048"/>
            <a:ext cx="1896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Colorado </a:t>
            </a:r>
            <a:r>
              <a:rPr lang="cs-CZ" dirty="0" err="1" smtClean="0"/>
              <a:t>river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67736" y="352264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Grand Canyon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723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FGS – vodstvo, klima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Mississippi – </a:t>
            </a:r>
            <a:r>
              <a:rPr lang="cs-CZ" dirty="0" err="1" smtClean="0"/>
              <a:t>nej</a:t>
            </a:r>
            <a:r>
              <a:rPr lang="cs-CZ" dirty="0" smtClean="0"/>
              <a:t> řeka, Rio Grande, Columbia, Colorado, Yukon</a:t>
            </a:r>
          </a:p>
          <a:p>
            <a:r>
              <a:rPr lang="cs-CZ" dirty="0" smtClean="0"/>
              <a:t>Jezera – Velká jezera – </a:t>
            </a:r>
            <a:r>
              <a:rPr lang="cs-CZ" dirty="0" smtClean="0">
                <a:solidFill>
                  <a:srgbClr val="FF0000"/>
                </a:solidFill>
              </a:rPr>
              <a:t>vyjmenuj!, </a:t>
            </a:r>
            <a:r>
              <a:rPr lang="cs-CZ" dirty="0" err="1"/>
              <a:t>Crater</a:t>
            </a:r>
            <a:r>
              <a:rPr lang="cs-CZ" dirty="0"/>
              <a:t> </a:t>
            </a:r>
            <a:r>
              <a:rPr lang="cs-CZ" dirty="0" err="1" smtClean="0"/>
              <a:t>lake</a:t>
            </a:r>
            <a:r>
              <a:rPr lang="cs-CZ" dirty="0" smtClean="0"/>
              <a:t>, Salt </a:t>
            </a:r>
            <a:r>
              <a:rPr lang="cs-CZ" dirty="0" err="1" smtClean="0"/>
              <a:t>Lake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Všechny kl. pásma, dominuje mírné podnebí a subtropické, Havaj - tropy </a:t>
            </a:r>
          </a:p>
          <a:p>
            <a:r>
              <a:rPr lang="cs-CZ" dirty="0" smtClean="0"/>
              <a:t>Pobřeží – hurikány, vnitrozemí – tornáda - </a:t>
            </a:r>
            <a:r>
              <a:rPr lang="cs-CZ" dirty="0" smtClean="0">
                <a:solidFill>
                  <a:srgbClr val="FF0000"/>
                </a:solidFill>
              </a:rPr>
              <a:t>vysvětli</a:t>
            </a:r>
          </a:p>
          <a:p>
            <a:r>
              <a:rPr lang="cs-CZ" dirty="0" err="1" smtClean="0"/>
              <a:t>Kordilery</a:t>
            </a:r>
            <a:r>
              <a:rPr lang="cs-CZ" dirty="0" smtClean="0"/>
              <a:t> – srážkový stín/ </a:t>
            </a:r>
            <a:r>
              <a:rPr lang="cs-CZ" dirty="0" err="1" smtClean="0"/>
              <a:t>Mt</a:t>
            </a:r>
            <a:r>
              <a:rPr lang="cs-CZ" dirty="0" smtClean="0"/>
              <a:t> </a:t>
            </a:r>
            <a:r>
              <a:rPr lang="cs-CZ" dirty="0" err="1" smtClean="0"/>
              <a:t>Rainier</a:t>
            </a:r>
            <a:r>
              <a:rPr lang="cs-CZ" dirty="0" smtClean="0"/>
              <a:t> (</a:t>
            </a:r>
            <a:r>
              <a:rPr lang="cs-CZ" dirty="0" err="1" smtClean="0"/>
              <a:t>nej</a:t>
            </a:r>
            <a:r>
              <a:rPr lang="cs-CZ" dirty="0" smtClean="0"/>
              <a:t> sníh)</a:t>
            </a:r>
          </a:p>
          <a:p>
            <a:r>
              <a:rPr lang="cs-CZ" dirty="0" smtClean="0"/>
              <a:t>Podhůří </a:t>
            </a:r>
            <a:r>
              <a:rPr lang="cs-CZ" dirty="0" err="1" smtClean="0"/>
              <a:t>Kordiler</a:t>
            </a:r>
            <a:r>
              <a:rPr lang="cs-CZ" dirty="0" smtClean="0"/>
              <a:t> – aridní oblasti, vysoké teploty Údolí smrti  57ºC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168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5877272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Okefenokee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swamp</a:t>
            </a:r>
            <a:r>
              <a:rPr lang="cs-CZ" dirty="0" smtClean="0">
                <a:solidFill>
                  <a:schemeClr val="bg1"/>
                </a:solidFill>
              </a:rPr>
              <a:t>, Georgia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726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26064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Manatee</a:t>
            </a:r>
            <a:r>
              <a:rPr lang="cs-CZ" dirty="0" smtClean="0"/>
              <a:t> </a:t>
            </a:r>
            <a:r>
              <a:rPr lang="cs-CZ" dirty="0" err="1" smtClean="0"/>
              <a:t>springs</a:t>
            </a:r>
            <a:r>
              <a:rPr lang="cs-CZ" dirty="0" smtClean="0"/>
              <a:t>, Florida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2430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Etnicky pestré, </a:t>
            </a:r>
            <a:r>
              <a:rPr lang="cs-CZ" dirty="0" err="1" smtClean="0"/>
              <a:t>pův</a:t>
            </a:r>
            <a:r>
              <a:rPr lang="cs-CZ" dirty="0" smtClean="0"/>
              <a:t>. Indiáni – z 10 mil 16.st/ 2mil nyní – rezervace , </a:t>
            </a:r>
            <a:r>
              <a:rPr lang="cs-CZ" dirty="0" smtClean="0">
                <a:solidFill>
                  <a:srgbClr val="FF0000"/>
                </a:solidFill>
              </a:rPr>
              <a:t>vepiš státy s </a:t>
            </a:r>
            <a:r>
              <a:rPr lang="cs-CZ" dirty="0" err="1" smtClean="0">
                <a:solidFill>
                  <a:srgbClr val="FF0000"/>
                </a:solidFill>
              </a:rPr>
              <a:t>ind</a:t>
            </a:r>
            <a:r>
              <a:rPr lang="cs-CZ" dirty="0" smtClean="0">
                <a:solidFill>
                  <a:srgbClr val="FF0000"/>
                </a:solidFill>
              </a:rPr>
              <a:t>. rezervacemi</a:t>
            </a:r>
          </a:p>
          <a:p>
            <a:r>
              <a:rPr lang="cs-CZ" dirty="0" smtClean="0"/>
              <a:t>E – přistěhovalci, </a:t>
            </a:r>
            <a:r>
              <a:rPr lang="cs-CZ" dirty="0" err="1" smtClean="0"/>
              <a:t>Af</a:t>
            </a:r>
            <a:r>
              <a:rPr lang="cs-CZ" dirty="0" smtClean="0"/>
              <a:t> – otroci – 12%, </a:t>
            </a:r>
            <a:r>
              <a:rPr lang="cs-CZ" dirty="0" err="1" smtClean="0"/>
              <a:t>hispánci</a:t>
            </a:r>
            <a:r>
              <a:rPr lang="cs-CZ" dirty="0" smtClean="0"/>
              <a:t> – 10%</a:t>
            </a:r>
          </a:p>
          <a:p>
            <a:r>
              <a:rPr lang="cs-CZ" dirty="0" smtClean="0"/>
              <a:t>Negroidní – MISS 35%, LOU 30%, SCA 30%</a:t>
            </a:r>
          </a:p>
          <a:p>
            <a:r>
              <a:rPr lang="cs-CZ" dirty="0" smtClean="0"/>
              <a:t>Indiáni – ALA 15%, NMEX 10%, OKL </a:t>
            </a:r>
            <a:r>
              <a:rPr lang="cs-CZ" dirty="0"/>
              <a:t>10 %</a:t>
            </a:r>
            <a:endParaRPr lang="cs-CZ" dirty="0" smtClean="0"/>
          </a:p>
          <a:p>
            <a:r>
              <a:rPr lang="cs-CZ" dirty="0" smtClean="0"/>
              <a:t>Hispánci – NMEX 35%, CAL 25%, TEX 25%</a:t>
            </a:r>
          </a:p>
          <a:p>
            <a:r>
              <a:rPr lang="cs-CZ" dirty="0" smtClean="0"/>
              <a:t>Urbanizace 75%</a:t>
            </a:r>
          </a:p>
          <a:p>
            <a:r>
              <a:rPr lang="cs-CZ" dirty="0" err="1" smtClean="0"/>
              <a:t>Stř.d.ž</a:t>
            </a:r>
            <a:r>
              <a:rPr lang="cs-CZ" dirty="0" smtClean="0"/>
              <a:t>. 72/79</a:t>
            </a:r>
          </a:p>
          <a:p>
            <a:r>
              <a:rPr lang="cs-CZ" dirty="0" err="1" smtClean="0"/>
              <a:t>Nábož</a:t>
            </a:r>
            <a:r>
              <a:rPr lang="cs-CZ" dirty="0" smtClean="0"/>
              <a:t>.: protestanté 55%, katolíci 35%</a:t>
            </a:r>
          </a:p>
          <a:p>
            <a:r>
              <a:rPr lang="cs-CZ" dirty="0" smtClean="0"/>
              <a:t>Jazyky: Aj, indiánské – </a:t>
            </a:r>
            <a:r>
              <a:rPr lang="cs-CZ" dirty="0" err="1" smtClean="0"/>
              <a:t>lakotština</a:t>
            </a:r>
            <a:r>
              <a:rPr lang="cs-CZ" dirty="0" smtClean="0"/>
              <a:t>, </a:t>
            </a:r>
            <a:r>
              <a:rPr lang="cs-CZ" dirty="0" err="1" smtClean="0"/>
              <a:t>komančština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5621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346881" y="317741"/>
            <a:ext cx="1774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Crazy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244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440160"/>
          </a:xfrm>
        </p:spPr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Přírodní bohatství – </a:t>
            </a:r>
            <a:r>
              <a:rPr lang="cs-CZ" dirty="0" err="1" smtClean="0"/>
              <a:t>ner.suroviny</a:t>
            </a:r>
            <a:r>
              <a:rPr lang="cs-CZ" dirty="0" smtClean="0"/>
              <a:t>, půdy, klima….</a:t>
            </a:r>
          </a:p>
          <a:p>
            <a:r>
              <a:rPr lang="cs-CZ" dirty="0" smtClean="0"/>
              <a:t>Historie tržní ekonomiky, myšlenka soukromého vlastnictví a podnikání, mimo války</a:t>
            </a:r>
          </a:p>
          <a:p>
            <a:r>
              <a:rPr lang="cs-CZ" dirty="0" smtClean="0"/>
              <a:t>Bank. index 90, inflace, nezaměstnanost nízká</a:t>
            </a:r>
          </a:p>
          <a:p>
            <a:r>
              <a:rPr lang="cs-CZ" dirty="0" smtClean="0"/>
              <a:t>Služby 70% HDP, </a:t>
            </a:r>
            <a:r>
              <a:rPr lang="cs-CZ" dirty="0" err="1" smtClean="0"/>
              <a:t>kvarter</a:t>
            </a:r>
            <a:endParaRPr lang="cs-CZ" dirty="0" smtClean="0"/>
          </a:p>
          <a:p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PRŮMYSL</a:t>
            </a:r>
          </a:p>
          <a:p>
            <a:r>
              <a:rPr lang="cs-CZ" dirty="0" smtClean="0"/>
              <a:t>Všechna odvětví, </a:t>
            </a:r>
            <a:r>
              <a:rPr lang="cs-CZ" dirty="0" err="1" smtClean="0"/>
              <a:t>energ</a:t>
            </a:r>
            <a:r>
              <a:rPr lang="cs-CZ" dirty="0" smtClean="0"/>
              <a:t>., </a:t>
            </a:r>
            <a:r>
              <a:rPr lang="cs-CZ" dirty="0" err="1" smtClean="0"/>
              <a:t>strojír</a:t>
            </a:r>
            <a:r>
              <a:rPr lang="cs-CZ" dirty="0" smtClean="0"/>
              <a:t>., </a:t>
            </a:r>
            <a:r>
              <a:rPr lang="cs-CZ" dirty="0" err="1" smtClean="0"/>
              <a:t>chem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Obrovské koncerny : GM, Ford, Exxon, IBM, GE</a:t>
            </a:r>
          </a:p>
          <a:p>
            <a:r>
              <a:rPr lang="cs-CZ" dirty="0" err="1" smtClean="0"/>
              <a:t>Energ</a:t>
            </a:r>
            <a:r>
              <a:rPr lang="cs-CZ" dirty="0" smtClean="0"/>
              <a:t>. : 12% hydro, 15% jader., tepel</a:t>
            </a:r>
          </a:p>
          <a:p>
            <a:r>
              <a:rPr lang="cs-CZ" dirty="0" smtClean="0"/>
              <a:t>Stroj.: Velká trojka (GM, Ford, Chrysler)</a:t>
            </a:r>
          </a:p>
          <a:p>
            <a:r>
              <a:rPr lang="cs-CZ" dirty="0" smtClean="0"/>
              <a:t>Traktory, letadla, voj technika, kosmický p – </a:t>
            </a:r>
            <a:r>
              <a:rPr lang="cs-CZ" dirty="0" smtClean="0">
                <a:solidFill>
                  <a:srgbClr val="FF0000"/>
                </a:solidFill>
              </a:rPr>
              <a:t>doplň kde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611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err="1" smtClean="0"/>
              <a:t>Elektrot</a:t>
            </a:r>
            <a:r>
              <a:rPr lang="cs-CZ" dirty="0" smtClean="0"/>
              <a:t>.: Kodak, Polaroid, IBM, GE, Apple…</a:t>
            </a:r>
          </a:p>
          <a:p>
            <a:r>
              <a:rPr lang="cs-CZ" dirty="0" err="1" smtClean="0"/>
              <a:t>Chem</a:t>
            </a:r>
            <a:r>
              <a:rPr lang="cs-CZ" dirty="0" smtClean="0"/>
              <a:t>.: Exxon, Mobil, </a:t>
            </a:r>
            <a:r>
              <a:rPr lang="cs-CZ" dirty="0" err="1" smtClean="0"/>
              <a:t>Texaco</a:t>
            </a:r>
            <a:r>
              <a:rPr lang="cs-CZ" dirty="0" smtClean="0"/>
              <a:t> – 40% benzín svět, </a:t>
            </a:r>
            <a:r>
              <a:rPr lang="cs-CZ" dirty="0" err="1" smtClean="0"/>
              <a:t>pneu</a:t>
            </a:r>
            <a:r>
              <a:rPr lang="cs-CZ" dirty="0" smtClean="0"/>
              <a:t>, hnojiva, plasty, kosmetika</a:t>
            </a:r>
          </a:p>
          <a:p>
            <a:r>
              <a:rPr lang="cs-CZ" dirty="0" smtClean="0"/>
              <a:t>Textilní, filmový p, hudební nosiče – </a:t>
            </a:r>
            <a:r>
              <a:rPr lang="cs-CZ" dirty="0" err="1" smtClean="0"/>
              <a:t>Nashville</a:t>
            </a:r>
            <a:endParaRPr lang="cs-CZ" dirty="0" smtClean="0"/>
          </a:p>
          <a:p>
            <a:r>
              <a:rPr lang="cs-CZ" dirty="0" smtClean="0"/>
              <a:t>Potravinářský: mléko, maso, máslo, nápoje, pivo(1.), cigarety(1.)…..</a:t>
            </a:r>
          </a:p>
          <a:p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ZEMĚDĚLSTVÍ</a:t>
            </a:r>
          </a:p>
          <a:p>
            <a:r>
              <a:rPr lang="cs-CZ" dirty="0" smtClean="0"/>
              <a:t>3% EAO, 15% svět produkce, soběstačnost + export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Corn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belt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wheat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belt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cotton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belt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tobbaco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belt</a:t>
            </a:r>
            <a:r>
              <a:rPr lang="cs-CZ" dirty="0" smtClean="0">
                <a:solidFill>
                  <a:srgbClr val="FF0000"/>
                </a:solidFill>
              </a:rPr>
              <a:t> – vysvětli a lokalizuj</a:t>
            </a:r>
          </a:p>
          <a:p>
            <a:r>
              <a:rPr lang="cs-CZ" dirty="0" smtClean="0"/>
              <a:t>ŽV – skot, vepř, koně, rybolov</a:t>
            </a:r>
          </a:p>
        </p:txBody>
      </p:sp>
    </p:spTree>
    <p:extLst>
      <p:ext uri="{BB962C8B-B14F-4D97-AF65-F5344CB8AC3E}">
        <p14:creationId xmlns:p14="http://schemas.microsoft.com/office/powerpoint/2010/main" val="2943614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b="1" dirty="0" smtClean="0"/>
              <a:t>Přiřaď</a:t>
            </a:r>
          </a:p>
          <a:p>
            <a:r>
              <a:rPr lang="cs-CZ" dirty="0" smtClean="0"/>
              <a:t>Velké roviny			velká trojka</a:t>
            </a:r>
          </a:p>
          <a:p>
            <a:r>
              <a:rPr lang="cs-CZ" dirty="0" smtClean="0"/>
              <a:t>GM, Ford, Chrysler		prérie</a:t>
            </a:r>
          </a:p>
          <a:p>
            <a:r>
              <a:rPr lang="cs-CZ" dirty="0" err="1" smtClean="0"/>
              <a:t>Mt</a:t>
            </a:r>
            <a:r>
              <a:rPr lang="cs-CZ" dirty="0" smtClean="0"/>
              <a:t> </a:t>
            </a:r>
            <a:r>
              <a:rPr lang="cs-CZ" dirty="0" err="1" smtClean="0"/>
              <a:t>Rainier</a:t>
            </a:r>
            <a:r>
              <a:rPr lang="cs-CZ" dirty="0" smtClean="0"/>
              <a:t>				</a:t>
            </a:r>
            <a:r>
              <a:rPr lang="cs-CZ" dirty="0" err="1" smtClean="0"/>
              <a:t>Nej</a:t>
            </a:r>
            <a:r>
              <a:rPr lang="cs-CZ" dirty="0" smtClean="0"/>
              <a:t> sněhu v USA</a:t>
            </a:r>
          </a:p>
          <a:p>
            <a:r>
              <a:rPr lang="cs-CZ" dirty="0" err="1" smtClean="0"/>
              <a:t>Svět.zem.produkce</a:t>
            </a:r>
            <a:r>
              <a:rPr lang="cs-CZ" dirty="0" smtClean="0"/>
              <a:t>		</a:t>
            </a:r>
            <a:r>
              <a:rPr lang="cs-CZ" dirty="0"/>
              <a:t>40% svět</a:t>
            </a:r>
            <a:endParaRPr lang="cs-CZ" dirty="0" smtClean="0"/>
          </a:p>
          <a:p>
            <a:r>
              <a:rPr lang="cs-CZ" dirty="0" smtClean="0"/>
              <a:t>Mississippi				negroidní </a:t>
            </a:r>
            <a:r>
              <a:rPr lang="cs-CZ" dirty="0" err="1" smtClean="0"/>
              <a:t>obyv</a:t>
            </a:r>
            <a:endParaRPr lang="cs-CZ" dirty="0" smtClean="0"/>
          </a:p>
          <a:p>
            <a:r>
              <a:rPr lang="cs-CZ" dirty="0" smtClean="0"/>
              <a:t>Lakotové				indiáni</a:t>
            </a:r>
          </a:p>
          <a:p>
            <a:r>
              <a:rPr lang="cs-CZ" dirty="0" smtClean="0"/>
              <a:t>Benzín				</a:t>
            </a:r>
            <a:r>
              <a:rPr lang="cs-CZ" dirty="0"/>
              <a:t>15</a:t>
            </a:r>
            <a:r>
              <a:rPr lang="cs-CZ" dirty="0" smtClean="0"/>
              <a:t>%</a:t>
            </a:r>
          </a:p>
          <a:p>
            <a:r>
              <a:rPr lang="cs-CZ" dirty="0" smtClean="0"/>
              <a:t>70%				služby</a:t>
            </a:r>
          </a:p>
          <a:p>
            <a:r>
              <a:rPr lang="cs-CZ" dirty="0" smtClean="0"/>
              <a:t>					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771800" y="1916832"/>
            <a:ext cx="252028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3635896" y="1916832"/>
            <a:ext cx="165618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555776" y="2852936"/>
            <a:ext cx="27363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923928" y="3284984"/>
            <a:ext cx="1224136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411760" y="3717032"/>
            <a:ext cx="27363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411760" y="4149080"/>
            <a:ext cx="27363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763688" y="3284984"/>
            <a:ext cx="3384376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331640" y="5013176"/>
            <a:ext cx="381642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5071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Mapa USA. NEUVEDEN</a:t>
            </a:r>
            <a:r>
              <a:rPr lang="cs-CZ" sz="1400" dirty="0">
                <a:latin typeface="Calibri" pitchFamily="34" charset="0"/>
              </a:rPr>
              <a:t>. wikipedie [online]. [cit. </a:t>
            </a:r>
            <a:r>
              <a:rPr lang="cs-CZ" sz="1400" dirty="0" smtClean="0">
                <a:latin typeface="Calibri" pitchFamily="34" charset="0"/>
              </a:rPr>
              <a:t>21.6.2013</a:t>
            </a:r>
            <a:r>
              <a:rPr lang="cs-CZ" sz="1400" dirty="0">
                <a:latin typeface="Calibri" pitchFamily="34" charset="0"/>
              </a:rPr>
              <a:t>]. Dostupný na WWW: </a:t>
            </a:r>
            <a:r>
              <a:rPr lang="cs-CZ" sz="1400" dirty="0">
                <a:latin typeface="Calibri" pitchFamily="34" charset="0"/>
                <a:hlinkClick r:id="rId3"/>
              </a:rPr>
              <a:t>http://cs.wikipedia.org/wiki/Soubor:US_map_-_geographic.png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4,6,8 ,9, 11: archiv autora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502</TotalTime>
  <Words>657</Words>
  <Application>Microsoft Office PowerPoint</Application>
  <PresentationFormat>Předvádění na obrazovce (4:3)</PresentationFormat>
  <Paragraphs>111</Paragraphs>
  <Slides>15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ŠABLONA DUM</vt:lpstr>
      <vt:lpstr>Prezentace aplikace PowerPoint</vt:lpstr>
      <vt:lpstr>ANOTACE</vt:lpstr>
      <vt:lpstr>Prezentace aplikace PowerPoint</vt:lpstr>
      <vt:lpstr>Prezentace aplikace PowerPoint</vt:lpstr>
      <vt:lpstr>FGS - povrch</vt:lpstr>
      <vt:lpstr>Prezentace aplikace PowerPoint</vt:lpstr>
      <vt:lpstr>FGS – vodstvo, klima</vt:lpstr>
      <vt:lpstr>Prezentace aplikace PowerPoint</vt:lpstr>
      <vt:lpstr>Prezentace aplikace PowerPoint</vt:lpstr>
      <vt:lpstr>Obyvatelstvo</vt:lpstr>
      <vt:lpstr>Prezentace aplikace PowerPoint</vt:lpstr>
      <vt:lpstr>Hospodářství</vt:lpstr>
      <vt:lpstr>Prezentace aplikace PowerPoint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30</cp:revision>
  <dcterms:created xsi:type="dcterms:W3CDTF">2013-09-26T08:02:37Z</dcterms:created>
  <dcterms:modified xsi:type="dcterms:W3CDTF">2014-01-13T17:51:49Z</dcterms:modified>
</cp:coreProperties>
</file>