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8" r:id="rId2"/>
    <p:sldId id="257" r:id="rId3"/>
    <p:sldId id="260" r:id="rId4"/>
    <p:sldId id="261" r:id="rId5"/>
    <p:sldId id="263" r:id="rId6"/>
    <p:sldId id="262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eopolitical_map_of_Canada.pn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Quebec_city.jpg" TargetMode="External"/><Relationship Id="rId5" Type="http://schemas.openxmlformats.org/officeDocument/2006/relationships/hyperlink" Target="http://cs.wikipedia.org/wiki/Soubor:ARVIAT_(NUNAVUT).jpg" TargetMode="External"/><Relationship Id="rId4" Type="http://schemas.openxmlformats.org/officeDocument/2006/relationships/hyperlink" Target="http://cs.wikipedia.org/wiki/Soubor:Jasper_mountain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0782997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VY_32_INOVACE_02B_07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Amerika - Kanada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Mimoevropské regiony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12/6/2013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Škola: Gymnázium Chomutov, 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           Mostecká 3000, 430 01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Třída:  4. ročník 4. letého gymnázia 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Výstup:  </a:t>
            </a:r>
            <a:r>
              <a:rPr lang="cs-CZ" sz="1400" dirty="0" err="1">
                <a:solidFill>
                  <a:schemeClr val="tx1"/>
                </a:solidFill>
                <a:latin typeface="Calibri" pitchFamily="34" charset="0"/>
              </a:rPr>
              <a:t>Powerpointová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prezentace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Obor:  Zeměpis/Geografie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Využití:  Výuka zeměpisu / 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Pomůcky:   PC učitele, tabule, atlas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Inovace: Materiál je určen jako doplnění slovního seznámení se s učivem. V některých částech je formou animací vizualizována probíraná látka, studenti také musejí hledat v atlase a společně s pedagogem. Do prezentace můžou studenti odpovědi vpisovat . Do výkladu jsou vloženy kontrolní otázky k tématu pro zpětnou vazbu učitele. Žáci pracují podle pokynů v prezentaci. Digitálním perem / fixem zapisují odpovědi na interaktivní tabuli a poté si je kontrolují se správným řešením. Žáci se tak aktivně podílejí na tvorbě zápisu do sešitu.</a:t>
            </a:r>
          </a:p>
          <a:p>
            <a:pPr marL="0" indent="0">
              <a:buNone/>
            </a:pPr>
            <a:r>
              <a:rPr lang="cs-CZ" sz="1400" b="1" dirty="0">
                <a:solidFill>
                  <a:schemeClr val="tx1"/>
                </a:solidFill>
                <a:latin typeface="Calibri" pitchFamily="34" charset="0"/>
              </a:rPr>
              <a:t>Materiál je určen k interaktivní výuce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547" y="18706"/>
            <a:ext cx="7764140" cy="68392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Specifika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Rozloha: </a:t>
            </a:r>
            <a:r>
              <a:rPr lang="cs-CZ" dirty="0"/>
              <a:t>9,98 mil km2</a:t>
            </a:r>
          </a:p>
          <a:p>
            <a:r>
              <a:rPr lang="cs-CZ" dirty="0" smtClean="0"/>
              <a:t>Počet </a:t>
            </a:r>
            <a:r>
              <a:rPr lang="cs-CZ" dirty="0" err="1" smtClean="0"/>
              <a:t>obyv</a:t>
            </a:r>
            <a:r>
              <a:rPr lang="cs-CZ" dirty="0" smtClean="0"/>
              <a:t>: 33 </a:t>
            </a:r>
            <a:r>
              <a:rPr lang="cs-CZ" dirty="0"/>
              <a:t>mil</a:t>
            </a:r>
          </a:p>
          <a:p>
            <a:r>
              <a:rPr lang="cs-CZ" dirty="0"/>
              <a:t>„</a:t>
            </a:r>
            <a:r>
              <a:rPr lang="cs-CZ" dirty="0" err="1"/>
              <a:t>Kanata</a:t>
            </a:r>
            <a:r>
              <a:rPr lang="cs-CZ" dirty="0"/>
              <a:t>“ -- </a:t>
            </a:r>
            <a:r>
              <a:rPr lang="cs-CZ" dirty="0" smtClean="0"/>
              <a:t>vesnice</a:t>
            </a:r>
            <a:endParaRPr lang="cs-CZ" dirty="0"/>
          </a:p>
          <a:p>
            <a:r>
              <a:rPr lang="cs-CZ" dirty="0" smtClean="0"/>
              <a:t>Jazyky – FR, AJ</a:t>
            </a:r>
            <a:endParaRPr lang="cs-CZ" dirty="0"/>
          </a:p>
          <a:p>
            <a:r>
              <a:rPr lang="cs-CZ" dirty="0"/>
              <a:t>215 </a:t>
            </a:r>
            <a:r>
              <a:rPr lang="cs-CZ" dirty="0" smtClean="0"/>
              <a:t>etnických skupin</a:t>
            </a:r>
          </a:p>
          <a:p>
            <a:r>
              <a:rPr lang="cs-CZ" dirty="0" smtClean="0"/>
              <a:t>Konstituční monarchie</a:t>
            </a:r>
            <a:endParaRPr lang="cs-CZ" dirty="0"/>
          </a:p>
          <a:p>
            <a:r>
              <a:rPr lang="cs-CZ" dirty="0"/>
              <a:t>10 </a:t>
            </a:r>
            <a:r>
              <a:rPr lang="cs-CZ" dirty="0" smtClean="0"/>
              <a:t>provincií </a:t>
            </a:r>
            <a:r>
              <a:rPr lang="cs-CZ" dirty="0"/>
              <a:t>+ 3 </a:t>
            </a:r>
            <a:r>
              <a:rPr lang="cs-CZ" dirty="0" smtClean="0"/>
              <a:t>teritoria</a:t>
            </a:r>
          </a:p>
          <a:p>
            <a:r>
              <a:rPr lang="cs-CZ" dirty="0" smtClean="0"/>
              <a:t>Periferie</a:t>
            </a:r>
          </a:p>
          <a:p>
            <a:r>
              <a:rPr lang="cs-CZ" dirty="0" smtClean="0"/>
              <a:t>Ostrovy – Baffin, Vancouver, Newfoundland</a:t>
            </a:r>
          </a:p>
          <a:p>
            <a:pPr lvl="0"/>
            <a:r>
              <a:rPr lang="cs-CZ" dirty="0"/>
              <a:t>vyspělý průmyslově zemědělský stát, člen G 7</a:t>
            </a:r>
          </a:p>
          <a:p>
            <a:pPr lvl="0"/>
            <a:r>
              <a:rPr lang="cs-CZ" dirty="0" smtClean="0"/>
              <a:t>člen </a:t>
            </a:r>
            <a:r>
              <a:rPr lang="cs-CZ" dirty="0"/>
              <a:t>britského Společenství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3120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</p:spPr>
        <p:txBody>
          <a:bodyPr/>
          <a:lstStyle/>
          <a:p>
            <a:r>
              <a:rPr lang="cs-CZ" dirty="0" smtClean="0"/>
              <a:t>FGS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856984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Povrch</a:t>
            </a:r>
          </a:p>
          <a:p>
            <a:r>
              <a:rPr lang="cs-CZ" dirty="0" smtClean="0"/>
              <a:t>Laurentinský štít – Labrador –Kanadský štít – </a:t>
            </a:r>
            <a:r>
              <a:rPr lang="cs-CZ" dirty="0" err="1" smtClean="0"/>
              <a:t>Hudsonův</a:t>
            </a:r>
            <a:r>
              <a:rPr lang="cs-CZ" dirty="0" smtClean="0"/>
              <a:t> záliv</a:t>
            </a:r>
          </a:p>
          <a:p>
            <a:r>
              <a:rPr lang="cs-CZ" dirty="0" smtClean="0"/>
              <a:t>Velké roviny – prérie Alberta, </a:t>
            </a:r>
            <a:r>
              <a:rPr lang="cs-CZ" dirty="0" err="1" smtClean="0"/>
              <a:t>Saskat</a:t>
            </a:r>
            <a:r>
              <a:rPr lang="cs-CZ" dirty="0" smtClean="0"/>
              <a:t>., Manitoba</a:t>
            </a:r>
          </a:p>
          <a:p>
            <a:r>
              <a:rPr lang="cs-CZ" dirty="0" smtClean="0"/>
              <a:t>Skalisté hory – Mount Logan – 5959mnm </a:t>
            </a:r>
          </a:p>
          <a:p>
            <a:r>
              <a:rPr lang="cs-CZ" dirty="0" smtClean="0"/>
              <a:t>západní pobřeží – pobřežní nížiny</a:t>
            </a:r>
          </a:p>
          <a:p>
            <a:r>
              <a:rPr lang="cs-CZ" dirty="0" smtClean="0"/>
              <a:t>Sever – permafrost – povrch modelovaný ledovcem</a:t>
            </a:r>
          </a:p>
          <a:p>
            <a:pPr marL="0" indent="0">
              <a:buNone/>
            </a:pPr>
            <a:r>
              <a:rPr lang="cs-CZ" b="1" u="sng" dirty="0" smtClean="0"/>
              <a:t>Vodstvo</a:t>
            </a:r>
          </a:p>
          <a:p>
            <a:r>
              <a:rPr lang="cs-CZ" dirty="0" smtClean="0"/>
              <a:t>Hustá říční síť – Mackenzie, Sv. Vavřince, Yukon, Columbia, Saskatchewan…</a:t>
            </a:r>
            <a:endParaRPr lang="cs-CZ" dirty="0"/>
          </a:p>
          <a:p>
            <a:r>
              <a:rPr lang="cs-CZ" dirty="0" smtClean="0"/>
              <a:t>Nejvíce jezer na světě, 9% plochy, Velké Medvědí, Velká jezera na hranici s USA, Velké Otročí…. - doprava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4238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</p:spPr>
        <p:txBody>
          <a:bodyPr/>
          <a:lstStyle/>
          <a:p>
            <a:r>
              <a:rPr lang="cs-CZ" dirty="0" smtClean="0"/>
              <a:t>FGS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Klima</a:t>
            </a:r>
          </a:p>
          <a:p>
            <a:r>
              <a:rPr lang="cs-CZ" dirty="0" smtClean="0"/>
              <a:t>Arktické a subarktické na S</a:t>
            </a:r>
          </a:p>
          <a:p>
            <a:r>
              <a:rPr lang="cs-CZ" dirty="0" smtClean="0"/>
              <a:t>J mírné a JZ mírné oceánské a vlhké klima – srážky</a:t>
            </a:r>
          </a:p>
          <a:p>
            <a:r>
              <a:rPr lang="cs-CZ" dirty="0" smtClean="0"/>
              <a:t>Oblast Velkých jezer – teplá a vlhká</a:t>
            </a:r>
          </a:p>
          <a:p>
            <a:r>
              <a:rPr lang="cs-CZ" dirty="0" smtClean="0"/>
              <a:t>Velká vertikální členitost </a:t>
            </a:r>
            <a:endParaRPr lang="cs-CZ" dirty="0"/>
          </a:p>
          <a:p>
            <a:r>
              <a:rPr lang="cs-CZ" dirty="0" smtClean="0"/>
              <a:t>Tichomořské pobřeží a úpatí hor až 2000 mm srážek</a:t>
            </a:r>
          </a:p>
          <a:p>
            <a:r>
              <a:rPr lang="cs-CZ" dirty="0" smtClean="0"/>
              <a:t>S je pokryt ledovci </a:t>
            </a:r>
          </a:p>
          <a:p>
            <a:r>
              <a:rPr lang="cs-CZ" dirty="0" smtClean="0"/>
              <a:t> permafrost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914025"/>
            <a:ext cx="4364954" cy="2924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46190" y="3932445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NP </a:t>
            </a:r>
            <a:r>
              <a:rPr lang="cs-CZ" dirty="0" err="1" smtClean="0"/>
              <a:t>Jasper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8249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836712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Údolí </a:t>
            </a:r>
            <a:r>
              <a:rPr lang="cs-CZ" dirty="0" err="1" smtClean="0"/>
              <a:t>Maligne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8087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92514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33 </a:t>
            </a:r>
            <a:r>
              <a:rPr lang="cs-CZ" dirty="0"/>
              <a:t>mil. obyv. – nerovnoměrné rozmístění, </a:t>
            </a:r>
            <a:r>
              <a:rPr lang="cs-CZ" dirty="0" smtClean="0"/>
              <a:t>hustota 3 </a:t>
            </a:r>
            <a:r>
              <a:rPr lang="cs-CZ" dirty="0" err="1" smtClean="0"/>
              <a:t>obyv</a:t>
            </a:r>
            <a:r>
              <a:rPr lang="cs-CZ" dirty="0" smtClean="0"/>
              <a:t>/km2</a:t>
            </a:r>
            <a:endParaRPr lang="cs-CZ" dirty="0"/>
          </a:p>
          <a:p>
            <a:r>
              <a:rPr lang="cs-CZ" dirty="0" smtClean="0"/>
              <a:t>původní </a:t>
            </a:r>
            <a:r>
              <a:rPr lang="cs-CZ" dirty="0"/>
              <a:t>obyvatelé – Eskymáci = </a:t>
            </a:r>
            <a:r>
              <a:rPr lang="cs-CZ" dirty="0" err="1" smtClean="0"/>
              <a:t>Inuité</a:t>
            </a:r>
            <a:r>
              <a:rPr lang="cs-CZ" dirty="0" smtClean="0"/>
              <a:t>, Indiáni </a:t>
            </a:r>
            <a:r>
              <a:rPr lang="cs-CZ" dirty="0"/>
              <a:t>- 2%</a:t>
            </a:r>
          </a:p>
          <a:p>
            <a:r>
              <a:rPr lang="cs-CZ" dirty="0" smtClean="0"/>
              <a:t>9 </a:t>
            </a:r>
            <a:r>
              <a:rPr lang="cs-CZ" dirty="0"/>
              <a:t>velkoměstských aglomerací (např. Montreal, Toronto) – ½ populace</a:t>
            </a:r>
          </a:p>
          <a:p>
            <a:r>
              <a:rPr lang="cs-CZ" dirty="0" smtClean="0"/>
              <a:t>X </a:t>
            </a:r>
            <a:r>
              <a:rPr lang="cs-CZ" dirty="0"/>
              <a:t>na 90% území = 3% obyvatel</a:t>
            </a:r>
          </a:p>
          <a:p>
            <a:r>
              <a:rPr lang="cs-CZ" dirty="0" smtClean="0"/>
              <a:t>kanadská </a:t>
            </a:r>
            <a:r>
              <a:rPr lang="cs-CZ" dirty="0"/>
              <a:t>megalopole = mezi jezery Huronským a Erijským</a:t>
            </a:r>
          </a:p>
          <a:p>
            <a:r>
              <a:rPr lang="cs-CZ" dirty="0" err="1" smtClean="0"/>
              <a:t>Quebec</a:t>
            </a:r>
            <a:r>
              <a:rPr lang="cs-CZ" dirty="0" smtClean="0"/>
              <a:t> </a:t>
            </a:r>
            <a:r>
              <a:rPr lang="cs-CZ" dirty="0"/>
              <a:t>– </a:t>
            </a:r>
            <a:r>
              <a:rPr lang="cs-CZ" dirty="0" smtClean="0"/>
              <a:t>Frankokanaďané 27</a:t>
            </a:r>
            <a:r>
              <a:rPr lang="cs-CZ" dirty="0"/>
              <a:t> </a:t>
            </a:r>
            <a:r>
              <a:rPr lang="cs-CZ" dirty="0" smtClean="0"/>
              <a:t>%</a:t>
            </a:r>
          </a:p>
          <a:p>
            <a:r>
              <a:rPr lang="cs-CZ" dirty="0" smtClean="0"/>
              <a:t>Urbanizace 75</a:t>
            </a:r>
            <a:r>
              <a:rPr lang="cs-CZ" dirty="0"/>
              <a:t> </a:t>
            </a:r>
            <a:r>
              <a:rPr lang="cs-CZ" dirty="0" smtClean="0"/>
              <a:t>%, </a:t>
            </a:r>
          </a:p>
          <a:p>
            <a:r>
              <a:rPr lang="cs-CZ" dirty="0" smtClean="0"/>
              <a:t>Katolíci x protestanti </a:t>
            </a:r>
            <a:r>
              <a:rPr lang="cs-CZ" dirty="0" smtClean="0">
                <a:solidFill>
                  <a:srgbClr val="FF0000"/>
                </a:solidFill>
              </a:rPr>
              <a:t>? Vysvětli</a:t>
            </a:r>
          </a:p>
          <a:p>
            <a:r>
              <a:rPr lang="cs-CZ" dirty="0" err="1"/>
              <a:t>Stř</a:t>
            </a:r>
            <a:r>
              <a:rPr lang="cs-CZ" dirty="0"/>
              <a:t>. délka živ. – M78 Ž 84</a:t>
            </a:r>
          </a:p>
          <a:p>
            <a:r>
              <a:rPr lang="cs-CZ" dirty="0" smtClean="0"/>
              <a:t>1999– </a:t>
            </a:r>
            <a:r>
              <a:rPr lang="cs-CZ" dirty="0"/>
              <a:t>referendum o osamostatnění </a:t>
            </a:r>
            <a:r>
              <a:rPr lang="cs-CZ" dirty="0" err="1"/>
              <a:t>Quebecu</a:t>
            </a:r>
            <a:r>
              <a:rPr lang="cs-CZ" dirty="0"/>
              <a:t> x  odmítnuto</a:t>
            </a:r>
          </a:p>
          <a:p>
            <a:r>
              <a:rPr lang="cs-CZ" dirty="0" smtClean="0"/>
              <a:t>značná </a:t>
            </a:r>
            <a:r>
              <a:rPr lang="cs-CZ" dirty="0"/>
              <a:t>imigrace</a:t>
            </a:r>
          </a:p>
        </p:txBody>
      </p:sp>
    </p:spTree>
    <p:extLst>
      <p:ext uri="{BB962C8B-B14F-4D97-AF65-F5344CB8AC3E}">
        <p14:creationId xmlns:p14="http://schemas.microsoft.com/office/powerpoint/2010/main" val="26746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251521" y="0"/>
            <a:ext cx="8784708" cy="1600200"/>
          </a:xfrm>
        </p:spPr>
        <p:txBody>
          <a:bodyPr/>
          <a:lstStyle/>
          <a:p>
            <a:r>
              <a:rPr lang="cs-CZ" dirty="0" smtClean="0"/>
              <a:t>Hospodářství- zemědělství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710296" cy="492514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3</a:t>
            </a:r>
            <a:r>
              <a:rPr lang="cs-CZ" dirty="0"/>
              <a:t> </a:t>
            </a:r>
            <a:r>
              <a:rPr lang="cs-CZ" dirty="0" smtClean="0"/>
              <a:t>% EAO</a:t>
            </a:r>
            <a:endParaRPr lang="cs-CZ" dirty="0"/>
          </a:p>
          <a:p>
            <a:r>
              <a:rPr lang="cs-CZ" dirty="0"/>
              <a:t>80% </a:t>
            </a:r>
            <a:r>
              <a:rPr lang="cs-CZ" dirty="0" err="1"/>
              <a:t>zemědel</a:t>
            </a:r>
            <a:r>
              <a:rPr lang="cs-CZ" dirty="0"/>
              <a:t>. půdy = v pruhu prérií  </a:t>
            </a:r>
            <a:r>
              <a:rPr lang="cs-CZ" dirty="0" smtClean="0">
                <a:solidFill>
                  <a:srgbClr val="FF0000"/>
                </a:solidFill>
              </a:rPr>
              <a:t>doplň státy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 smtClean="0"/>
              <a:t>5</a:t>
            </a:r>
            <a:r>
              <a:rPr lang="cs-CZ" dirty="0"/>
              <a:t> % </a:t>
            </a:r>
            <a:r>
              <a:rPr lang="cs-CZ" dirty="0" smtClean="0"/>
              <a:t> orné p. - </a:t>
            </a:r>
            <a:r>
              <a:rPr lang="cs-CZ" dirty="0"/>
              <a:t>¾ orné půdy se pěstuje pšenice + ostatní obiloviny</a:t>
            </a:r>
          </a:p>
          <a:p>
            <a:r>
              <a:rPr lang="cs-CZ" dirty="0" smtClean="0"/>
              <a:t>přes </a:t>
            </a:r>
            <a:r>
              <a:rPr lang="cs-CZ" dirty="0"/>
              <a:t>½ </a:t>
            </a:r>
            <a:r>
              <a:rPr lang="cs-CZ" dirty="0" smtClean="0"/>
              <a:t>vývoz</a:t>
            </a:r>
          </a:p>
          <a:p>
            <a:r>
              <a:rPr lang="cs-CZ" dirty="0" smtClean="0"/>
              <a:t>prérie </a:t>
            </a:r>
            <a:r>
              <a:rPr lang="cs-CZ" dirty="0"/>
              <a:t>– </a:t>
            </a:r>
            <a:r>
              <a:rPr lang="cs-CZ" dirty="0" smtClean="0"/>
              <a:t>skot, sever kožešinová zvěř, rybolov</a:t>
            </a:r>
            <a:endParaRPr lang="cs-CZ" dirty="0"/>
          </a:p>
          <a:p>
            <a:r>
              <a:rPr lang="cs-CZ" dirty="0" smtClean="0"/>
              <a:t>údolí </a:t>
            </a:r>
            <a:r>
              <a:rPr lang="cs-CZ" dirty="0"/>
              <a:t>OKANOGAN v Britské Kolumbii = </a:t>
            </a:r>
            <a:r>
              <a:rPr lang="cs-CZ" dirty="0" smtClean="0"/>
              <a:t>ovoce, vinná réva </a:t>
            </a:r>
          </a:p>
          <a:p>
            <a:r>
              <a:rPr lang="cs-CZ" dirty="0" smtClean="0"/>
              <a:t>Javorový sirup, med</a:t>
            </a:r>
            <a:endParaRPr lang="cs-CZ" dirty="0"/>
          </a:p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600816"/>
            <a:ext cx="3744149" cy="503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580112" y="1916832"/>
            <a:ext cx="15840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Inuit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5793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 - průmysl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7. na světě podle HDP</a:t>
            </a:r>
          </a:p>
          <a:p>
            <a:r>
              <a:rPr lang="cs-CZ" dirty="0" smtClean="0"/>
              <a:t>Nerostné bohatství – NI, U, </a:t>
            </a:r>
            <a:r>
              <a:rPr lang="cs-CZ" dirty="0" err="1" smtClean="0"/>
              <a:t>Zn</a:t>
            </a:r>
            <a:r>
              <a:rPr lang="cs-CZ" dirty="0" smtClean="0"/>
              <a:t>, </a:t>
            </a:r>
            <a:r>
              <a:rPr lang="cs-CZ" dirty="0" err="1" smtClean="0"/>
              <a:t>Cu</a:t>
            </a:r>
            <a:r>
              <a:rPr lang="cs-CZ" dirty="0" smtClean="0"/>
              <a:t>, </a:t>
            </a:r>
            <a:r>
              <a:rPr lang="cs-CZ" dirty="0" err="1" smtClean="0"/>
              <a:t>Au,Pb</a:t>
            </a:r>
            <a:r>
              <a:rPr lang="cs-CZ" dirty="0" smtClean="0"/>
              <a:t>, ropa, </a:t>
            </a:r>
            <a:r>
              <a:rPr lang="cs-CZ" dirty="0" err="1" smtClean="0"/>
              <a:t>z.plyn</a:t>
            </a:r>
            <a:r>
              <a:rPr lang="cs-CZ" dirty="0" smtClean="0"/>
              <a:t>, </a:t>
            </a:r>
            <a:r>
              <a:rPr lang="cs-CZ" dirty="0" err="1" smtClean="0"/>
              <a:t>Fe</a:t>
            </a:r>
            <a:r>
              <a:rPr lang="cs-CZ" dirty="0" smtClean="0"/>
              <a:t> ruda, </a:t>
            </a:r>
            <a:r>
              <a:rPr lang="cs-CZ" dirty="0" err="1" smtClean="0"/>
              <a:t>č.uhlí</a:t>
            </a:r>
            <a:endParaRPr lang="cs-CZ" dirty="0" smtClean="0"/>
          </a:p>
          <a:p>
            <a:r>
              <a:rPr lang="cs-CZ" dirty="0" smtClean="0"/>
              <a:t>NAFTA</a:t>
            </a:r>
          </a:p>
          <a:p>
            <a:r>
              <a:rPr lang="cs-CZ" dirty="0" smtClean="0"/>
              <a:t>70</a:t>
            </a:r>
            <a:r>
              <a:rPr lang="cs-CZ" dirty="0"/>
              <a:t> </a:t>
            </a:r>
            <a:r>
              <a:rPr lang="cs-CZ" dirty="0" smtClean="0"/>
              <a:t>% služeb</a:t>
            </a:r>
          </a:p>
          <a:p>
            <a:r>
              <a:rPr lang="cs-CZ" dirty="0" err="1" smtClean="0"/>
              <a:t>Energet</a:t>
            </a:r>
            <a:r>
              <a:rPr lang="cs-CZ" dirty="0" smtClean="0"/>
              <a:t>. – vodní 60</a:t>
            </a:r>
            <a:r>
              <a:rPr lang="cs-CZ" dirty="0"/>
              <a:t> </a:t>
            </a:r>
            <a:r>
              <a:rPr lang="cs-CZ" dirty="0" smtClean="0"/>
              <a:t>%, jádro 16</a:t>
            </a:r>
            <a:r>
              <a:rPr lang="cs-CZ" dirty="0"/>
              <a:t> </a:t>
            </a:r>
            <a:r>
              <a:rPr lang="cs-CZ" dirty="0" smtClean="0"/>
              <a:t>%</a:t>
            </a:r>
          </a:p>
          <a:p>
            <a:r>
              <a:rPr lang="cs-CZ" dirty="0" err="1" smtClean="0"/>
              <a:t>Strojír</a:t>
            </a:r>
            <a:r>
              <a:rPr lang="cs-CZ" dirty="0" smtClean="0"/>
              <a:t>. – auta, letadla, </a:t>
            </a:r>
            <a:r>
              <a:rPr lang="cs-CZ" dirty="0" err="1" smtClean="0"/>
              <a:t>zeměd</a:t>
            </a:r>
            <a:r>
              <a:rPr lang="cs-CZ" dirty="0" smtClean="0"/>
              <a:t>. Stroje</a:t>
            </a:r>
          </a:p>
          <a:p>
            <a:r>
              <a:rPr lang="cs-CZ" dirty="0" err="1" smtClean="0"/>
              <a:t>Chem</a:t>
            </a:r>
            <a:r>
              <a:rPr lang="cs-CZ" dirty="0" smtClean="0"/>
              <a:t>. – Alberta , Vancouver</a:t>
            </a:r>
          </a:p>
          <a:p>
            <a:r>
              <a:rPr lang="cs-CZ" dirty="0" smtClean="0"/>
              <a:t>Hutnictví – výr. Al, oceli</a:t>
            </a:r>
          </a:p>
          <a:p>
            <a:r>
              <a:rPr lang="cs-CZ" dirty="0" err="1" smtClean="0"/>
              <a:t>Dřevozprac</a:t>
            </a:r>
            <a:r>
              <a:rPr lang="cs-CZ" dirty="0" smtClean="0"/>
              <a:t>. – 3 na sv. výroba papíru, celulózy</a:t>
            </a:r>
          </a:p>
          <a:p>
            <a:r>
              <a:rPr lang="cs-CZ" dirty="0" smtClean="0"/>
              <a:t>Potrav. – maso, mléko, zpracování ryb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8242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4000" r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580112" y="98072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Quebec</a:t>
            </a:r>
            <a:r>
              <a:rPr lang="cs-CZ" dirty="0" smtClean="0"/>
              <a:t> – </a:t>
            </a:r>
            <a:r>
              <a:rPr lang="cs-CZ" dirty="0" err="1" smtClean="0"/>
              <a:t>Chateau</a:t>
            </a:r>
            <a:r>
              <a:rPr lang="cs-CZ" dirty="0" smtClean="0"/>
              <a:t> </a:t>
            </a:r>
            <a:r>
              <a:rPr lang="cs-CZ" dirty="0" err="1" smtClean="0"/>
              <a:t>Frontenac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3457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r>
              <a:rPr lang="cs-CZ" dirty="0" smtClean="0"/>
              <a:t>1. Charakterizuj povrch Kanady</a:t>
            </a:r>
          </a:p>
          <a:p>
            <a:r>
              <a:rPr lang="cs-CZ" dirty="0" smtClean="0"/>
              <a:t>2. Přírodní předpoklady pro vyspělé hospodářství</a:t>
            </a:r>
          </a:p>
          <a:p>
            <a:r>
              <a:rPr lang="cs-CZ" dirty="0" smtClean="0"/>
              <a:t>3. Jmenujte hlavní exportní komodity zemědělství</a:t>
            </a:r>
          </a:p>
          <a:p>
            <a:r>
              <a:rPr lang="cs-CZ" dirty="0" smtClean="0"/>
              <a:t>4. Charakterizuj hlavní rysy kanad. </a:t>
            </a:r>
            <a:r>
              <a:rPr lang="cs-CZ" dirty="0" err="1"/>
              <a:t>o</a:t>
            </a:r>
            <a:r>
              <a:rPr lang="cs-CZ" dirty="0" err="1" smtClean="0"/>
              <a:t>byvatestva</a:t>
            </a:r>
            <a:endParaRPr lang="cs-CZ" dirty="0" smtClean="0"/>
          </a:p>
          <a:p>
            <a:r>
              <a:rPr lang="cs-CZ" dirty="0" smtClean="0"/>
              <a:t>5. U mapy specifikuj klima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3607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2776"/>
          </a:xfrm>
        </p:spPr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84976" cy="5184576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1. Charakterizuj povrch </a:t>
            </a:r>
            <a:r>
              <a:rPr lang="cs-CZ" dirty="0" smtClean="0"/>
              <a:t>Kanady</a:t>
            </a:r>
          </a:p>
          <a:p>
            <a:r>
              <a:rPr lang="cs-CZ" dirty="0">
                <a:solidFill>
                  <a:srgbClr val="FF0000"/>
                </a:solidFill>
              </a:rPr>
              <a:t>Laurentinský štít – Labrador –Kanadský štít – </a:t>
            </a:r>
            <a:r>
              <a:rPr lang="cs-CZ" dirty="0" err="1">
                <a:solidFill>
                  <a:srgbClr val="FF0000"/>
                </a:solidFill>
              </a:rPr>
              <a:t>Hudsonův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záliv, Velké </a:t>
            </a:r>
            <a:r>
              <a:rPr lang="cs-CZ" dirty="0">
                <a:solidFill>
                  <a:srgbClr val="FF0000"/>
                </a:solidFill>
              </a:rPr>
              <a:t>roviny – prérie Alberta, </a:t>
            </a:r>
            <a:r>
              <a:rPr lang="cs-CZ" dirty="0" err="1">
                <a:solidFill>
                  <a:srgbClr val="FF0000"/>
                </a:solidFill>
              </a:rPr>
              <a:t>Saskat</a:t>
            </a:r>
            <a:r>
              <a:rPr lang="cs-CZ" dirty="0">
                <a:solidFill>
                  <a:srgbClr val="FF0000"/>
                </a:solidFill>
              </a:rPr>
              <a:t>., Manitoba</a:t>
            </a:r>
          </a:p>
          <a:p>
            <a:r>
              <a:rPr lang="cs-CZ" dirty="0">
                <a:solidFill>
                  <a:srgbClr val="FF0000"/>
                </a:solidFill>
              </a:rPr>
              <a:t>Skalisté hory – Mount Logan – 5959mnm </a:t>
            </a:r>
            <a:r>
              <a:rPr lang="cs-CZ" dirty="0" smtClean="0">
                <a:solidFill>
                  <a:srgbClr val="FF0000"/>
                </a:solidFill>
              </a:rPr>
              <a:t>, západní </a:t>
            </a:r>
            <a:r>
              <a:rPr lang="cs-CZ" dirty="0">
                <a:solidFill>
                  <a:srgbClr val="FF0000"/>
                </a:solidFill>
              </a:rPr>
              <a:t>pobřeží – pobřežní </a:t>
            </a:r>
            <a:r>
              <a:rPr lang="cs-CZ" dirty="0" smtClean="0">
                <a:solidFill>
                  <a:srgbClr val="FF0000"/>
                </a:solidFill>
              </a:rPr>
              <a:t>nížiny, Sever </a:t>
            </a:r>
            <a:r>
              <a:rPr lang="cs-CZ" dirty="0">
                <a:solidFill>
                  <a:srgbClr val="FF0000"/>
                </a:solidFill>
              </a:rPr>
              <a:t>– permafrost – povrch modelovaný </a:t>
            </a:r>
            <a:r>
              <a:rPr lang="cs-CZ" dirty="0" smtClean="0">
                <a:solidFill>
                  <a:srgbClr val="FF0000"/>
                </a:solidFill>
              </a:rPr>
              <a:t>ledovcem</a:t>
            </a:r>
            <a:endParaRPr lang="cs-CZ" dirty="0"/>
          </a:p>
          <a:p>
            <a:r>
              <a:rPr lang="cs-CZ" dirty="0"/>
              <a:t>2. Přírodní předpoklady pro vyspělé </a:t>
            </a:r>
            <a:r>
              <a:rPr lang="cs-CZ" dirty="0" smtClean="0"/>
              <a:t>hospodářství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Nerostné bohatství, poloha, Mírné klima při hranici s USA, hustá říční síť, levná energie….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3. Jmenujte hlavní exportní komodity </a:t>
            </a:r>
            <a:r>
              <a:rPr lang="cs-CZ" dirty="0" smtClean="0"/>
              <a:t>zemědělství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Pšenice, ječmen, skot, javorový sirup, ovoce, ryby</a:t>
            </a:r>
          </a:p>
          <a:p>
            <a:r>
              <a:rPr lang="cs-CZ" dirty="0" smtClean="0"/>
              <a:t>4</a:t>
            </a:r>
            <a:r>
              <a:rPr lang="cs-CZ" dirty="0"/>
              <a:t>. Charakterizuj hlavní rysy kanad. </a:t>
            </a:r>
            <a:r>
              <a:rPr lang="cs-CZ" dirty="0" err="1" smtClean="0"/>
              <a:t>Obyvatestva</a:t>
            </a:r>
            <a:endParaRPr lang="cs-CZ" dirty="0" smtClean="0"/>
          </a:p>
          <a:p>
            <a:r>
              <a:rPr lang="cs-CZ" dirty="0" err="1">
                <a:solidFill>
                  <a:srgbClr val="FF0000"/>
                </a:solidFill>
              </a:rPr>
              <a:t>Inuité</a:t>
            </a:r>
            <a:r>
              <a:rPr lang="cs-CZ" dirty="0">
                <a:solidFill>
                  <a:srgbClr val="FF0000"/>
                </a:solidFill>
              </a:rPr>
              <a:t>, </a:t>
            </a:r>
            <a:r>
              <a:rPr lang="cs-CZ" dirty="0" smtClean="0">
                <a:solidFill>
                  <a:srgbClr val="FF0000"/>
                </a:solidFill>
              </a:rPr>
              <a:t>Indiáni, </a:t>
            </a:r>
            <a:r>
              <a:rPr lang="cs-CZ" dirty="0">
                <a:solidFill>
                  <a:srgbClr val="FF0000"/>
                </a:solidFill>
              </a:rPr>
              <a:t>nerovnoměrné </a:t>
            </a:r>
            <a:r>
              <a:rPr lang="cs-CZ" dirty="0" smtClean="0">
                <a:solidFill>
                  <a:srgbClr val="FF0000"/>
                </a:solidFill>
              </a:rPr>
              <a:t>rozmístění, </a:t>
            </a:r>
            <a:r>
              <a:rPr lang="cs-CZ" dirty="0" err="1" smtClean="0">
                <a:solidFill>
                  <a:srgbClr val="FF0000"/>
                </a:solidFill>
              </a:rPr>
              <a:t>Fj</a:t>
            </a:r>
            <a:r>
              <a:rPr lang="cs-CZ" dirty="0" smtClean="0">
                <a:solidFill>
                  <a:srgbClr val="FF0000"/>
                </a:solidFill>
              </a:rPr>
              <a:t>, Aj, křesťanství, vysoká </a:t>
            </a:r>
            <a:r>
              <a:rPr lang="cs-CZ" dirty="0" err="1" smtClean="0">
                <a:solidFill>
                  <a:srgbClr val="FF0000"/>
                </a:solidFill>
              </a:rPr>
              <a:t>stř.délka</a:t>
            </a:r>
            <a:r>
              <a:rPr lang="cs-CZ" dirty="0" smtClean="0">
                <a:solidFill>
                  <a:srgbClr val="FF0000"/>
                </a:solidFill>
              </a:rPr>
              <a:t> života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5. U mapy specifikuj </a:t>
            </a:r>
            <a:r>
              <a:rPr lang="cs-CZ" dirty="0" smtClean="0"/>
              <a:t>klima</a:t>
            </a:r>
          </a:p>
          <a:p>
            <a:r>
              <a:rPr lang="cs-CZ" dirty="0">
                <a:solidFill>
                  <a:srgbClr val="FF0000"/>
                </a:solidFill>
              </a:rPr>
              <a:t>Arktické a subarktické na </a:t>
            </a:r>
            <a:r>
              <a:rPr lang="cs-CZ" dirty="0" smtClean="0">
                <a:solidFill>
                  <a:srgbClr val="FF0000"/>
                </a:solidFill>
              </a:rPr>
              <a:t>S, J </a:t>
            </a:r>
            <a:r>
              <a:rPr lang="cs-CZ" dirty="0">
                <a:solidFill>
                  <a:srgbClr val="FF0000"/>
                </a:solidFill>
              </a:rPr>
              <a:t>mírné a JZ mírné oceánské a vlhké klima – srážky</a:t>
            </a:r>
          </a:p>
          <a:p>
            <a:r>
              <a:rPr lang="cs-CZ" dirty="0">
                <a:solidFill>
                  <a:srgbClr val="FF0000"/>
                </a:solidFill>
              </a:rPr>
              <a:t>Oblast Velkých jezer – teplá a </a:t>
            </a:r>
            <a:r>
              <a:rPr lang="cs-CZ" dirty="0" smtClean="0">
                <a:solidFill>
                  <a:srgbClr val="FF0000"/>
                </a:solidFill>
              </a:rPr>
              <a:t>vlhká, Velká </a:t>
            </a:r>
            <a:r>
              <a:rPr lang="cs-CZ" dirty="0">
                <a:solidFill>
                  <a:srgbClr val="FF0000"/>
                </a:solidFill>
              </a:rPr>
              <a:t>vertikální </a:t>
            </a:r>
            <a:r>
              <a:rPr lang="cs-CZ" dirty="0" smtClean="0">
                <a:solidFill>
                  <a:srgbClr val="FF0000"/>
                </a:solidFill>
              </a:rPr>
              <a:t>členitost, Tichomořské </a:t>
            </a:r>
            <a:r>
              <a:rPr lang="cs-CZ" dirty="0">
                <a:solidFill>
                  <a:srgbClr val="FF0000"/>
                </a:solidFill>
              </a:rPr>
              <a:t>pobřeží a úpatí hor až 2000 mm </a:t>
            </a:r>
            <a:r>
              <a:rPr lang="cs-CZ" dirty="0" smtClean="0">
                <a:solidFill>
                  <a:srgbClr val="FF0000"/>
                </a:solidFill>
              </a:rPr>
              <a:t>srážek, S </a:t>
            </a:r>
            <a:r>
              <a:rPr lang="cs-CZ" dirty="0">
                <a:solidFill>
                  <a:srgbClr val="FF0000"/>
                </a:solidFill>
              </a:rPr>
              <a:t>je pokryt ledovci 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4710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3: Mapa Kanady. </a:t>
            </a:r>
            <a:r>
              <a:rPr lang="cs-CZ" sz="1400" dirty="0"/>
              <a:t>NEUVEDEN. </a:t>
            </a:r>
            <a:r>
              <a:rPr lang="cs-CZ" sz="1400" i="1" dirty="0"/>
              <a:t>wikipedie</a:t>
            </a:r>
            <a:r>
              <a:rPr lang="cs-CZ" sz="1400" dirty="0"/>
              <a:t> [online]. [cit. </a:t>
            </a:r>
            <a:r>
              <a:rPr lang="cs-CZ" sz="1400" dirty="0" smtClean="0"/>
              <a:t>12.6.2013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3"/>
              </a:rPr>
              <a:t>http://cs.wikipedia.org/wiki/Soubor:Geopolitical_map_of_Canada.png </a:t>
            </a:r>
            <a:endParaRPr lang="cs-CZ" sz="1400" dirty="0" smtClean="0"/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6: NP </a:t>
            </a:r>
            <a:r>
              <a:rPr lang="cs-CZ" sz="1400" dirty="0" err="1" smtClean="0">
                <a:latin typeface="Calibri" pitchFamily="34" charset="0"/>
              </a:rPr>
              <a:t>Jasper</a:t>
            </a:r>
            <a:r>
              <a:rPr lang="cs-CZ" sz="1400" dirty="0" smtClean="0">
                <a:latin typeface="Calibri" pitchFamily="34" charset="0"/>
              </a:rPr>
              <a:t>. </a:t>
            </a:r>
            <a:r>
              <a:rPr lang="cs-CZ" sz="1400" dirty="0"/>
              <a:t>JIŘÍ EISCHMANN. </a:t>
            </a:r>
            <a:r>
              <a:rPr lang="cs-CZ" sz="1400" i="1" dirty="0"/>
              <a:t>wikipedie</a:t>
            </a:r>
            <a:r>
              <a:rPr lang="cs-CZ" sz="1400" dirty="0"/>
              <a:t> [online]. [cit. </a:t>
            </a:r>
            <a:r>
              <a:rPr lang="cs-CZ" sz="1400" dirty="0" smtClean="0"/>
              <a:t>12.6.2013]. </a:t>
            </a:r>
            <a:r>
              <a:rPr lang="cs-CZ" sz="1400" dirty="0"/>
              <a:t>Dostupný na WWW: </a:t>
            </a:r>
            <a:r>
              <a:rPr lang="cs-CZ" sz="1400" dirty="0">
                <a:hlinkClick r:id="rId4"/>
              </a:rPr>
              <a:t>http://cs.wikipedia.org/wiki/Soubor:Jasper_mountains.jpg </a:t>
            </a:r>
            <a:endParaRPr lang="cs-CZ" sz="1400" dirty="0" smtClean="0"/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7: Údolí </a:t>
            </a:r>
            <a:r>
              <a:rPr lang="cs-CZ" sz="1400" dirty="0" err="1" smtClean="0">
                <a:latin typeface="Calibri" pitchFamily="34" charset="0"/>
              </a:rPr>
              <a:t>Maligne</a:t>
            </a:r>
            <a:r>
              <a:rPr lang="cs-CZ" sz="1400" dirty="0">
                <a:latin typeface="Calibri" pitchFamily="34" charset="0"/>
              </a:rPr>
              <a:t>. JIŘÍ EISCHMANN. wikipedie [online]. [cit. </a:t>
            </a:r>
            <a:r>
              <a:rPr lang="cs-CZ" sz="1400" dirty="0" smtClean="0">
                <a:latin typeface="Calibri" pitchFamily="34" charset="0"/>
              </a:rPr>
              <a:t>12.6.2013]. </a:t>
            </a:r>
            <a:r>
              <a:rPr lang="cs-CZ" sz="1400" dirty="0">
                <a:latin typeface="Calibri" pitchFamily="34" charset="0"/>
              </a:rPr>
              <a:t>Dostupný na WWW: </a:t>
            </a:r>
            <a:r>
              <a:rPr lang="cs-CZ" sz="1400" dirty="0">
                <a:latin typeface="Calibri" pitchFamily="34" charset="0"/>
                <a:hlinkClick r:id="rId4"/>
              </a:rPr>
              <a:t>http://cs.wikipedia.org/wiki/Soubor:Jasper_mountains.jpg 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9: </a:t>
            </a:r>
            <a:r>
              <a:rPr lang="cs-CZ" sz="1400" dirty="0" err="1" smtClean="0">
                <a:latin typeface="Calibri" pitchFamily="34" charset="0"/>
              </a:rPr>
              <a:t>Arviat</a:t>
            </a:r>
            <a:r>
              <a:rPr lang="cs-CZ" sz="1400" dirty="0" smtClean="0">
                <a:latin typeface="Calibri" pitchFamily="34" charset="0"/>
              </a:rPr>
              <a:t> – </a:t>
            </a:r>
            <a:r>
              <a:rPr lang="cs-CZ" sz="1400" dirty="0">
                <a:latin typeface="Calibri" pitchFamily="34" charset="0"/>
              </a:rPr>
              <a:t>I</a:t>
            </a:r>
            <a:r>
              <a:rPr lang="cs-CZ" sz="1400" dirty="0" smtClean="0">
                <a:latin typeface="Calibri" pitchFamily="34" charset="0"/>
              </a:rPr>
              <a:t>nuit. </a:t>
            </a:r>
            <a:r>
              <a:rPr lang="cs-CZ" sz="1400" dirty="0" smtClean="0"/>
              <a:t>NEUVEDEN</a:t>
            </a:r>
            <a:r>
              <a:rPr lang="cs-CZ" sz="1400" dirty="0"/>
              <a:t>. </a:t>
            </a:r>
            <a:r>
              <a:rPr lang="cs-CZ" sz="1400" i="1" dirty="0"/>
              <a:t>wikipedie</a:t>
            </a:r>
            <a:r>
              <a:rPr lang="cs-CZ" sz="1400" dirty="0"/>
              <a:t> [online]. [cit. </a:t>
            </a:r>
            <a:r>
              <a:rPr lang="cs-CZ" sz="1400" dirty="0" smtClean="0"/>
              <a:t>12.6.2013]. </a:t>
            </a:r>
            <a:r>
              <a:rPr lang="cs-CZ" sz="1400" dirty="0"/>
              <a:t>Dostupný na WWW: </a:t>
            </a:r>
            <a:r>
              <a:rPr lang="cs-CZ" sz="1400" dirty="0">
                <a:hlinkClick r:id="rId5"/>
              </a:rPr>
              <a:t>http://cs.wikipedia.org/wiki/Soubor:ARVIAT_(NUNAVUT).jpg </a:t>
            </a:r>
            <a:endParaRPr lang="cs-CZ" sz="1400" dirty="0" smtClean="0"/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11: </a:t>
            </a:r>
            <a:r>
              <a:rPr lang="cs-CZ" sz="1400" dirty="0" err="1" smtClean="0">
                <a:latin typeface="Calibri" pitchFamily="34" charset="0"/>
              </a:rPr>
              <a:t>Quebec</a:t>
            </a:r>
            <a:r>
              <a:rPr lang="cs-CZ" sz="1400" dirty="0">
                <a:latin typeface="Calibri" pitchFamily="34" charset="0"/>
              </a:rPr>
              <a:t>. DATCH78. wikipedie [online]. [cit. </a:t>
            </a:r>
            <a:r>
              <a:rPr lang="cs-CZ" sz="1400" dirty="0" smtClean="0">
                <a:latin typeface="Calibri" pitchFamily="34" charset="0"/>
              </a:rPr>
              <a:t>12.6.2013]. </a:t>
            </a:r>
            <a:r>
              <a:rPr lang="cs-CZ" sz="1400" dirty="0">
                <a:latin typeface="Calibri" pitchFamily="34" charset="0"/>
              </a:rPr>
              <a:t>Dostupný na WWW: </a:t>
            </a:r>
            <a:r>
              <a:rPr lang="cs-CZ" sz="1400" dirty="0">
                <a:latin typeface="Calibri" pitchFamily="34" charset="0"/>
                <a:hlinkClick r:id="rId6"/>
              </a:rPr>
              <a:t>http://cs.wikipedia.org/wiki/Soubor:Quebec_city.jpg </a:t>
            </a: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369</TotalTime>
  <Words>913</Words>
  <Application>Microsoft Office PowerPoint</Application>
  <PresentationFormat>Předvádění na obrazovce (4:3)</PresentationFormat>
  <Paragraphs>127</Paragraphs>
  <Slides>14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ŠABLONA DUM</vt:lpstr>
      <vt:lpstr>Prezentace aplikace PowerPoint</vt:lpstr>
      <vt:lpstr>ANOTACE</vt:lpstr>
      <vt:lpstr>Prezentace aplikace PowerPoint</vt:lpstr>
      <vt:lpstr>Specifika</vt:lpstr>
      <vt:lpstr>FGS </vt:lpstr>
      <vt:lpstr>FGS</vt:lpstr>
      <vt:lpstr>Prezentace aplikace PowerPoint</vt:lpstr>
      <vt:lpstr>Obyvatelstvo</vt:lpstr>
      <vt:lpstr>Hospodářství- zemědělství</vt:lpstr>
      <vt:lpstr>Hospodářství - průmysl</vt:lpstr>
      <vt:lpstr>Prezentace aplikace PowerPoint</vt:lpstr>
      <vt:lpstr>Opakování</vt:lpstr>
      <vt:lpstr>Opakování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EU-3</cp:lastModifiedBy>
  <cp:revision>25</cp:revision>
  <dcterms:created xsi:type="dcterms:W3CDTF">2013-09-26T08:02:37Z</dcterms:created>
  <dcterms:modified xsi:type="dcterms:W3CDTF">2014-01-13T17:52:03Z</dcterms:modified>
</cp:coreProperties>
</file>