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58" r:id="rId2"/>
    <p:sldId id="257" r:id="rId3"/>
    <p:sldId id="260" r:id="rId4"/>
    <p:sldId id="261" r:id="rId5"/>
    <p:sldId id="267" r:id="rId6"/>
    <p:sldId id="266" r:id="rId7"/>
    <p:sldId id="271" r:id="rId8"/>
    <p:sldId id="262" r:id="rId9"/>
    <p:sldId id="272" r:id="rId10"/>
    <p:sldId id="263" r:id="rId11"/>
    <p:sldId id="273" r:id="rId12"/>
    <p:sldId id="264" r:id="rId13"/>
    <p:sldId id="274" r:id="rId14"/>
    <p:sldId id="275" r:id="rId15"/>
    <p:sldId id="265" r:id="rId16"/>
    <p:sldId id="276" r:id="rId17"/>
    <p:sldId id="268" r:id="rId18"/>
    <p:sldId id="277" r:id="rId19"/>
    <p:sldId id="269" r:id="rId20"/>
    <p:sldId id="278" r:id="rId21"/>
    <p:sldId id="270" r:id="rId22"/>
    <p:sldId id="280" r:id="rId23"/>
    <p:sldId id="279" r:id="rId24"/>
    <p:sldId id="25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ovy_Zeland.pn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Topography_of_new_zealan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5331234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VY_32_INOVACE_2B_12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Oceánie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(NZ)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Mimoevropské regiony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5/6/2013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Škola: Gymnázium Chomutov, Mostecká 3000, 430 01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Výstup:  </a:t>
            </a:r>
            <a:r>
              <a:rPr lang="cs-CZ" sz="1400" dirty="0" err="1">
                <a:solidFill>
                  <a:schemeClr val="tx1"/>
                </a:solidFill>
                <a:latin typeface="Calibri" pitchFamily="34" charset="0"/>
              </a:rPr>
              <a:t>Powerpointová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prezentace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Obor:  Zeměpis/Geografie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Využití:  Výuka zeměpisu / 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Pomůcky:   PC, tabule, atlas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Materiál je určen jako doplnění slovního seznámení se s učivem. V některých částech je formou animací vizualizována probíraná látka, studenti také musejí hledat v atlase a společně s pedagogem. Do prezentace můžou studenti odpovědi vpisovat. Do výkladu jsou vloženy kontrolní otázky (červeně) k tématu pro zpětnou vazbu učitele. Žáci pracují podle pokynů v prezentaci. Digitálním perem / fixem zapisují odpovědi na interaktivní tabuli a poté si je kontrolují se správným řešením. Žáci se tak aktivně podílejí na tvorbě zápisu do sešitu. 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600" b="1" dirty="0">
                <a:solidFill>
                  <a:schemeClr val="tx1"/>
                </a:solidFill>
                <a:latin typeface="Calibri" pitchFamily="34" charset="0"/>
              </a:rPr>
              <a:t>Materiál je určen k interaktivní výuce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4284" y="221584"/>
            <a:ext cx="5124380" cy="6601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00027"/>
            <a:ext cx="3600400" cy="65765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64533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645333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Nový Zéland </a:t>
            </a:r>
            <a:r>
              <a:rPr lang="cs-CZ" dirty="0"/>
              <a:t>- </a:t>
            </a:r>
            <a:r>
              <a:rPr lang="cs-CZ" dirty="0" err="1"/>
              <a:t>Aotearoa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POLOHA </a:t>
            </a:r>
            <a:r>
              <a:rPr lang="cs-CZ" dirty="0"/>
              <a:t>– 2 100 km na JV od Austrálie</a:t>
            </a:r>
          </a:p>
          <a:p>
            <a:r>
              <a:rPr lang="cs-CZ" dirty="0" smtClean="0"/>
              <a:t>v </a:t>
            </a:r>
            <a:r>
              <a:rPr lang="cs-CZ" dirty="0"/>
              <a:t>Oceánii</a:t>
            </a:r>
          </a:p>
          <a:p>
            <a:r>
              <a:rPr lang="cs-CZ" dirty="0" smtClean="0"/>
              <a:t>ROZLOHA </a:t>
            </a:r>
            <a:r>
              <a:rPr lang="cs-CZ" dirty="0"/>
              <a:t>– 267 515 km2  (~ jako Itálie nebo Británie)</a:t>
            </a:r>
          </a:p>
          <a:p>
            <a:r>
              <a:rPr lang="cs-CZ" dirty="0" smtClean="0"/>
              <a:t>POČET </a:t>
            </a:r>
            <a:r>
              <a:rPr lang="cs-CZ" dirty="0"/>
              <a:t>OBYVATEL – </a:t>
            </a:r>
            <a:r>
              <a:rPr lang="cs-CZ" dirty="0" smtClean="0"/>
              <a:t>4,5 </a:t>
            </a:r>
            <a:r>
              <a:rPr lang="cs-CZ" dirty="0"/>
              <a:t>mil. </a:t>
            </a:r>
            <a:r>
              <a:rPr lang="cs-CZ" dirty="0" smtClean="0"/>
              <a:t>/ </a:t>
            </a:r>
            <a:r>
              <a:rPr lang="el-GR" dirty="0"/>
              <a:t>ρ </a:t>
            </a:r>
            <a:r>
              <a:rPr lang="el-GR" dirty="0" smtClean="0"/>
              <a:t>13 </a:t>
            </a:r>
            <a:r>
              <a:rPr lang="el-GR" dirty="0"/>
              <a:t>(</a:t>
            </a:r>
            <a:r>
              <a:rPr lang="cs-CZ" dirty="0" err="1"/>
              <a:t>Aus</a:t>
            </a:r>
            <a:r>
              <a:rPr lang="cs-CZ" dirty="0"/>
              <a:t>. – jen 2 obyv</a:t>
            </a:r>
            <a:r>
              <a:rPr lang="cs-CZ" dirty="0" smtClean="0"/>
              <a:t>.)</a:t>
            </a:r>
          </a:p>
          <a:p>
            <a:r>
              <a:rPr lang="cs-CZ" dirty="0" smtClean="0"/>
              <a:t>Maorové</a:t>
            </a:r>
            <a:endParaRPr lang="cs-CZ" dirty="0"/>
          </a:p>
          <a:p>
            <a:r>
              <a:rPr lang="cs-CZ" dirty="0" smtClean="0"/>
              <a:t>izolované </a:t>
            </a:r>
            <a:r>
              <a:rPr lang="cs-CZ" dirty="0"/>
              <a:t>souostroví </a:t>
            </a:r>
            <a:r>
              <a:rPr lang="cs-CZ" dirty="0" smtClean="0"/>
              <a:t>+ </a:t>
            </a:r>
            <a:r>
              <a:rPr lang="cs-CZ" dirty="0"/>
              <a:t>spousta ENDEMITŮ</a:t>
            </a:r>
          </a:p>
          <a:p>
            <a:r>
              <a:rPr lang="cs-CZ" dirty="0" smtClean="0"/>
              <a:t>nekontrolovatelné </a:t>
            </a:r>
            <a:r>
              <a:rPr lang="cs-CZ" dirty="0"/>
              <a:t>šíření zavlečených druhů</a:t>
            </a:r>
          </a:p>
          <a:p>
            <a:r>
              <a:rPr lang="cs-CZ" dirty="0" smtClean="0"/>
              <a:t>narušení </a:t>
            </a:r>
            <a:r>
              <a:rPr lang="cs-CZ" dirty="0"/>
              <a:t>původních rostlin. společenstev (jako v </a:t>
            </a:r>
            <a:r>
              <a:rPr lang="cs-CZ" dirty="0" err="1"/>
              <a:t>Austr</a:t>
            </a:r>
            <a:r>
              <a:rPr lang="cs-CZ" dirty="0"/>
              <a:t>.)</a:t>
            </a:r>
          </a:p>
          <a:p>
            <a:r>
              <a:rPr lang="cs-CZ" dirty="0" smtClean="0"/>
              <a:t>NZ </a:t>
            </a:r>
            <a:r>
              <a:rPr lang="cs-CZ" dirty="0"/>
              <a:t>byl první </a:t>
            </a:r>
            <a:r>
              <a:rPr lang="cs-CZ" dirty="0" smtClean="0"/>
              <a:t>na sv. </a:t>
            </a:r>
            <a:r>
              <a:rPr lang="cs-CZ" dirty="0"/>
              <a:t>r. 1893 </a:t>
            </a:r>
            <a:r>
              <a:rPr lang="cs-CZ" dirty="0" smtClean="0"/>
              <a:t>VOLEBNÍ </a:t>
            </a:r>
            <a:r>
              <a:rPr lang="cs-CZ" dirty="0"/>
              <a:t>PRÁVO ŽENÁM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3989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692696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Tongariro</a:t>
            </a:r>
            <a:r>
              <a:rPr lang="cs-CZ" dirty="0" smtClean="0"/>
              <a:t> </a:t>
            </a:r>
            <a:r>
              <a:rPr lang="cs-CZ" dirty="0" err="1" smtClean="0"/>
              <a:t>Crossing</a:t>
            </a:r>
            <a:r>
              <a:rPr lang="cs-CZ" dirty="0" smtClean="0"/>
              <a:t> NP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4007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FGS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5069160"/>
          </a:xfrm>
        </p:spPr>
        <p:txBody>
          <a:bodyPr>
            <a:normAutofit/>
          </a:bodyPr>
          <a:lstStyle/>
          <a:p>
            <a:r>
              <a:rPr lang="cs-CZ" dirty="0"/>
              <a:t>S – subtropy – jen S část S ostrova</a:t>
            </a:r>
          </a:p>
          <a:p>
            <a:r>
              <a:rPr lang="cs-CZ" dirty="0" smtClean="0"/>
              <a:t>J </a:t>
            </a:r>
            <a:r>
              <a:rPr lang="cs-CZ" dirty="0"/>
              <a:t>– mírný pás – </a:t>
            </a:r>
            <a:r>
              <a:rPr lang="cs-CZ" dirty="0" smtClean="0"/>
              <a:t>vertikální zonalita</a:t>
            </a:r>
            <a:endParaRPr lang="cs-CZ" dirty="0"/>
          </a:p>
          <a:p>
            <a:r>
              <a:rPr lang="cs-CZ" dirty="0" smtClean="0"/>
              <a:t>Dostatek srážek</a:t>
            </a:r>
            <a:endParaRPr lang="cs-CZ" dirty="0"/>
          </a:p>
          <a:p>
            <a:r>
              <a:rPr lang="cs-CZ" dirty="0" smtClean="0"/>
              <a:t>Mírné zimy </a:t>
            </a:r>
            <a:r>
              <a:rPr lang="cs-CZ" dirty="0"/>
              <a:t>a </a:t>
            </a:r>
            <a:r>
              <a:rPr lang="cs-CZ" dirty="0" smtClean="0"/>
              <a:t>léta</a:t>
            </a:r>
          </a:p>
          <a:p>
            <a:r>
              <a:rPr lang="cs-CZ" dirty="0" smtClean="0"/>
              <a:t>Krátké řeky s velkým spádem, jezera ledovcová</a:t>
            </a:r>
            <a:endParaRPr lang="cs-CZ" dirty="0"/>
          </a:p>
          <a:p>
            <a:r>
              <a:rPr lang="cs-CZ" dirty="0" smtClean="0"/>
              <a:t>Původní fauna– </a:t>
            </a:r>
            <a:r>
              <a:rPr lang="cs-CZ" u="sng" dirty="0" smtClean="0"/>
              <a:t>kiwi</a:t>
            </a:r>
            <a:r>
              <a:rPr lang="cs-CZ" dirty="0" smtClean="0"/>
              <a:t> </a:t>
            </a:r>
            <a:r>
              <a:rPr lang="cs-CZ" dirty="0"/>
              <a:t>– nelétavý pták </a:t>
            </a:r>
            <a:r>
              <a:rPr lang="cs-CZ" dirty="0" smtClean="0"/>
              <a:t>= st. znak, noční pták, nelétaví papoušci – Kea, Kakapo</a:t>
            </a:r>
          </a:p>
          <a:p>
            <a:r>
              <a:rPr lang="cs-CZ" dirty="0" smtClean="0"/>
              <a:t>Bez plazů a šelem, málo savců, hodně ptactva, bohatý mořský život </a:t>
            </a:r>
            <a:r>
              <a:rPr lang="cs-CZ" dirty="0"/>
              <a:t>					</a:t>
            </a:r>
          </a:p>
          <a:p>
            <a:pPr lvl="0"/>
            <a:r>
              <a:rPr lang="cs-CZ" dirty="0"/>
              <a:t>spousta dovezených druhů – např. </a:t>
            </a:r>
            <a:r>
              <a:rPr lang="cs-CZ" dirty="0" smtClean="0"/>
              <a:t>jeleni 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FLORA – </a:t>
            </a:r>
            <a:r>
              <a:rPr lang="cs-CZ" dirty="0" smtClean="0"/>
              <a:t>Kauri, kapraďorosty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407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79512" y="908720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Marae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1900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84784"/>
          </a:xfrm>
        </p:spPr>
        <p:txBody>
          <a:bodyPr/>
          <a:lstStyle/>
          <a:p>
            <a:r>
              <a:rPr lang="cs-CZ" dirty="0" smtClean="0"/>
              <a:t>Severní ostrov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784976" cy="5184576"/>
          </a:xfrm>
        </p:spPr>
        <p:txBody>
          <a:bodyPr>
            <a:normAutofit lnSpcReduction="10000"/>
          </a:bodyPr>
          <a:lstStyle/>
          <a:p>
            <a:r>
              <a:rPr lang="cs-CZ" sz="2600" dirty="0" smtClean="0"/>
              <a:t>menší </a:t>
            </a:r>
            <a:r>
              <a:rPr lang="cs-CZ" sz="2600" dirty="0"/>
              <a:t>– 115 tis. km² (tvar diamantu)</a:t>
            </a:r>
          </a:p>
          <a:p>
            <a:r>
              <a:rPr lang="cs-CZ" sz="2600" dirty="0" smtClean="0"/>
              <a:t>mírná </a:t>
            </a:r>
            <a:r>
              <a:rPr lang="cs-CZ" sz="2600" dirty="0"/>
              <a:t>pahorkatina</a:t>
            </a:r>
          </a:p>
          <a:p>
            <a:r>
              <a:rPr lang="cs-CZ" sz="2600" dirty="0" smtClean="0"/>
              <a:t>75 % </a:t>
            </a:r>
            <a:r>
              <a:rPr lang="cs-CZ" sz="2600" dirty="0"/>
              <a:t>obyvatel</a:t>
            </a:r>
          </a:p>
          <a:p>
            <a:r>
              <a:rPr lang="cs-CZ" sz="2600" dirty="0" smtClean="0"/>
              <a:t>„</a:t>
            </a:r>
            <a:r>
              <a:rPr lang="cs-CZ" sz="2600" dirty="0"/>
              <a:t>OSTROV OHNĚ“ </a:t>
            </a:r>
            <a:r>
              <a:rPr lang="cs-CZ" sz="2600" dirty="0" smtClean="0"/>
              <a:t>- </a:t>
            </a:r>
            <a:r>
              <a:rPr lang="cs-CZ" sz="2600" dirty="0"/>
              <a:t>leží na zlomové linii </a:t>
            </a:r>
          </a:p>
          <a:p>
            <a:r>
              <a:rPr lang="cs-CZ" sz="2600" dirty="0" smtClean="0"/>
              <a:t>vulkanická </a:t>
            </a:r>
            <a:r>
              <a:rPr lang="cs-CZ" sz="2600" dirty="0"/>
              <a:t>aktivita – několik činných </a:t>
            </a:r>
            <a:r>
              <a:rPr lang="cs-CZ" sz="2600" dirty="0" smtClean="0"/>
              <a:t>sopek např</a:t>
            </a:r>
            <a:r>
              <a:rPr lang="cs-CZ" sz="2600" dirty="0"/>
              <a:t>. MOUNT EGMONT na Z pobřeží</a:t>
            </a:r>
          </a:p>
          <a:p>
            <a:r>
              <a:rPr lang="cs-CZ" sz="2600" dirty="0" smtClean="0"/>
              <a:t>gejzíry</a:t>
            </a:r>
            <a:r>
              <a:rPr lang="cs-CZ" sz="2600" dirty="0"/>
              <a:t>, horké </a:t>
            </a:r>
            <a:r>
              <a:rPr lang="cs-CZ" sz="2600" dirty="0" smtClean="0"/>
              <a:t>prameny</a:t>
            </a:r>
          </a:p>
          <a:p>
            <a:r>
              <a:rPr lang="cs-CZ" sz="2600" dirty="0" smtClean="0"/>
              <a:t>hory </a:t>
            </a:r>
            <a:r>
              <a:rPr lang="cs-CZ" sz="2600" dirty="0"/>
              <a:t>– vulkanického původu – o 1 000 m nižší než na </a:t>
            </a:r>
            <a:r>
              <a:rPr lang="cs-CZ" sz="2600" dirty="0" smtClean="0"/>
              <a:t>J </a:t>
            </a:r>
            <a:r>
              <a:rPr lang="cs-CZ" sz="2600" dirty="0"/>
              <a:t>ostrově</a:t>
            </a:r>
          </a:p>
          <a:p>
            <a:r>
              <a:rPr lang="cs-CZ" sz="2600" dirty="0"/>
              <a:t>RUAPEHU – (2 800m) – nejvyšší hora (v centrál. č</a:t>
            </a:r>
            <a:r>
              <a:rPr lang="cs-CZ" sz="2600" dirty="0" smtClean="0"/>
              <a:t>.) = </a:t>
            </a:r>
            <a:r>
              <a:rPr lang="cs-CZ" sz="2600" dirty="0"/>
              <a:t>vyhaslý vulkán </a:t>
            </a:r>
            <a:endParaRPr lang="cs-CZ" sz="2600" dirty="0" smtClean="0"/>
          </a:p>
          <a:p>
            <a:r>
              <a:rPr lang="cs-CZ" sz="2600" dirty="0" err="1" smtClean="0"/>
              <a:t>Tongariro</a:t>
            </a:r>
            <a:r>
              <a:rPr lang="cs-CZ" sz="2600" dirty="0" smtClean="0"/>
              <a:t> – </a:t>
            </a:r>
            <a:r>
              <a:rPr lang="cs-CZ" sz="2600" dirty="0" smtClean="0">
                <a:solidFill>
                  <a:srgbClr val="FF0000"/>
                </a:solidFill>
              </a:rPr>
              <a:t>doplň co to je</a:t>
            </a:r>
            <a:endParaRPr lang="cs-CZ" sz="26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073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164288" y="443711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Maorská show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6725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Severní ostrov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WHITE ISLAND (= při S pobřeží) = nejaktivnější </a:t>
            </a:r>
            <a:r>
              <a:rPr lang="cs-CZ" dirty="0" smtClean="0"/>
              <a:t>sopka 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ROTORUA – malá oblast v centru ostrova - termální jezera, gejzíry, bahenní sopky, </a:t>
            </a:r>
            <a:r>
              <a:rPr lang="cs-CZ" dirty="0" err="1">
                <a:solidFill>
                  <a:srgbClr val="FF0000"/>
                </a:solidFill>
              </a:rPr>
              <a:t>mofety</a:t>
            </a:r>
            <a:r>
              <a:rPr lang="cs-CZ" dirty="0"/>
              <a:t>…využití </a:t>
            </a:r>
            <a:r>
              <a:rPr lang="cs-CZ" dirty="0" err="1"/>
              <a:t>přír</a:t>
            </a:r>
            <a:r>
              <a:rPr lang="cs-CZ" dirty="0"/>
              <a:t>. plynu k vyhřívání domů (</a:t>
            </a:r>
            <a:r>
              <a:rPr lang="cs-CZ" dirty="0" err="1"/>
              <a:t>Whakarawera</a:t>
            </a:r>
            <a:r>
              <a:rPr lang="cs-CZ" dirty="0"/>
              <a:t>)</a:t>
            </a:r>
          </a:p>
          <a:p>
            <a:r>
              <a:rPr lang="cs-CZ" dirty="0"/>
              <a:t>TAUPO – velké jezero v centru ostrova (606 km²) - ráj rybářů</a:t>
            </a:r>
          </a:p>
          <a:p>
            <a:r>
              <a:rPr lang="cs-CZ" dirty="0"/>
              <a:t>nížiny - nejúrodnější půda v zemi</a:t>
            </a:r>
          </a:p>
          <a:p>
            <a:r>
              <a:rPr lang="cs-CZ" dirty="0"/>
              <a:t>hl. m. WELLINGTON – 360 000 obyv., „větrné město</a:t>
            </a:r>
          </a:p>
          <a:p>
            <a:r>
              <a:rPr lang="cs-CZ" dirty="0"/>
              <a:t>častá zemětřesení</a:t>
            </a:r>
          </a:p>
          <a:p>
            <a:r>
              <a:rPr lang="cs-CZ" dirty="0"/>
              <a:t>největší město – AUCKLAND – 900 000 obyv.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6665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516216" y="566124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Vaření v gejzíru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3119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84784"/>
          </a:xfrm>
        </p:spPr>
        <p:txBody>
          <a:bodyPr/>
          <a:lstStyle/>
          <a:p>
            <a:r>
              <a:rPr lang="cs-CZ" dirty="0" smtClean="0"/>
              <a:t>Jižní ostrov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579296" cy="525658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151 </a:t>
            </a:r>
            <a:r>
              <a:rPr lang="cs-CZ" dirty="0"/>
              <a:t>tis. km²</a:t>
            </a:r>
          </a:p>
          <a:p>
            <a:r>
              <a:rPr lang="cs-CZ" dirty="0" smtClean="0"/>
              <a:t>„OSTROV </a:t>
            </a:r>
            <a:r>
              <a:rPr lang="cs-CZ" dirty="0"/>
              <a:t>LEDU“ </a:t>
            </a:r>
            <a:r>
              <a:rPr lang="cs-CZ" dirty="0" smtClean="0"/>
              <a:t>- </a:t>
            </a:r>
            <a:r>
              <a:rPr lang="cs-CZ" dirty="0"/>
              <a:t>hornatý </a:t>
            </a:r>
            <a:r>
              <a:rPr lang="cs-CZ" dirty="0" smtClean="0"/>
              <a:t>- </a:t>
            </a:r>
            <a:r>
              <a:rPr lang="cs-CZ" dirty="0"/>
              <a:t>ledovce</a:t>
            </a:r>
          </a:p>
          <a:p>
            <a:r>
              <a:rPr lang="cs-CZ" dirty="0" smtClean="0"/>
              <a:t>JIŽNÍ </a:t>
            </a:r>
            <a:r>
              <a:rPr lang="cs-CZ" dirty="0"/>
              <a:t>ALPY – </a:t>
            </a:r>
            <a:r>
              <a:rPr lang="cs-CZ" dirty="0" err="1"/>
              <a:t>nejvyš</a:t>
            </a:r>
            <a:r>
              <a:rPr lang="cs-CZ" dirty="0"/>
              <a:t>. hory = v centrální </a:t>
            </a:r>
            <a:r>
              <a:rPr lang="cs-CZ" dirty="0" smtClean="0"/>
              <a:t>části , MOUNT </a:t>
            </a:r>
            <a:r>
              <a:rPr lang="cs-CZ" dirty="0"/>
              <a:t>COOK – 3 764 </a:t>
            </a:r>
            <a:r>
              <a:rPr lang="cs-CZ" dirty="0" smtClean="0"/>
              <a:t>m</a:t>
            </a:r>
            <a:endParaRPr lang="cs-CZ" dirty="0"/>
          </a:p>
          <a:p>
            <a:r>
              <a:rPr lang="cs-CZ" dirty="0" smtClean="0"/>
              <a:t>TASMANŮV </a:t>
            </a:r>
            <a:r>
              <a:rPr lang="cs-CZ" dirty="0"/>
              <a:t>LEDOVEC </a:t>
            </a:r>
            <a:r>
              <a:rPr lang="cs-CZ" dirty="0" smtClean="0"/>
              <a:t>, ledovec Franc Jozef, Fox</a:t>
            </a:r>
            <a:endParaRPr lang="cs-CZ" dirty="0"/>
          </a:p>
          <a:p>
            <a:r>
              <a:rPr lang="cs-CZ" dirty="0" smtClean="0"/>
              <a:t>ledovcová </a:t>
            </a:r>
            <a:r>
              <a:rPr lang="cs-CZ" dirty="0"/>
              <a:t>jezera</a:t>
            </a:r>
          </a:p>
          <a:p>
            <a:r>
              <a:rPr lang="cs-CZ" dirty="0" smtClean="0"/>
              <a:t>FIORDLAND = </a:t>
            </a:r>
            <a:r>
              <a:rPr lang="cs-CZ" dirty="0" err="1"/>
              <a:t>obl</a:t>
            </a:r>
            <a:r>
              <a:rPr lang="cs-CZ" dirty="0"/>
              <a:t>. na </a:t>
            </a:r>
            <a:r>
              <a:rPr lang="cs-CZ" dirty="0" smtClean="0"/>
              <a:t>JZ, NP - </a:t>
            </a:r>
            <a:r>
              <a:rPr lang="cs-CZ" dirty="0"/>
              <a:t>před 2 miliony let </a:t>
            </a:r>
            <a:r>
              <a:rPr lang="cs-CZ" dirty="0" smtClean="0"/>
              <a:t>–silně zaledněno - vznik </a:t>
            </a:r>
            <a:r>
              <a:rPr lang="cs-CZ" dirty="0"/>
              <a:t>FJORDŮ</a:t>
            </a:r>
          </a:p>
          <a:p>
            <a:r>
              <a:rPr lang="cs-CZ" dirty="0" smtClean="0"/>
              <a:t>hory </a:t>
            </a:r>
            <a:r>
              <a:rPr lang="cs-CZ" dirty="0"/>
              <a:t>až u </a:t>
            </a:r>
            <a:r>
              <a:rPr lang="cs-CZ" dirty="0" smtClean="0"/>
              <a:t>pobřeží – </a:t>
            </a:r>
            <a:r>
              <a:rPr lang="cs-CZ" dirty="0" err="1" smtClean="0"/>
              <a:t>Milford</a:t>
            </a:r>
            <a:r>
              <a:rPr lang="cs-CZ" dirty="0" smtClean="0"/>
              <a:t> </a:t>
            </a:r>
            <a:r>
              <a:rPr lang="cs-CZ" dirty="0" err="1" smtClean="0"/>
              <a:t>Sound</a:t>
            </a:r>
            <a:endParaRPr lang="cs-CZ" dirty="0"/>
          </a:p>
          <a:p>
            <a:r>
              <a:rPr lang="cs-CZ" dirty="0" smtClean="0"/>
              <a:t>při </a:t>
            </a:r>
            <a:r>
              <a:rPr lang="cs-CZ" dirty="0"/>
              <a:t>pobřeží = rozsáhlé nížiny </a:t>
            </a:r>
            <a:r>
              <a:rPr lang="cs-CZ" dirty="0" smtClean="0"/>
              <a:t>- </a:t>
            </a:r>
            <a:r>
              <a:rPr lang="cs-CZ" dirty="0"/>
              <a:t>pěstování obilí, pastviny pro ovce</a:t>
            </a:r>
          </a:p>
          <a:p>
            <a:r>
              <a:rPr lang="cs-CZ" dirty="0" smtClean="0"/>
              <a:t>města</a:t>
            </a:r>
            <a:r>
              <a:rPr lang="cs-CZ" dirty="0"/>
              <a:t>: CHRISTCHURCH – „zahradní město</a:t>
            </a:r>
            <a:r>
              <a:rPr lang="cs-CZ" dirty="0" smtClean="0"/>
              <a:t>“, DUNEDIN, </a:t>
            </a:r>
            <a:r>
              <a:rPr lang="cs-CZ" dirty="0" err="1" smtClean="0"/>
              <a:t>Queenstown</a:t>
            </a:r>
            <a:r>
              <a:rPr lang="cs-CZ" dirty="0" smtClean="0"/>
              <a:t> – centrum adrenalinových sportů</a:t>
            </a:r>
            <a:endParaRPr lang="cs-CZ" dirty="0"/>
          </a:p>
          <a:p>
            <a:r>
              <a:rPr lang="cs-CZ" dirty="0"/>
              <a:t>Ostrovy = </a:t>
            </a:r>
            <a:r>
              <a:rPr lang="cs-CZ" dirty="0" smtClean="0"/>
              <a:t>odděleny ………. PRŮLIVEM </a:t>
            </a:r>
            <a:r>
              <a:rPr lang="cs-CZ" dirty="0" smtClean="0">
                <a:solidFill>
                  <a:srgbClr val="FF0000"/>
                </a:solidFill>
              </a:rPr>
              <a:t>Doplň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0708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300192" y="602128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Rybaření v </a:t>
            </a:r>
            <a:r>
              <a:rPr lang="cs-CZ" dirty="0" err="1" smtClean="0"/>
              <a:t>Kaikoura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5926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76256" y="587727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Ledovec Fox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669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997152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3,5 mil. obyv. – 74% obyv. žije na S ostrově</a:t>
            </a:r>
          </a:p>
          <a:p>
            <a:r>
              <a:rPr lang="cs-CZ" dirty="0"/>
              <a:t>8</a:t>
            </a:r>
            <a:r>
              <a:rPr lang="cs-CZ" dirty="0" smtClean="0"/>
              <a:t>5% </a:t>
            </a:r>
            <a:r>
              <a:rPr lang="cs-CZ" dirty="0"/>
              <a:t>urbanizace</a:t>
            </a:r>
          </a:p>
          <a:p>
            <a:r>
              <a:rPr lang="cs-CZ" dirty="0" smtClean="0"/>
              <a:t>mladá </a:t>
            </a:r>
            <a:r>
              <a:rPr lang="cs-CZ" dirty="0"/>
              <a:t>populace – Ø  věk = 31,6 roku</a:t>
            </a:r>
          </a:p>
          <a:p>
            <a:r>
              <a:rPr lang="cs-CZ" dirty="0" smtClean="0"/>
              <a:t>kvalifikovaná </a:t>
            </a:r>
            <a:r>
              <a:rPr lang="cs-CZ" dirty="0"/>
              <a:t>PS – 20% </a:t>
            </a:r>
            <a:r>
              <a:rPr lang="cs-CZ" dirty="0" smtClean="0"/>
              <a:t>na univerzitách</a:t>
            </a:r>
            <a:endParaRPr lang="cs-CZ" dirty="0"/>
          </a:p>
          <a:p>
            <a:r>
              <a:rPr lang="cs-CZ" dirty="0" smtClean="0"/>
              <a:t>vysoká </a:t>
            </a:r>
            <a:r>
              <a:rPr lang="cs-CZ" dirty="0"/>
              <a:t>životní úroveň</a:t>
            </a:r>
          </a:p>
          <a:p>
            <a:r>
              <a:rPr lang="cs-CZ" dirty="0"/>
              <a:t>BĚLOŠI – </a:t>
            </a:r>
            <a:r>
              <a:rPr lang="cs-CZ" dirty="0" smtClean="0"/>
              <a:t>převládají </a:t>
            </a:r>
            <a:r>
              <a:rPr lang="cs-CZ" dirty="0"/>
              <a:t>- hl. evropského původu – hl. Britové (4 z 5 Novozélanďanů = </a:t>
            </a:r>
            <a:r>
              <a:rPr lang="cs-CZ" dirty="0" err="1" smtClean="0"/>
              <a:t>evrop</a:t>
            </a:r>
            <a:r>
              <a:rPr lang="cs-CZ" dirty="0"/>
              <a:t>. původu)</a:t>
            </a:r>
          </a:p>
          <a:p>
            <a:r>
              <a:rPr lang="cs-CZ" dirty="0"/>
              <a:t>MAOROVÉ </a:t>
            </a:r>
            <a:r>
              <a:rPr lang="cs-CZ" dirty="0" smtClean="0"/>
              <a:t>– tradiční tetování - moko, kultura, </a:t>
            </a:r>
            <a:r>
              <a:rPr lang="cs-CZ" dirty="0" err="1" smtClean="0"/>
              <a:t>haka</a:t>
            </a:r>
            <a:r>
              <a:rPr lang="cs-CZ" dirty="0" smtClean="0"/>
              <a:t>, </a:t>
            </a:r>
            <a:r>
              <a:rPr lang="cs-CZ" dirty="0" err="1" smtClean="0"/>
              <a:t>hongi</a:t>
            </a:r>
            <a:r>
              <a:rPr lang="cs-CZ" dirty="0" smtClean="0"/>
              <a:t>, </a:t>
            </a:r>
            <a:r>
              <a:rPr lang="cs-CZ" dirty="0" err="1" smtClean="0"/>
              <a:t>waka</a:t>
            </a:r>
            <a:r>
              <a:rPr lang="cs-CZ" dirty="0" smtClean="0"/>
              <a:t>…</a:t>
            </a:r>
          </a:p>
          <a:p>
            <a:r>
              <a:rPr lang="cs-CZ" dirty="0" smtClean="0"/>
              <a:t>1840 </a:t>
            </a:r>
            <a:r>
              <a:rPr lang="cs-CZ" dirty="0"/>
              <a:t>– smlouva ve </a:t>
            </a:r>
            <a:r>
              <a:rPr lang="cs-CZ" dirty="0" smtClean="0"/>
              <a:t>WAITANGI</a:t>
            </a:r>
          </a:p>
          <a:p>
            <a:r>
              <a:rPr lang="cs-CZ" dirty="0" err="1" smtClean="0"/>
              <a:t>Of</a:t>
            </a:r>
            <a:r>
              <a:rPr lang="cs-CZ" dirty="0" smtClean="0"/>
              <a:t>. Jazyky – Aj, maorština</a:t>
            </a:r>
          </a:p>
          <a:p>
            <a:r>
              <a:rPr lang="cs-CZ" dirty="0" smtClean="0"/>
              <a:t>Křesťanství 35</a:t>
            </a:r>
            <a:r>
              <a:rPr lang="cs-CZ" dirty="0"/>
              <a:t> </a:t>
            </a:r>
            <a:r>
              <a:rPr lang="cs-CZ" dirty="0" smtClean="0"/>
              <a:t>%, ateisté 30</a:t>
            </a:r>
            <a:r>
              <a:rPr lang="cs-CZ" dirty="0"/>
              <a:t> </a:t>
            </a:r>
            <a:r>
              <a:rPr lang="cs-CZ" dirty="0" smtClean="0"/>
              <a:t>%</a:t>
            </a:r>
          </a:p>
          <a:p>
            <a:r>
              <a:rPr lang="cs-CZ" dirty="0" smtClean="0"/>
              <a:t>Benevolentní vůči imigraci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6311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56176" y="69269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Pancake</a:t>
            </a:r>
            <a:r>
              <a:rPr lang="cs-CZ" dirty="0" smtClean="0"/>
              <a:t> </a:t>
            </a:r>
            <a:r>
              <a:rPr lang="cs-CZ" dirty="0" err="1" smtClean="0"/>
              <a:t>rocks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8005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12968" cy="1600200"/>
          </a:xfrm>
        </p:spPr>
        <p:txBody>
          <a:bodyPr/>
          <a:lstStyle/>
          <a:p>
            <a:r>
              <a:rPr lang="cs-CZ" dirty="0" smtClean="0"/>
              <a:t>Hospodářství - 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Propojeno s průmyslem - vysvětli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10</a:t>
            </a:r>
            <a:r>
              <a:rPr lang="cs-CZ" dirty="0"/>
              <a:t>% </a:t>
            </a:r>
            <a:r>
              <a:rPr lang="cs-CZ" dirty="0" smtClean="0"/>
              <a:t>EAO</a:t>
            </a:r>
            <a:endParaRPr lang="cs-CZ" dirty="0"/>
          </a:p>
          <a:p>
            <a:r>
              <a:rPr lang="cs-CZ" dirty="0" smtClean="0"/>
              <a:t>nejlepší </a:t>
            </a:r>
            <a:r>
              <a:rPr lang="cs-CZ" dirty="0"/>
              <a:t>PASTVINY na světě </a:t>
            </a:r>
            <a:r>
              <a:rPr lang="cs-CZ" dirty="0" smtClean="0"/>
              <a:t>- </a:t>
            </a:r>
            <a:r>
              <a:rPr lang="cs-CZ" dirty="0"/>
              <a:t>teplé a vlhké podnebí</a:t>
            </a:r>
          </a:p>
          <a:p>
            <a:r>
              <a:rPr lang="cs-CZ" dirty="0" smtClean="0"/>
              <a:t>CHOV </a:t>
            </a:r>
            <a:r>
              <a:rPr lang="cs-CZ" dirty="0"/>
              <a:t>OVCÍ – 55 mil. ks </a:t>
            </a:r>
          </a:p>
          <a:p>
            <a:r>
              <a:rPr lang="cs-CZ" dirty="0" smtClean="0"/>
              <a:t>NZ </a:t>
            </a:r>
            <a:r>
              <a:rPr lang="cs-CZ" dirty="0"/>
              <a:t>= </a:t>
            </a:r>
            <a:r>
              <a:rPr lang="cs-CZ" dirty="0" err="1"/>
              <a:t>největ</a:t>
            </a:r>
            <a:r>
              <a:rPr lang="cs-CZ" dirty="0"/>
              <a:t>. světový vývozce jehněčího </a:t>
            </a:r>
            <a:r>
              <a:rPr lang="cs-CZ" dirty="0" smtClean="0"/>
              <a:t>masa+ </a:t>
            </a:r>
            <a:r>
              <a:rPr lang="cs-CZ" dirty="0"/>
              <a:t>po </a:t>
            </a:r>
            <a:r>
              <a:rPr lang="cs-CZ" dirty="0" err="1"/>
              <a:t>Aus</a:t>
            </a:r>
            <a:r>
              <a:rPr lang="cs-CZ" dirty="0"/>
              <a:t>. </a:t>
            </a:r>
            <a:r>
              <a:rPr lang="cs-CZ" dirty="0" err="1"/>
              <a:t>největ</a:t>
            </a:r>
            <a:r>
              <a:rPr lang="cs-CZ" dirty="0"/>
              <a:t>. vývozce vlny</a:t>
            </a:r>
          </a:p>
          <a:p>
            <a:r>
              <a:rPr lang="cs-CZ" dirty="0" smtClean="0"/>
              <a:t>CHOV </a:t>
            </a:r>
            <a:r>
              <a:rPr lang="cs-CZ" dirty="0"/>
              <a:t>HOVĚZÍHO DOBYTKA – 8 mil. ks</a:t>
            </a:r>
          </a:p>
          <a:p>
            <a:r>
              <a:rPr lang="cs-CZ" dirty="0" smtClean="0"/>
              <a:t>specialita </a:t>
            </a:r>
            <a:r>
              <a:rPr lang="cs-CZ" dirty="0"/>
              <a:t>– rozsáhlý chov JELENŮ (paroží = vyhledávaná surovina v asijské farmacii</a:t>
            </a:r>
          </a:p>
          <a:p>
            <a:r>
              <a:rPr lang="cs-CZ" dirty="0" smtClean="0"/>
              <a:t>OVOCNÁŘSTVÍ </a:t>
            </a:r>
            <a:r>
              <a:rPr lang="cs-CZ" dirty="0"/>
              <a:t>– vývoz pomerančů, citronů, grapefruitů, KIWI (prvenství v produkci), jablek, zeleniny</a:t>
            </a:r>
          </a:p>
          <a:p>
            <a:r>
              <a:rPr lang="cs-CZ" dirty="0" smtClean="0"/>
              <a:t>nově </a:t>
            </a:r>
            <a:r>
              <a:rPr lang="cs-CZ" dirty="0"/>
              <a:t>zakládané vinice</a:t>
            </a:r>
          </a:p>
          <a:p>
            <a:r>
              <a:rPr lang="cs-CZ" dirty="0" smtClean="0"/>
              <a:t>malá </a:t>
            </a:r>
            <a:r>
              <a:rPr lang="cs-CZ" dirty="0"/>
              <a:t>spotřeba </a:t>
            </a:r>
            <a:r>
              <a:rPr lang="cs-CZ" dirty="0" smtClean="0"/>
              <a:t>- </a:t>
            </a:r>
            <a:r>
              <a:rPr lang="cs-CZ" dirty="0"/>
              <a:t>většina produkce = na vývoz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2815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228184" y="544522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 comment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8986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/>
          </a:bodyPr>
          <a:lstStyle/>
          <a:p>
            <a:r>
              <a:rPr lang="cs-CZ" dirty="0"/>
              <a:t>NZ = vyspělý </a:t>
            </a:r>
            <a:r>
              <a:rPr lang="cs-CZ" dirty="0" err="1" smtClean="0"/>
              <a:t>prům</a:t>
            </a:r>
            <a:r>
              <a:rPr lang="cs-CZ" dirty="0" smtClean="0"/>
              <a:t>. </a:t>
            </a:r>
            <a:r>
              <a:rPr lang="cs-CZ" dirty="0"/>
              <a:t>– </a:t>
            </a:r>
            <a:r>
              <a:rPr lang="cs-CZ" dirty="0" smtClean="0"/>
              <a:t>zem. Stát, trvalý </a:t>
            </a:r>
            <a:r>
              <a:rPr lang="cs-CZ" dirty="0"/>
              <a:t>hospodářský </a:t>
            </a:r>
            <a:r>
              <a:rPr lang="cs-CZ" dirty="0" smtClean="0"/>
              <a:t>růst</a:t>
            </a:r>
            <a:endParaRPr lang="cs-CZ" b="1" dirty="0" smtClean="0"/>
          </a:p>
          <a:p>
            <a:r>
              <a:rPr lang="cs-CZ" b="1" dirty="0" err="1" smtClean="0"/>
              <a:t>Energ</a:t>
            </a:r>
            <a:r>
              <a:rPr lang="cs-CZ" dirty="0" smtClean="0"/>
              <a:t>. </a:t>
            </a:r>
            <a:r>
              <a:rPr lang="cs-CZ" dirty="0"/>
              <a:t>– málo ropy x další bohaté energetické </a:t>
            </a:r>
            <a:r>
              <a:rPr lang="cs-CZ" dirty="0" smtClean="0"/>
              <a:t>zdroje, 75</a:t>
            </a:r>
            <a:r>
              <a:rPr lang="cs-CZ" dirty="0"/>
              <a:t>% vodní </a:t>
            </a:r>
            <a:r>
              <a:rPr lang="cs-CZ" dirty="0" smtClean="0"/>
              <a:t>, 5% geotermální</a:t>
            </a:r>
            <a:endParaRPr lang="cs-CZ" dirty="0"/>
          </a:p>
          <a:p>
            <a:r>
              <a:rPr lang="cs-CZ" dirty="0" smtClean="0"/>
              <a:t>využití </a:t>
            </a:r>
            <a:r>
              <a:rPr lang="cs-CZ" dirty="0"/>
              <a:t>horkých pramenů S ostrova</a:t>
            </a:r>
          </a:p>
          <a:p>
            <a:r>
              <a:rPr lang="cs-CZ" dirty="0" smtClean="0"/>
              <a:t>WAIRAKEI </a:t>
            </a:r>
            <a:r>
              <a:rPr lang="cs-CZ" dirty="0"/>
              <a:t>– S ostrov – </a:t>
            </a:r>
            <a:r>
              <a:rPr lang="cs-CZ" dirty="0" err="1" smtClean="0"/>
              <a:t>nej</a:t>
            </a:r>
            <a:r>
              <a:rPr lang="cs-CZ" dirty="0" smtClean="0"/>
              <a:t>. </a:t>
            </a:r>
            <a:r>
              <a:rPr lang="cs-CZ" dirty="0" err="1"/>
              <a:t>geotermál</a:t>
            </a:r>
            <a:r>
              <a:rPr lang="cs-CZ" dirty="0"/>
              <a:t>. elektrárna </a:t>
            </a:r>
            <a:r>
              <a:rPr lang="cs-CZ" dirty="0" smtClean="0"/>
              <a:t>- svět</a:t>
            </a:r>
          </a:p>
          <a:p>
            <a:r>
              <a:rPr lang="cs-CZ" b="1" dirty="0" smtClean="0"/>
              <a:t>Zpracovat. </a:t>
            </a:r>
            <a:r>
              <a:rPr lang="cs-CZ" dirty="0" smtClean="0"/>
              <a:t> </a:t>
            </a:r>
            <a:r>
              <a:rPr lang="cs-CZ" dirty="0"/>
              <a:t>= malý x </a:t>
            </a:r>
            <a:r>
              <a:rPr lang="cs-CZ" dirty="0" smtClean="0"/>
              <a:t>výkonný, zahrnuje </a:t>
            </a:r>
            <a:r>
              <a:rPr lang="cs-CZ" dirty="0"/>
              <a:t>většinu odvětví</a:t>
            </a:r>
          </a:p>
          <a:p>
            <a:r>
              <a:rPr lang="cs-CZ" dirty="0" smtClean="0"/>
              <a:t>zpracování zem. </a:t>
            </a:r>
            <a:r>
              <a:rPr lang="cs-CZ" dirty="0"/>
              <a:t>p</a:t>
            </a:r>
            <a:r>
              <a:rPr lang="cs-CZ" dirty="0" smtClean="0"/>
              <a:t>roduktů, </a:t>
            </a:r>
            <a:r>
              <a:rPr lang="cs-CZ" dirty="0" err="1" smtClean="0"/>
              <a:t>nej</a:t>
            </a:r>
            <a:r>
              <a:rPr lang="cs-CZ" dirty="0" smtClean="0"/>
              <a:t>. </a:t>
            </a:r>
            <a:r>
              <a:rPr lang="cs-CZ" dirty="0"/>
              <a:t>s</a:t>
            </a:r>
            <a:r>
              <a:rPr lang="cs-CZ" dirty="0" smtClean="0"/>
              <a:t>vět. máslo, skopové</a:t>
            </a:r>
          </a:p>
          <a:p>
            <a:r>
              <a:rPr lang="cs-CZ" dirty="0" smtClean="0"/>
              <a:t>sýry</a:t>
            </a:r>
            <a:r>
              <a:rPr lang="cs-CZ" dirty="0"/>
              <a:t>, hovězí maso, vlna, sušené mléko pro dětskou výživu</a:t>
            </a:r>
          </a:p>
          <a:p>
            <a:r>
              <a:rPr lang="cs-CZ" b="1" dirty="0"/>
              <a:t>S</a:t>
            </a:r>
            <a:r>
              <a:rPr lang="cs-CZ" b="1" dirty="0" smtClean="0"/>
              <a:t>trojírenský p. </a:t>
            </a:r>
            <a:r>
              <a:rPr lang="cs-CZ" dirty="0"/>
              <a:t>– </a:t>
            </a:r>
            <a:r>
              <a:rPr lang="cs-CZ" dirty="0" smtClean="0"/>
              <a:t>zemědělské stroje</a:t>
            </a:r>
            <a:endParaRPr lang="cs-CZ" dirty="0"/>
          </a:p>
          <a:p>
            <a:r>
              <a:rPr lang="cs-CZ" b="1" dirty="0"/>
              <a:t>C</a:t>
            </a:r>
            <a:r>
              <a:rPr lang="cs-CZ" b="1" dirty="0" smtClean="0"/>
              <a:t>hemický p</a:t>
            </a:r>
            <a:r>
              <a:rPr lang="cs-CZ" dirty="0" smtClean="0"/>
              <a:t>. </a:t>
            </a:r>
            <a:r>
              <a:rPr lang="cs-CZ" dirty="0"/>
              <a:t>– výroba HNOJIV</a:t>
            </a:r>
          </a:p>
          <a:p>
            <a:r>
              <a:rPr lang="cs-CZ" b="1" dirty="0" smtClean="0"/>
              <a:t>Hutnický p</a:t>
            </a:r>
            <a:r>
              <a:rPr lang="cs-CZ" dirty="0" smtClean="0"/>
              <a:t>. - výroba </a:t>
            </a:r>
            <a:r>
              <a:rPr lang="cs-CZ" dirty="0"/>
              <a:t>HLINÍKU</a:t>
            </a:r>
          </a:p>
          <a:p>
            <a:r>
              <a:rPr lang="cs-CZ" b="1" dirty="0"/>
              <a:t>D</a:t>
            </a:r>
            <a:r>
              <a:rPr lang="cs-CZ" b="1" dirty="0" smtClean="0"/>
              <a:t>řevozpracující </a:t>
            </a:r>
            <a:r>
              <a:rPr lang="cs-CZ" b="1" dirty="0"/>
              <a:t>průmysl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1031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228184" y="69269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Jižní Alpy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549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2776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507288" cy="4752528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Charakterizuj specifické rysy severního ostrova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Popiš povrch jižního ostrova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Pohovoř o Maorech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Proč  je NZ populární </a:t>
            </a:r>
            <a:r>
              <a:rPr lang="cs-CZ" dirty="0" err="1" smtClean="0"/>
              <a:t>turist</a:t>
            </a:r>
            <a:r>
              <a:rPr lang="cs-CZ" dirty="0" smtClean="0"/>
              <a:t>. destinací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Zvláštnosti fauny a flory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Charakterizuj hospodářství NZ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9268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Test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Charakterizuj specifické rysy severního ostrova 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Maorové, izolace, </a:t>
            </a:r>
            <a:r>
              <a:rPr lang="cs-CZ" dirty="0" err="1" smtClean="0">
                <a:solidFill>
                  <a:srgbClr val="FF0000"/>
                </a:solidFill>
              </a:rPr>
              <a:t>endemité</a:t>
            </a:r>
            <a:r>
              <a:rPr lang="cs-CZ" dirty="0" smtClean="0">
                <a:solidFill>
                  <a:srgbClr val="FF0000"/>
                </a:solidFill>
              </a:rPr>
              <a:t>, příroda….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Popiš povrch jižního </a:t>
            </a:r>
            <a:r>
              <a:rPr lang="cs-CZ" dirty="0" smtClean="0"/>
              <a:t>ostrova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Jižní Alpy – </a:t>
            </a:r>
            <a:r>
              <a:rPr lang="cs-CZ" dirty="0" err="1" smtClean="0">
                <a:solidFill>
                  <a:srgbClr val="FF0000"/>
                </a:solidFill>
              </a:rPr>
              <a:t>Mt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err="1" smtClean="0">
                <a:solidFill>
                  <a:srgbClr val="FF0000"/>
                </a:solidFill>
              </a:rPr>
              <a:t>Cook</a:t>
            </a:r>
            <a:r>
              <a:rPr lang="cs-CZ" dirty="0" smtClean="0">
                <a:solidFill>
                  <a:srgbClr val="FF0000"/>
                </a:solidFill>
              </a:rPr>
              <a:t>, ledovce, </a:t>
            </a:r>
            <a:r>
              <a:rPr lang="cs-CZ" dirty="0" err="1" smtClean="0">
                <a:solidFill>
                  <a:srgbClr val="FF0000"/>
                </a:solidFill>
              </a:rPr>
              <a:t>fiordy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trogy</a:t>
            </a:r>
            <a:r>
              <a:rPr lang="cs-CZ" dirty="0" smtClean="0">
                <a:solidFill>
                  <a:srgbClr val="FF0000"/>
                </a:solidFill>
              </a:rPr>
              <a:t>…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Pohovoř o </a:t>
            </a:r>
            <a:r>
              <a:rPr lang="cs-CZ" dirty="0" smtClean="0"/>
              <a:t>Maorech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Tradiční kultura, dlouhý boj o svobodu, moko, </a:t>
            </a:r>
            <a:r>
              <a:rPr lang="cs-CZ" dirty="0" err="1" smtClean="0">
                <a:solidFill>
                  <a:srgbClr val="FF0000"/>
                </a:solidFill>
              </a:rPr>
              <a:t>haka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pounami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hongi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hangi</a:t>
            </a:r>
            <a:r>
              <a:rPr lang="cs-CZ" dirty="0" smtClean="0">
                <a:solidFill>
                  <a:srgbClr val="FF0000"/>
                </a:solidFill>
              </a:rPr>
              <a:t>….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Proč  je NZ populární </a:t>
            </a:r>
            <a:r>
              <a:rPr lang="cs-CZ" dirty="0" err="1"/>
              <a:t>turist</a:t>
            </a:r>
            <a:r>
              <a:rPr lang="cs-CZ" dirty="0"/>
              <a:t>. </a:t>
            </a:r>
            <a:r>
              <a:rPr lang="cs-CZ" dirty="0" smtClean="0"/>
              <a:t>Destinací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Krásná příroda, NP, </a:t>
            </a:r>
            <a:r>
              <a:rPr lang="cs-CZ" dirty="0" err="1" smtClean="0">
                <a:solidFill>
                  <a:srgbClr val="FF0000"/>
                </a:solidFill>
              </a:rPr>
              <a:t>přpíjemné</a:t>
            </a:r>
            <a:r>
              <a:rPr lang="cs-CZ" dirty="0" smtClean="0">
                <a:solidFill>
                  <a:srgbClr val="FF0000"/>
                </a:solidFill>
              </a:rPr>
              <a:t> klima, zajímavá domorodá kultura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Zvláštnosti fauny a </a:t>
            </a:r>
            <a:r>
              <a:rPr lang="cs-CZ" dirty="0" smtClean="0"/>
              <a:t>flory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Endemická, kauri, kapraďorosty, kea, kakapo, velryby, delfíni, </a:t>
            </a:r>
            <a:r>
              <a:rPr lang="cs-CZ" dirty="0" err="1" smtClean="0">
                <a:solidFill>
                  <a:srgbClr val="FF0000"/>
                </a:solidFill>
              </a:rPr>
              <a:t>tučnáci</a:t>
            </a:r>
            <a:r>
              <a:rPr lang="cs-CZ" dirty="0" smtClean="0">
                <a:solidFill>
                  <a:srgbClr val="FF0000"/>
                </a:solidFill>
              </a:rPr>
              <a:t>, albatrosi……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Charakterizuj hospodářství </a:t>
            </a:r>
            <a:r>
              <a:rPr lang="cs-CZ" dirty="0" smtClean="0"/>
              <a:t>NZ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Vyspělý </a:t>
            </a:r>
            <a:r>
              <a:rPr lang="cs-CZ" dirty="0" err="1" smtClean="0">
                <a:solidFill>
                  <a:srgbClr val="FF0000"/>
                </a:solidFill>
              </a:rPr>
              <a:t>pr</a:t>
            </a:r>
            <a:r>
              <a:rPr lang="cs-CZ" dirty="0" smtClean="0">
                <a:solidFill>
                  <a:srgbClr val="FF0000"/>
                </a:solidFill>
              </a:rPr>
              <a:t>-zem. </a:t>
            </a:r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tát, zpracovat. </a:t>
            </a:r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., </a:t>
            </a:r>
            <a:r>
              <a:rPr lang="cs-CZ" dirty="0" err="1" smtClean="0">
                <a:solidFill>
                  <a:srgbClr val="FF0000"/>
                </a:solidFill>
              </a:rPr>
              <a:t>energet</a:t>
            </a:r>
            <a:r>
              <a:rPr lang="cs-CZ" dirty="0" smtClean="0">
                <a:solidFill>
                  <a:srgbClr val="FF0000"/>
                </a:solidFill>
              </a:rPr>
              <a:t>., zemědělství – </a:t>
            </a:r>
            <a:r>
              <a:rPr lang="cs-CZ" dirty="0" err="1" smtClean="0">
                <a:solidFill>
                  <a:srgbClr val="FF0000"/>
                </a:solidFill>
              </a:rPr>
              <a:t>žv</a:t>
            </a:r>
            <a:r>
              <a:rPr lang="cs-CZ" dirty="0" smtClean="0">
                <a:solidFill>
                  <a:srgbClr val="FF0000"/>
                </a:solidFill>
              </a:rPr>
              <a:t>…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4881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084168" y="69269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Milford</a:t>
            </a:r>
            <a:r>
              <a:rPr lang="cs-CZ" dirty="0" smtClean="0"/>
              <a:t> </a:t>
            </a:r>
            <a:r>
              <a:rPr lang="cs-CZ" dirty="0" err="1" smtClean="0"/>
              <a:t>Sound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9157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59074" y="1010882"/>
            <a:ext cx="72008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3: 1. Mapa Nového Zélandu. </a:t>
            </a:r>
            <a:r>
              <a:rPr lang="cs-CZ" sz="1400" dirty="0"/>
              <a:t>SONNY CZ.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5.6.2013]. </a:t>
            </a:r>
            <a:r>
              <a:rPr lang="cs-CZ" sz="1400" dirty="0"/>
              <a:t>Dostupný na WWW:</a:t>
            </a:r>
            <a:r>
              <a:rPr lang="cs-CZ" sz="1400" dirty="0">
                <a:hlinkClick r:id="rId3"/>
              </a:rPr>
              <a:t> http://cs.wikipedia.org/wiki/Soubor:Novy_Zeland.png </a:t>
            </a:r>
            <a:r>
              <a:rPr lang="cs-CZ" sz="1400" dirty="0" smtClean="0">
                <a:latin typeface="Calibri" pitchFamily="34" charset="0"/>
              </a:rPr>
              <a:t> </a:t>
            </a:r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3: 2. Topografická mapa Nového Zélandu. </a:t>
            </a:r>
            <a:r>
              <a:rPr lang="cs-CZ" sz="1400" dirty="0"/>
              <a:t>NEUVEDEN.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5.6.2013]. </a:t>
            </a:r>
            <a:r>
              <a:rPr lang="cs-CZ" sz="1400" dirty="0"/>
              <a:t>Dostupný na WWW: </a:t>
            </a:r>
            <a:r>
              <a:rPr lang="cs-CZ" sz="1400" dirty="0">
                <a:hlinkClick r:id="rId4"/>
              </a:rPr>
              <a:t>http://cs.wikipedia.org/wiki/Soubor:Topography_of_new_zealand.jpg </a:t>
            </a:r>
            <a:endParaRPr lang="cs-CZ" sz="1400" dirty="0" smtClean="0"/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5,7,9,11,13,14, 16, 18, 20, 23: archiv autora</a:t>
            </a: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173</TotalTime>
  <Words>1092</Words>
  <Application>Microsoft Office PowerPoint</Application>
  <PresentationFormat>Předvádění na obrazovce (4:3)</PresentationFormat>
  <Paragraphs>149</Paragraphs>
  <Slides>24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ŠABLONA DUM</vt:lpstr>
      <vt:lpstr>Prezentace aplikace PowerPoint</vt:lpstr>
      <vt:lpstr>ANOTACE</vt:lpstr>
      <vt:lpstr>Prezentace aplikace PowerPoint</vt:lpstr>
      <vt:lpstr>Nový Zéland - Aotearoa</vt:lpstr>
      <vt:lpstr>Prezentace aplikace PowerPoint</vt:lpstr>
      <vt:lpstr>FGS</vt:lpstr>
      <vt:lpstr>Prezentace aplikace PowerPoint</vt:lpstr>
      <vt:lpstr>Severní ostrov</vt:lpstr>
      <vt:lpstr>Prezentace aplikace PowerPoint</vt:lpstr>
      <vt:lpstr>Severní ostrov</vt:lpstr>
      <vt:lpstr>Prezentace aplikace PowerPoint</vt:lpstr>
      <vt:lpstr>Jižní ostrov</vt:lpstr>
      <vt:lpstr>Prezentace aplikace PowerPoint</vt:lpstr>
      <vt:lpstr>Prezentace aplikace PowerPoint</vt:lpstr>
      <vt:lpstr>Obyvatelstvo</vt:lpstr>
      <vt:lpstr>Prezentace aplikace PowerPoint</vt:lpstr>
      <vt:lpstr>Hospodářství - zemědělství</vt:lpstr>
      <vt:lpstr>Prezentace aplikace PowerPoint</vt:lpstr>
      <vt:lpstr>Průmysl</vt:lpstr>
      <vt:lpstr>Prezentace aplikace PowerPoint</vt:lpstr>
      <vt:lpstr>Test</vt:lpstr>
      <vt:lpstr>Test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26</cp:revision>
  <dcterms:created xsi:type="dcterms:W3CDTF">2013-09-26T08:02:37Z</dcterms:created>
  <dcterms:modified xsi:type="dcterms:W3CDTF">2014-01-13T17:46:55Z</dcterms:modified>
</cp:coreProperties>
</file>