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1" r:id="rId2"/>
    <p:sldId id="276" r:id="rId3"/>
    <p:sldId id="256" r:id="rId4"/>
    <p:sldId id="257" r:id="rId5"/>
    <p:sldId id="258" r:id="rId6"/>
    <p:sldId id="266" r:id="rId7"/>
    <p:sldId id="261" r:id="rId8"/>
    <p:sldId id="272" r:id="rId9"/>
    <p:sldId id="273" r:id="rId10"/>
    <p:sldId id="277" r:id="rId11"/>
    <p:sldId id="275" r:id="rId12"/>
    <p:sldId id="274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711" autoAdjust="0"/>
  </p:normalViewPr>
  <p:slideViewPr>
    <p:cSldViewPr>
      <p:cViewPr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122" y="-7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cs-CZ" noProof="0" smtClean="0"/>
              <a:t>Klepnutím lze upravit styly předlohy textu.</a:t>
            </a:r>
          </a:p>
          <a:p>
            <a:pPr lvl="1"/>
            <a:r>
              <a:rPr lang="en-US" altLang="cs-CZ" noProof="0" smtClean="0"/>
              <a:t>Druhá úroveň</a:t>
            </a:r>
          </a:p>
          <a:p>
            <a:pPr lvl="2"/>
            <a:r>
              <a:rPr lang="en-US" altLang="cs-CZ" noProof="0" smtClean="0"/>
              <a:t>Třetí úroveň</a:t>
            </a:r>
          </a:p>
          <a:p>
            <a:pPr lvl="3"/>
            <a:r>
              <a:rPr lang="en-US" altLang="cs-CZ" noProof="0" smtClean="0"/>
              <a:t>Čtvrtá úroveň</a:t>
            </a:r>
          </a:p>
          <a:p>
            <a:pPr lvl="4"/>
            <a:r>
              <a:rPr lang="en-US" altLang="cs-CZ" noProof="0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B081BF1-4F13-456F-8542-181CACC2651A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112171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B421489-21DC-4E5C-96F4-95D037CF9E6A}" type="slidenum">
              <a:rPr lang="cs-CZ" altLang="cs-CZ" smtClean="0">
                <a:solidFill>
                  <a:srgbClr val="000000"/>
                </a:solidFill>
              </a:rPr>
              <a:pPr/>
              <a:t>1</a:t>
            </a:fld>
            <a:endParaRPr lang="cs-CZ" alt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6E7E86B-C05D-4824-8149-FAE378CC51D0}" type="slidenum">
              <a:rPr lang="en-US" altLang="cs-CZ" smtClean="0"/>
              <a:pPr/>
              <a:t>4</a:t>
            </a:fld>
            <a:endParaRPr lang="en-US" altLang="cs-CZ" smtClean="0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BB49CC-477A-4669-831F-F4C29B5550F3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609286984"/>
      </p:ext>
    </p:extLst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C9F8F8-9558-4657-B097-95C418AB1978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1640281454"/>
      </p:ext>
    </p:extLst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EC98B3-6E97-4539-866B-D887B3740696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3740726129"/>
      </p:ext>
    </p:extLst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F9303-F5A3-47FA-A749-B18DDAF5D9DF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1534586225"/>
      </p:ext>
    </p:extLst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AF7A75-EB89-431C-B0BA-6295A4E1B4FF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467318736"/>
      </p:ext>
    </p:extLst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1ABE96-E462-4AC3-A988-D2DFE861E456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329830532"/>
      </p:ext>
    </p:extLst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FF92D-75F2-405D-A4C8-A36A69790988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373252492"/>
      </p:ext>
    </p:extLst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C61E0C-729A-4E1F-9C88-AF889F417637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368036284"/>
      </p:ext>
    </p:extLst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5F06CA-D030-46C7-AE15-F3BA7C481203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3712885903"/>
      </p:ext>
    </p:extLst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B528A3-1DBC-4117-8561-7273476E9DFD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9480692"/>
      </p:ext>
    </p:extLst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56EBC-73EF-4977-B3A9-10B379A850C3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2575514438"/>
      </p:ext>
    </p:extLst>
  </p:cSld>
  <p:clrMapOvr>
    <a:masterClrMapping/>
  </p:clrMapOvr>
  <p:transition>
    <p:fade thruBlk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0E1CA3-368F-4379-B00A-97DF01610EB9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3018897020"/>
      </p:ext>
    </p:extLst>
  </p:cSld>
  <p:clrMapOvr>
    <a:masterClrMapping/>
  </p:clrMapOvr>
  <p:transition>
    <p:fade thruBlk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DD547A-B979-4D56-9B24-A3A0A6126F5C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  <p:extLst>
      <p:ext uri="{BB962C8B-B14F-4D97-AF65-F5344CB8AC3E}">
        <p14:creationId xmlns:p14="http://schemas.microsoft.com/office/powerpoint/2010/main" val="1895350657"/>
      </p:ext>
    </p:extLst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cs-CZ" smtClean="0"/>
              <a:t>Klepnutím lze upravit styly předlohy textu.</a:t>
            </a:r>
          </a:p>
          <a:p>
            <a:pPr lvl="1"/>
            <a:r>
              <a:rPr lang="en-US" altLang="cs-CZ" smtClean="0"/>
              <a:t>Druhá úroveň</a:t>
            </a:r>
          </a:p>
          <a:p>
            <a:pPr lvl="2"/>
            <a:r>
              <a:rPr lang="en-US" altLang="cs-CZ" smtClean="0"/>
              <a:t>Třetí úroveň</a:t>
            </a:r>
          </a:p>
          <a:p>
            <a:pPr lvl="3"/>
            <a:r>
              <a:rPr lang="en-US" altLang="cs-CZ" smtClean="0"/>
              <a:t>Čtvrtá úroveň</a:t>
            </a:r>
          </a:p>
          <a:p>
            <a:pPr lvl="4"/>
            <a:r>
              <a:rPr lang="en-US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799B9A8-C1B2-47A9-8571-B294C5AA8107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xit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9" presetClass="exit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9" presetClass="exit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9" presetClass="exit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39" presetClass="exit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39" presetClass="exit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6" grpId="1"/>
      <p:bldP spid="1027" grpId="0" build="p">
        <p:tmplLst>
          <p:tmpl lvl="1">
            <p:tnLst>
              <p:par>
                <p:cTn presetID="39" presetClass="entr" presetSubtype="0" accel="10000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#ppt_h/20"/>
                          </p:val>
                        </p:tav>
                        <p:tav tm="50000">
                          <p:val>
                            <p:strVal val="#ppt_h/2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#ppt_w+.3"/>
                          </p:val>
                        </p:tav>
                        <p:tav tm="50000">
                          <p:val>
                            <p:strVal val="#ppt_w+.3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3"/>
                          </p:val>
                        </p:tav>
                        <p:tav tm="5000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39" presetClass="entr" presetSubtype="0" accel="10000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#ppt_h/20"/>
                          </p:val>
                        </p:tav>
                        <p:tav tm="50000">
                          <p:val>
                            <p:strVal val="#ppt_h/2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#ppt_w+.3"/>
                          </p:val>
                        </p:tav>
                        <p:tav tm="50000">
                          <p:val>
                            <p:strVal val="#ppt_w+.3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3"/>
                          </p:val>
                        </p:tav>
                        <p:tav tm="5000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39" presetClass="entr" presetSubtype="0" accel="10000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#ppt_h/20"/>
                          </p:val>
                        </p:tav>
                        <p:tav tm="50000">
                          <p:val>
                            <p:strVal val="#ppt_h/2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#ppt_w+.3"/>
                          </p:val>
                        </p:tav>
                        <p:tav tm="50000">
                          <p:val>
                            <p:strVal val="#ppt_w+.3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3"/>
                          </p:val>
                        </p:tav>
                        <p:tav tm="5000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39" presetClass="entr" presetSubtype="0" accel="10000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#ppt_h/20"/>
                          </p:val>
                        </p:tav>
                        <p:tav tm="50000">
                          <p:val>
                            <p:strVal val="#ppt_h/2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#ppt_w+.3"/>
                          </p:val>
                        </p:tav>
                        <p:tav tm="50000">
                          <p:val>
                            <p:strVal val="#ppt_w+.3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3"/>
                          </p:val>
                        </p:tav>
                        <p:tav tm="5000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39" presetClass="entr" presetSubtype="0" accel="10000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#ppt_h/20"/>
                          </p:val>
                        </p:tav>
                        <p:tav tm="50000">
                          <p:val>
                            <p:strVal val="#ppt_h/2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#ppt_w+.3"/>
                          </p:val>
                        </p:tav>
                        <p:tav tm="50000">
                          <p:val>
                            <p:strVal val="#ppt_w+.3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3"/>
                          </p:val>
                        </p:tav>
                        <p:tav tm="5000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1027" grpId="1" build="allAtOnce">
        <p:tmplLst>
          <p:tmpl lvl="1">
            <p:tnLst>
              <p:par>
                <p:cTn presetID="39" presetClass="exit" presetSubtype="0" decel="100000" fill="hold" nodeType="withEffect">
                  <p:stCondLst>
                    <p:cond delay="0"/>
                  </p:stCondLst>
                  <p:childTnLs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ppt_h"/>
                          </p:val>
                        </p:tav>
                        <p:tav tm="50000">
                          <p:val>
                            <p:strVal val="ppt_h/20"/>
                          </p:val>
                        </p:tav>
                        <p:tav tm="100000">
                          <p:val>
                            <p:strVal val="ppt_h/20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ppt_w"/>
                          </p:val>
                        </p:tav>
                        <p:tav tm="50000">
                          <p:val>
                            <p:strVal val="ppt_w+.3"/>
                          </p:val>
                        </p:tav>
                        <p:tav tm="100000">
                          <p:val>
                            <p:strVal val="ppt_w+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ppt_x"/>
                          </p:val>
                        </p:tav>
                        <p:tav tm="50000">
                          <p:val>
                            <p:strVal val="ppt_x"/>
                          </p:val>
                        </p:tav>
                        <p:tav tm="100000">
                          <p:val>
                            <p:strVal val="ppt_x-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ppt_y"/>
                          </p:val>
                        </p:tav>
                        <p:tav tm="100000">
                          <p:val>
                            <p:strVal val="ppt_y"/>
                          </p:val>
                        </p:tav>
                      </p:tavLst>
                    </p:anim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39" presetClass="exit" presetSubtype="0" decel="100000" fill="hold" nodeType="withEffect">
                  <p:stCondLst>
                    <p:cond delay="0"/>
                  </p:stCondLst>
                  <p:childTnLs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ppt_h"/>
                          </p:val>
                        </p:tav>
                        <p:tav tm="50000">
                          <p:val>
                            <p:strVal val="ppt_h/20"/>
                          </p:val>
                        </p:tav>
                        <p:tav tm="100000">
                          <p:val>
                            <p:strVal val="ppt_h/20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ppt_w"/>
                          </p:val>
                        </p:tav>
                        <p:tav tm="50000">
                          <p:val>
                            <p:strVal val="ppt_w+.3"/>
                          </p:val>
                        </p:tav>
                        <p:tav tm="100000">
                          <p:val>
                            <p:strVal val="ppt_w+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ppt_x"/>
                          </p:val>
                        </p:tav>
                        <p:tav tm="50000">
                          <p:val>
                            <p:strVal val="ppt_x"/>
                          </p:val>
                        </p:tav>
                        <p:tav tm="100000">
                          <p:val>
                            <p:strVal val="ppt_x-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ppt_y"/>
                          </p:val>
                        </p:tav>
                        <p:tav tm="100000">
                          <p:val>
                            <p:strVal val="ppt_y"/>
                          </p:val>
                        </p:tav>
                      </p:tavLst>
                    </p:anim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39" presetClass="exit" presetSubtype="0" decel="100000" fill="hold" nodeType="withEffect">
                  <p:stCondLst>
                    <p:cond delay="0"/>
                  </p:stCondLst>
                  <p:childTnLs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ppt_h"/>
                          </p:val>
                        </p:tav>
                        <p:tav tm="50000">
                          <p:val>
                            <p:strVal val="ppt_h/20"/>
                          </p:val>
                        </p:tav>
                        <p:tav tm="100000">
                          <p:val>
                            <p:strVal val="ppt_h/20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ppt_w"/>
                          </p:val>
                        </p:tav>
                        <p:tav tm="50000">
                          <p:val>
                            <p:strVal val="ppt_w+.3"/>
                          </p:val>
                        </p:tav>
                        <p:tav tm="100000">
                          <p:val>
                            <p:strVal val="ppt_w+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ppt_x"/>
                          </p:val>
                        </p:tav>
                        <p:tav tm="50000">
                          <p:val>
                            <p:strVal val="ppt_x"/>
                          </p:val>
                        </p:tav>
                        <p:tav tm="100000">
                          <p:val>
                            <p:strVal val="ppt_x-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ppt_y"/>
                          </p:val>
                        </p:tav>
                        <p:tav tm="100000">
                          <p:val>
                            <p:strVal val="ppt_y"/>
                          </p:val>
                        </p:tav>
                      </p:tavLst>
                    </p:anim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39" presetClass="exit" presetSubtype="0" decel="100000" fill="hold" nodeType="withEffect">
                  <p:stCondLst>
                    <p:cond delay="0"/>
                  </p:stCondLst>
                  <p:childTnLs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ppt_h"/>
                          </p:val>
                        </p:tav>
                        <p:tav tm="50000">
                          <p:val>
                            <p:strVal val="ppt_h/20"/>
                          </p:val>
                        </p:tav>
                        <p:tav tm="100000">
                          <p:val>
                            <p:strVal val="ppt_h/20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ppt_w"/>
                          </p:val>
                        </p:tav>
                        <p:tav tm="50000">
                          <p:val>
                            <p:strVal val="ppt_w+.3"/>
                          </p:val>
                        </p:tav>
                        <p:tav tm="100000">
                          <p:val>
                            <p:strVal val="ppt_w+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ppt_x"/>
                          </p:val>
                        </p:tav>
                        <p:tav tm="50000">
                          <p:val>
                            <p:strVal val="ppt_x"/>
                          </p:val>
                        </p:tav>
                        <p:tav tm="100000">
                          <p:val>
                            <p:strVal val="ppt_x-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ppt_y"/>
                          </p:val>
                        </p:tav>
                        <p:tav tm="100000">
                          <p:val>
                            <p:strVal val="ppt_y"/>
                          </p:val>
                        </p:tav>
                      </p:tavLst>
                    </p:anim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39" presetClass="exit" presetSubtype="0" decel="100000" fill="hold" nodeType="withEffect">
                  <p:stCondLst>
                    <p:cond delay="0"/>
                  </p:stCondLst>
                  <p:childTnLs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ppt_h"/>
                          </p:val>
                        </p:tav>
                        <p:tav tm="50000">
                          <p:val>
                            <p:strVal val="ppt_h/20"/>
                          </p:val>
                        </p:tav>
                        <p:tav tm="100000">
                          <p:val>
                            <p:strVal val="ppt_h/20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ppt_w"/>
                          </p:val>
                        </p:tav>
                        <p:tav tm="50000">
                          <p:val>
                            <p:strVal val="ppt_w+.3"/>
                          </p:val>
                        </p:tav>
                        <p:tav tm="100000">
                          <p:val>
                            <p:strVal val="ppt_w+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ppt_x"/>
                          </p:val>
                        </p:tav>
                        <p:tav tm="50000">
                          <p:val>
                            <p:strVal val="ppt_x"/>
                          </p:val>
                        </p:tav>
                        <p:tav tm="100000">
                          <p:val>
                            <p:strVal val="ppt_x-.3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ppt_y"/>
                          </p:val>
                        </p:tav>
                        <p:tav tm="100000">
                          <p:val>
                            <p:strVal val="ppt_y"/>
                          </p:val>
                        </p:tav>
                      </p:tavLst>
                    </p:anim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Australian_aboriginals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Goanna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hyperlink" Target="http://en.wikipedia.org/wiki/Boomeran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ustralian_bush_tucker,_Alice_Springs.jpg" TargetMode="External"/><Relationship Id="rId2" Type="http://schemas.openxmlformats.org/officeDocument/2006/relationships/hyperlink" Target="http://en.wikipedia.org/wiki/Australian_aborigina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Bathurst_Island_men.jpg" TargetMode="External"/><Relationship Id="rId5" Type="http://schemas.openxmlformats.org/officeDocument/2006/relationships/hyperlink" Target="http://en.wikipedia.org/wiki/Goanna" TargetMode="External"/><Relationship Id="rId4" Type="http://schemas.openxmlformats.org/officeDocument/2006/relationships/hyperlink" Target="http://en.wikipedia.org/wiki/Boomera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5216731"/>
              </p:ext>
            </p:extLst>
          </p:nvPr>
        </p:nvGraphicFramePr>
        <p:xfrm>
          <a:off x="614363" y="2816225"/>
          <a:ext cx="8137525" cy="26925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VY_32_INOVACE_03A_17_Australia -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aboriginals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23/4/2013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Materiál je určen pro žáky úrovně A2,B1. Časově je koncipován na jednu vyučovací hodinu.</a:t>
            </a:r>
          </a:p>
          <a:p>
            <a:r>
              <a:rPr lang="cs-CZ" sz="1600" dirty="0" smtClean="0"/>
              <a:t>Tento materiál je určen seznámení s původními obyvateli Austrálie. </a:t>
            </a:r>
          </a:p>
          <a:p>
            <a:r>
              <a:rPr lang="cs-CZ" sz="1600" dirty="0" smtClean="0"/>
              <a:t>Cílem prezentace je připravit žáky na souvislý ústní projev Austrálii s důrazem na jeho původní obyvatelstvo.</a:t>
            </a:r>
          </a:p>
          <a:p>
            <a:r>
              <a:rPr lang="cs-CZ" sz="1600" dirty="0" smtClean="0"/>
              <a:t>Žáci si píší poznámky do svých sešitů, lokalizují všechny zmíněné pojmy na mapě, odpovídají na otázky a hledají  informace v online prostředí </a:t>
            </a:r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2400" dirty="0" smtClean="0"/>
              <a:t>Tento materiál je určen k interaktivní výuce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76400" y="-457200"/>
            <a:ext cx="12954000" cy="922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2971800"/>
            <a:ext cx="7772400" cy="1470025"/>
          </a:xfrm>
        </p:spPr>
        <p:txBody>
          <a:bodyPr/>
          <a:lstStyle/>
          <a:p>
            <a:pPr eaLnBrk="1" hangingPunct="1"/>
            <a:r>
              <a:rPr lang="en-US" altLang="cs-CZ" sz="9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 pitchFamily="2" charset="0"/>
              </a:rPr>
              <a:t>Aboriginal </a:t>
            </a:r>
            <a:r>
              <a:rPr lang="cs-CZ" altLang="cs-CZ" sz="9600" b="1" dirty="0" err="1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 pitchFamily="2" charset="0"/>
              </a:rPr>
              <a:t>Australia</a:t>
            </a:r>
            <a:endParaRPr lang="en-US" altLang="cs-CZ" sz="96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cademy Engraved LET" pitchFamily="2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9"/>
          <p:cNvSpPr>
            <a:spLocks noChangeArrowheads="1"/>
          </p:cNvSpPr>
          <p:nvPr/>
        </p:nvSpPr>
        <p:spPr bwMode="auto">
          <a:xfrm flipH="1">
            <a:off x="-127000" y="284638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eaLnBrk="0" hangingPunct="0">
              <a:tabLst>
                <a:tab pos="1143000" algn="l"/>
              </a:tabLst>
            </a:pPr>
            <a:endParaRPr lang="cs-CZ" altLang="cs-CZ" sz="2400" b="1">
              <a:solidFill>
                <a:schemeClr val="bg2"/>
              </a:solidFill>
            </a:endParaRPr>
          </a:p>
        </p:txBody>
      </p:sp>
      <p:sp>
        <p:nvSpPr>
          <p:cNvPr id="5123" name="Text Box 10"/>
          <p:cNvSpPr txBox="1">
            <a:spLocks noChangeArrowheads="1"/>
          </p:cNvSpPr>
          <p:nvPr/>
        </p:nvSpPr>
        <p:spPr bwMode="auto">
          <a:xfrm>
            <a:off x="6994525" y="5065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altLang="cs-CZ" sz="1800"/>
          </a:p>
        </p:txBody>
      </p:sp>
      <p:sp>
        <p:nvSpPr>
          <p:cNvPr id="8206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sz="4000" b="1" dirty="0" err="1" smtClean="0">
                <a:latin typeface="Academy Engraved LET"/>
                <a:cs typeface="Aharoni" panose="02010803020104030203" pitchFamily="2" charset="-79"/>
              </a:rPr>
              <a:t>Aboriginal</a:t>
            </a:r>
            <a:r>
              <a:rPr lang="cs-CZ" altLang="cs-CZ" sz="4000" b="1" dirty="0" smtClean="0">
                <a:latin typeface="Academy Engraved LET"/>
                <a:cs typeface="Aharoni" panose="02010803020104030203" pitchFamily="2" charset="-79"/>
              </a:rPr>
              <a:t> </a:t>
            </a:r>
            <a:r>
              <a:rPr lang="cs-CZ" altLang="cs-CZ" sz="4000" b="1" dirty="0" err="1" smtClean="0">
                <a:latin typeface="Academy Engraved LET"/>
                <a:cs typeface="Aharoni" panose="02010803020104030203" pitchFamily="2" charset="-79"/>
              </a:rPr>
              <a:t>history</a:t>
            </a:r>
            <a:endParaRPr lang="en-US" altLang="cs-CZ" sz="4000" dirty="0" smtClean="0">
              <a:latin typeface="Academy Engraved LET"/>
              <a:cs typeface="Aharoni" panose="02010803020104030203" pitchFamily="2" charset="-79"/>
            </a:endParaRPr>
          </a:p>
        </p:txBody>
      </p:sp>
      <p:pic>
        <p:nvPicPr>
          <p:cNvPr id="5125" name="Picture 7" descr="G:\foto cesty\Austrálie\AU 05 leden - únor\P125022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91000" y="1303338"/>
            <a:ext cx="4733925" cy="35433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150" y="1025525"/>
            <a:ext cx="4819650" cy="590931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40-60 000 </a:t>
            </a:r>
            <a:r>
              <a:rPr lang="cs-CZ" dirty="0" err="1"/>
              <a:t>yrs</a:t>
            </a:r>
            <a:r>
              <a:rPr lang="cs-CZ" dirty="0"/>
              <a:t>. ago</a:t>
            </a:r>
          </a:p>
          <a:p>
            <a:pPr>
              <a:defRPr/>
            </a:pPr>
            <a:r>
              <a:rPr lang="cs-CZ" dirty="0"/>
              <a:t>1606 – </a:t>
            </a:r>
            <a:r>
              <a:rPr lang="cs-CZ" dirty="0" err="1"/>
              <a:t>Dutch</a:t>
            </a:r>
            <a:endParaRPr lang="cs-CZ" dirty="0"/>
          </a:p>
          <a:p>
            <a:pPr>
              <a:defRPr/>
            </a:pPr>
            <a:r>
              <a:rPr lang="cs-CZ" dirty="0"/>
              <a:t>1770 – James </a:t>
            </a:r>
            <a:r>
              <a:rPr lang="cs-CZ" dirty="0" err="1"/>
              <a:t>Cook</a:t>
            </a:r>
            <a:endParaRPr lang="cs-CZ" dirty="0"/>
          </a:p>
          <a:p>
            <a:pPr>
              <a:defRPr/>
            </a:pPr>
            <a:r>
              <a:rPr lang="cs-CZ" dirty="0"/>
              <a:t>1788 – </a:t>
            </a:r>
            <a:r>
              <a:rPr lang="cs-CZ" dirty="0" err="1"/>
              <a:t>First</a:t>
            </a:r>
            <a:r>
              <a:rPr lang="cs-CZ" dirty="0"/>
              <a:t> </a:t>
            </a:r>
            <a:r>
              <a:rPr lang="cs-CZ" dirty="0" err="1"/>
              <a:t>fleet</a:t>
            </a:r>
            <a:endParaRPr lang="cs-CZ" dirty="0"/>
          </a:p>
          <a:p>
            <a:pPr>
              <a:defRPr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  <a:defRPr/>
            </a:pPr>
            <a:r>
              <a:rPr lang="cs-CZ" sz="2000" dirty="0" err="1"/>
              <a:t>Harsh</a:t>
            </a:r>
            <a:r>
              <a:rPr lang="cs-CZ" sz="2000" dirty="0"/>
              <a:t> </a:t>
            </a:r>
            <a:r>
              <a:rPr lang="cs-CZ" sz="2000" dirty="0" err="1"/>
              <a:t>behaviour</a:t>
            </a:r>
            <a:r>
              <a:rPr lang="cs-CZ" sz="2000" dirty="0"/>
              <a:t> by </a:t>
            </a:r>
            <a:r>
              <a:rPr lang="cs-CZ" sz="2000" dirty="0" err="1"/>
              <a:t>whites</a:t>
            </a:r>
            <a:r>
              <a:rPr lang="cs-CZ" sz="2000" dirty="0"/>
              <a:t>, no </a:t>
            </a:r>
            <a:r>
              <a:rPr lang="cs-CZ" sz="2000" dirty="0" err="1"/>
              <a:t>resistance</a:t>
            </a:r>
            <a:r>
              <a:rPr lang="cs-CZ" sz="2000" dirty="0"/>
              <a:t> </a:t>
            </a:r>
            <a:r>
              <a:rPr lang="cs-CZ" sz="2000" dirty="0" err="1"/>
              <a:t>from</a:t>
            </a:r>
            <a:r>
              <a:rPr lang="cs-CZ" sz="2000" dirty="0"/>
              <a:t> </a:t>
            </a:r>
            <a:r>
              <a:rPr lang="cs-CZ" sz="2000" dirty="0" err="1"/>
              <a:t>Aborigines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  <a:defRPr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  <a:defRPr/>
            </a:pPr>
            <a:r>
              <a:rPr lang="en-AU" altLang="cs-CZ" sz="2000" dirty="0"/>
              <a:t>Early 1900s legislation designed to segregate and 'protect' Aboriginal</a:t>
            </a:r>
          </a:p>
          <a:p>
            <a:pPr marL="342900" indent="-342900">
              <a:buFont typeface="Wingdings" panose="05000000000000000000" pitchFamily="2" charset="2"/>
              <a:buChar char="Ø"/>
              <a:defRPr/>
            </a:pPr>
            <a:endParaRPr lang="en-AU" altLang="cs-CZ" sz="2000" dirty="0"/>
          </a:p>
          <a:p>
            <a:pPr marL="342900" indent="-342900">
              <a:buFont typeface="Wingdings" panose="05000000000000000000" pitchFamily="2" charset="2"/>
              <a:buChar char="Ø"/>
              <a:defRPr/>
            </a:pPr>
            <a:r>
              <a:rPr lang="en-AU" altLang="cs-CZ" sz="2000" dirty="0" smtClean="0"/>
              <a:t>Regulation </a:t>
            </a:r>
            <a:r>
              <a:rPr lang="en-AU" altLang="cs-CZ" sz="2000" dirty="0"/>
              <a:t>of Aboriginal women to remove children from Aboriginal mothers </a:t>
            </a:r>
          </a:p>
          <a:p>
            <a:pPr marL="342900" indent="-342900">
              <a:buFont typeface="Wingdings" panose="05000000000000000000" pitchFamily="2" charset="2"/>
              <a:buChar char="Ø"/>
              <a:defRPr/>
            </a:pPr>
            <a:endParaRPr lang="en-AU" altLang="cs-CZ" sz="2000" dirty="0"/>
          </a:p>
          <a:p>
            <a:pPr marL="342900" indent="-342900">
              <a:buFont typeface="Wingdings" panose="05000000000000000000" pitchFamily="2" charset="2"/>
              <a:buChar char="Ø"/>
              <a:defRPr/>
            </a:pPr>
            <a:r>
              <a:rPr lang="en-AU" altLang="cs-CZ" sz="2000" dirty="0"/>
              <a:t>Regulation of employment, marriage etc. was replaced by The Welfare ordinance 1953 </a:t>
            </a:r>
            <a:endParaRPr lang="en-US" altLang="cs-CZ" sz="2000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12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4710113" y="175260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/>
            <a:endParaRPr lang="cs-CZ" altLang="cs-CZ" sz="2400"/>
          </a:p>
        </p:txBody>
      </p:sp>
      <p:pic>
        <p:nvPicPr>
          <p:cNvPr id="6147" name="Picture 5" descr="H:\Zeměpis\austra\au\P2210327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05" t="5405"/>
          <a:stretch/>
        </p:blipFill>
        <p:spPr bwMode="auto">
          <a:xfrm>
            <a:off x="5028699" y="1809751"/>
            <a:ext cx="3937633" cy="459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ovéPole 2"/>
          <p:cNvSpPr txBox="1">
            <a:spLocks noChangeArrowheads="1"/>
          </p:cNvSpPr>
          <p:nvPr/>
        </p:nvSpPr>
        <p:spPr bwMode="auto">
          <a:xfrm>
            <a:off x="457200" y="609600"/>
            <a:ext cx="788914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3600" dirty="0" err="1">
                <a:solidFill>
                  <a:srgbClr val="FF0000"/>
                </a:solidFill>
              </a:rPr>
              <a:t>Explain</a:t>
            </a:r>
            <a:r>
              <a:rPr lang="cs-CZ" altLang="cs-CZ" sz="2000" dirty="0">
                <a:solidFill>
                  <a:srgbClr val="FF0000"/>
                </a:solidFill>
              </a:rPr>
              <a:t>:</a:t>
            </a:r>
            <a:r>
              <a:rPr lang="cs-CZ" altLang="cs-CZ" sz="2000" dirty="0"/>
              <a:t> </a:t>
            </a:r>
            <a:r>
              <a:rPr lang="cs-CZ" altLang="cs-CZ" sz="2000" dirty="0" err="1"/>
              <a:t>First</a:t>
            </a:r>
            <a:r>
              <a:rPr lang="cs-CZ" altLang="cs-CZ" sz="2000" dirty="0"/>
              <a:t> </a:t>
            </a:r>
            <a:r>
              <a:rPr lang="cs-CZ" altLang="cs-CZ" sz="2000" dirty="0" err="1" smtClean="0"/>
              <a:t>fleet</a:t>
            </a:r>
            <a:r>
              <a:rPr lang="cs-CZ" altLang="cs-CZ" sz="2000" dirty="0" smtClean="0"/>
              <a:t>, </a:t>
            </a:r>
            <a:r>
              <a:rPr lang="en-AU" altLang="cs-CZ" sz="2000" dirty="0"/>
              <a:t>The Aboriginals </a:t>
            </a:r>
            <a:r>
              <a:rPr lang="en-AU" altLang="cs-CZ" sz="2000" dirty="0" smtClean="0"/>
              <a:t>Ordinance</a:t>
            </a:r>
            <a:r>
              <a:rPr lang="cs-CZ" altLang="cs-CZ" sz="2000" dirty="0" smtClean="0"/>
              <a:t>, </a:t>
            </a:r>
            <a:r>
              <a:rPr lang="cs-CZ" altLang="cs-CZ" sz="2000" dirty="0" err="1" smtClean="0"/>
              <a:t>Rudd</a:t>
            </a:r>
            <a:r>
              <a:rPr lang="cs-CZ" altLang="cs-CZ" sz="2000" dirty="0" smtClean="0"/>
              <a:t>, Stolen g.</a:t>
            </a:r>
            <a:endParaRPr lang="en-AU" altLang="cs-CZ" sz="2000" dirty="0"/>
          </a:p>
          <a:p>
            <a:pPr>
              <a:buFont typeface="Wingdings" pitchFamily="2" charset="2"/>
              <a:buNone/>
            </a:pPr>
            <a:endParaRPr lang="en-AU" altLang="cs-CZ" sz="1800" dirty="0"/>
          </a:p>
          <a:p>
            <a:r>
              <a:rPr lang="en-AU" altLang="cs-CZ" sz="1800" dirty="0"/>
              <a:t> </a:t>
            </a:r>
            <a:endParaRPr lang="cs-CZ" altLang="cs-CZ" sz="1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809750"/>
            <a:ext cx="5181600" cy="55086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cs-CZ" sz="3200" dirty="0" err="1"/>
              <a:t>Since</a:t>
            </a:r>
            <a:r>
              <a:rPr lang="cs-CZ" sz="3200" dirty="0"/>
              <a:t> 1990‘s </a:t>
            </a:r>
            <a:r>
              <a:rPr lang="cs-CZ" sz="3200" dirty="0" err="1"/>
              <a:t>Rehabilitation</a:t>
            </a:r>
            <a:endParaRPr lang="cs-CZ" sz="3200" dirty="0"/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cs-CZ" sz="3200" dirty="0"/>
              <a:t>2008 </a:t>
            </a:r>
            <a:r>
              <a:rPr lang="cs-CZ" sz="3200" dirty="0" err="1"/>
              <a:t>Rudd‘s</a:t>
            </a:r>
            <a:r>
              <a:rPr lang="cs-CZ" sz="3200" dirty="0"/>
              <a:t> </a:t>
            </a:r>
            <a:r>
              <a:rPr lang="cs-CZ" sz="3200" dirty="0" err="1"/>
              <a:t>apology</a:t>
            </a:r>
            <a:r>
              <a:rPr lang="cs-CZ" sz="3200" dirty="0"/>
              <a:t> to </a:t>
            </a:r>
            <a:r>
              <a:rPr lang="cs-CZ" sz="3200" dirty="0" err="1"/>
              <a:t>the</a:t>
            </a:r>
            <a:r>
              <a:rPr lang="cs-CZ" sz="3200" dirty="0"/>
              <a:t> Stolen </a:t>
            </a:r>
            <a:r>
              <a:rPr lang="cs-CZ" sz="3200" dirty="0" err="1"/>
              <a:t>generation</a:t>
            </a:r>
            <a:endParaRPr lang="cs-CZ" sz="3200" dirty="0"/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cs-CZ" sz="3200" dirty="0"/>
              <a:t>3% (670 000)</a:t>
            </a:r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cs-CZ" sz="3200" dirty="0" err="1"/>
              <a:t>Densely</a:t>
            </a:r>
            <a:r>
              <a:rPr lang="cs-CZ" sz="3200" dirty="0"/>
              <a:t> in </a:t>
            </a:r>
            <a:r>
              <a:rPr lang="cs-CZ" sz="3200" dirty="0" err="1"/>
              <a:t>cities</a:t>
            </a:r>
            <a:r>
              <a:rPr lang="cs-CZ" sz="3200" dirty="0"/>
              <a:t> – </a:t>
            </a:r>
            <a:r>
              <a:rPr lang="cs-CZ" sz="3200" dirty="0" err="1"/>
              <a:t>Redfern</a:t>
            </a:r>
            <a:r>
              <a:rPr lang="cs-CZ" sz="3200" dirty="0"/>
              <a:t>, Sydney</a:t>
            </a:r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cs-CZ" sz="3200" dirty="0" err="1"/>
              <a:t>Outback</a:t>
            </a:r>
            <a:r>
              <a:rPr lang="cs-CZ" sz="3200" dirty="0"/>
              <a:t>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northern</a:t>
            </a:r>
            <a:r>
              <a:rPr lang="cs-CZ" sz="3200" dirty="0"/>
              <a:t> </a:t>
            </a:r>
            <a:r>
              <a:rPr lang="cs-CZ" sz="3200" dirty="0" err="1"/>
              <a:t>Queensland</a:t>
            </a:r>
            <a:r>
              <a:rPr lang="cs-CZ" sz="3200" dirty="0"/>
              <a:t>, </a:t>
            </a:r>
            <a:r>
              <a:rPr lang="cs-CZ" sz="3200" dirty="0" err="1"/>
              <a:t>Northern</a:t>
            </a:r>
            <a:r>
              <a:rPr lang="cs-CZ" sz="3200" dirty="0"/>
              <a:t> T.</a:t>
            </a:r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endParaRPr lang="cs-CZ" sz="3200" dirty="0"/>
          </a:p>
          <a:p>
            <a:pPr>
              <a:defRPr/>
            </a:pPr>
            <a:endParaRPr lang="cs-CZ" sz="3200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3"/>
          <p:cNvSpPr txBox="1">
            <a:spLocks noChangeArrowheads="1"/>
          </p:cNvSpPr>
          <p:nvPr/>
        </p:nvSpPr>
        <p:spPr bwMode="auto">
          <a:xfrm>
            <a:off x="76200" y="20472"/>
            <a:ext cx="9067800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buFont typeface="Wingdings" pitchFamily="2" charset="2"/>
              <a:buNone/>
            </a:pPr>
            <a:r>
              <a:rPr lang="cs-CZ" altLang="cs-CZ" sz="5400" b="1" dirty="0" err="1">
                <a:solidFill>
                  <a:schemeClr val="hlink"/>
                </a:solidFill>
                <a:latin typeface="Academy Engraved LET" pitchFamily="2" charset="0"/>
              </a:rPr>
              <a:t>Dreamtime</a:t>
            </a:r>
            <a:endParaRPr lang="en-US" altLang="cs-CZ" sz="5400" b="1" dirty="0">
              <a:solidFill>
                <a:schemeClr val="hlink"/>
              </a:solidFill>
              <a:latin typeface="Academy Engraved LET" pitchFamily="2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5800" y="1066800"/>
            <a:ext cx="7924800" cy="412420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Dreaming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– a set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of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aboriginal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myths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and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stories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of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their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ancestors</a:t>
            </a:r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- 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in oral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form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only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,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religious</a:t>
            </a:r>
            <a:r>
              <a: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belief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cademy Engraved LET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Different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creatures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according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to </a:t>
            </a: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the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area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On </a:t>
            </a: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shore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– </a:t>
            </a: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water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</a:t>
            </a: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fowl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…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Outback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 – </a:t>
            </a: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snakes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, </a:t>
            </a:r>
            <a:r>
              <a:rPr lang="cs-CZ" sz="3200" b="1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kangaroos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, </a:t>
            </a:r>
            <a:r>
              <a:rPr lang="cs-CZ" sz="32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goanna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…</a:t>
            </a:r>
          </a:p>
          <a:p>
            <a:pPr>
              <a:defRPr/>
            </a:pPr>
            <a:endParaRPr lang="cs-CZ" sz="2800" dirty="0">
              <a:solidFill>
                <a:srgbClr val="92D050"/>
              </a:solidFill>
              <a:latin typeface="Academy Engraved LET"/>
            </a:endParaRPr>
          </a:p>
          <a:p>
            <a:pPr>
              <a:defRPr/>
            </a:pPr>
            <a:r>
              <a:rPr lang="cs-CZ" sz="2800" b="1" dirty="0">
                <a:solidFill>
                  <a:srgbClr val="92D050"/>
                </a:solidFill>
                <a:latin typeface="Academy Engraved LET"/>
              </a:rPr>
              <a:t>FIND A STORY OUT OF DREAMTIME AND RETELL  IT  TO YOUR NEIGHBOUR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Academy Engraved LET"/>
                <a:hlinkClick r:id="rId3"/>
              </a:rPr>
              <a:t>http://en.wikipedia.org/wiki/Australian_aboriginals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cademy Engraved LET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5"/>
          <p:cNvSpPr txBox="1">
            <a:spLocks noChangeArrowheads="1"/>
          </p:cNvSpPr>
          <p:nvPr/>
        </p:nvSpPr>
        <p:spPr bwMode="auto">
          <a:xfrm flipH="1">
            <a:off x="327025" y="144780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buFont typeface="Wingdings" pitchFamily="2" charset="2"/>
              <a:buNone/>
            </a:pPr>
            <a:endParaRPr lang="cs-CZ" altLang="cs-CZ" sz="2400" b="1"/>
          </a:p>
        </p:txBody>
      </p:sp>
      <p:sp>
        <p:nvSpPr>
          <p:cNvPr id="25612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b="1" dirty="0" smtClean="0"/>
              <a:t>ABORIGINAL ART</a:t>
            </a:r>
            <a:r>
              <a:rPr lang="en-AU" altLang="cs-CZ" sz="3600" dirty="0" smtClean="0"/>
              <a:t> </a:t>
            </a:r>
            <a:br>
              <a:rPr lang="en-AU" altLang="cs-CZ" sz="3600" dirty="0" smtClean="0"/>
            </a:br>
            <a:endParaRPr lang="en-US" altLang="cs-CZ" sz="3600" dirty="0" smtClean="0"/>
          </a:p>
        </p:txBody>
      </p:sp>
      <p:pic>
        <p:nvPicPr>
          <p:cNvPr id="8196" name="Picture 15" descr="PB0301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752600"/>
            <a:ext cx="4572000" cy="419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sz="half" idx="1"/>
          </p:nvPr>
        </p:nvSpPr>
        <p:spPr>
          <a:xfrm>
            <a:off x="152400" y="1600200"/>
            <a:ext cx="4343400" cy="4525963"/>
          </a:xfrm>
        </p:spPr>
        <p:txBody>
          <a:bodyPr/>
          <a:lstStyle/>
          <a:p>
            <a:pPr>
              <a:defRPr/>
            </a:pPr>
            <a:r>
              <a:rPr lang="cs-CZ" sz="3600" dirty="0" smtClean="0"/>
              <a:t>X-RAY PAINTING</a:t>
            </a:r>
          </a:p>
          <a:p>
            <a:pPr marL="0" indent="0">
              <a:buFontTx/>
              <a:buNone/>
              <a:defRPr/>
            </a:pPr>
            <a:endParaRPr lang="cs-CZ" sz="3600" dirty="0" smtClean="0"/>
          </a:p>
          <a:p>
            <a:pPr>
              <a:defRPr/>
            </a:pPr>
            <a:r>
              <a:rPr lang="cs-CZ" sz="3600" dirty="0" smtClean="0"/>
              <a:t>DOT PAINTING</a:t>
            </a:r>
          </a:p>
          <a:p>
            <a:pPr marL="0" indent="0">
              <a:buFontTx/>
              <a:buNone/>
              <a:defRPr/>
            </a:pPr>
            <a:endParaRPr lang="cs-CZ" sz="3600" dirty="0" smtClean="0"/>
          </a:p>
          <a:p>
            <a:pPr>
              <a:defRPr/>
            </a:pPr>
            <a:r>
              <a:rPr lang="cs-CZ" sz="3600" dirty="0" smtClean="0"/>
              <a:t>BARK PAINTING</a:t>
            </a:r>
          </a:p>
          <a:p>
            <a:pPr>
              <a:defRPr/>
            </a:pPr>
            <a:endParaRPr lang="cs-CZ" sz="3600" dirty="0" smtClean="0"/>
          </a:p>
          <a:p>
            <a:pPr>
              <a:defRPr/>
            </a:pPr>
            <a:r>
              <a:rPr lang="cs-CZ" sz="3600" dirty="0" smtClean="0"/>
              <a:t>ENGRAVINGS</a:t>
            </a: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:\Zeměpis\austra\au\P302106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685800"/>
            <a:ext cx="2413000" cy="322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 descr="H:\Zeměpis\austra\au\P302112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685800"/>
            <a:ext cx="3332163" cy="249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 descr="G:\foto cesty\Austrálie\AU 05 březen - květen\P326043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738" y="4267200"/>
            <a:ext cx="3013075" cy="225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 descr="G:\foto cesty\Austrálie\AU 04 listopad - prosinec\PC03047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4572000"/>
            <a:ext cx="2895600" cy="216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 descr="G:\foto cesty\Austrálie\AU 2006\P101004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0" y="2890838"/>
            <a:ext cx="3679825" cy="275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950" y="381000"/>
            <a:ext cx="238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Mimis</a:t>
            </a:r>
            <a:r>
              <a:rPr lang="cs-CZ" dirty="0" smtClean="0"/>
              <a:t> – rock art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5000" y="381000"/>
            <a:ext cx="3325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Lightning</a:t>
            </a:r>
            <a:r>
              <a:rPr lang="cs-CZ" dirty="0" smtClean="0"/>
              <a:t> man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03550" y="2438400"/>
            <a:ext cx="240665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didjeridoos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950" y="4267200"/>
            <a:ext cx="202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Rock art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11093" y="3910013"/>
            <a:ext cx="2646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Rock </a:t>
            </a:r>
            <a:r>
              <a:rPr lang="cs-CZ" dirty="0" err="1" smtClean="0"/>
              <a:t>engravings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:\Zeměpis\austra\au\P22607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114800"/>
            <a:ext cx="3400425" cy="254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35188" y="685800"/>
            <a:ext cx="504666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cademy Engraved LET"/>
              </a:rPr>
              <a:t>ABORIGINAL FOOD</a:t>
            </a:r>
          </a:p>
        </p:txBody>
      </p:sp>
      <p:sp>
        <p:nvSpPr>
          <p:cNvPr id="10244" name="TextovéPole 2"/>
          <p:cNvSpPr txBox="1">
            <a:spLocks noChangeArrowheads="1"/>
          </p:cNvSpPr>
          <p:nvPr/>
        </p:nvSpPr>
        <p:spPr bwMode="auto">
          <a:xfrm>
            <a:off x="838200" y="2133600"/>
            <a:ext cx="28971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2800" b="1" i="1" u="sng" dirty="0" err="1" smtClean="0"/>
              <a:t>Bushtucker</a:t>
            </a:r>
            <a:endParaRPr lang="cs-CZ" altLang="cs-CZ" sz="2800" dirty="0">
              <a:solidFill>
                <a:srgbClr val="FF0000"/>
              </a:solidFill>
            </a:endParaRPr>
          </a:p>
        </p:txBody>
      </p:sp>
      <p:sp>
        <p:nvSpPr>
          <p:cNvPr id="10245" name="TextovéPole 3"/>
          <p:cNvSpPr txBox="1">
            <a:spLocks noChangeArrowheads="1"/>
          </p:cNvSpPr>
          <p:nvPr/>
        </p:nvSpPr>
        <p:spPr bwMode="auto">
          <a:xfrm>
            <a:off x="685800" y="3113038"/>
            <a:ext cx="3657600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eaLnBrk="0" hangingPunct="0"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342900" indent="-342900">
              <a:buFont typeface="Wingdings" pitchFamily="2" charset="2"/>
              <a:buChar char="Ø"/>
            </a:pPr>
            <a:r>
              <a:rPr lang="cs-CZ" altLang="cs-CZ" sz="2400" dirty="0" err="1"/>
              <a:t>Traditionally</a:t>
            </a:r>
            <a:r>
              <a:rPr lang="cs-CZ" altLang="cs-CZ" sz="2400" dirty="0"/>
              <a:t> </a:t>
            </a:r>
            <a:r>
              <a:rPr lang="cs-CZ" altLang="cs-CZ" sz="2400" dirty="0" err="1"/>
              <a:t>anything</a:t>
            </a:r>
            <a:r>
              <a:rPr lang="cs-CZ" altLang="cs-CZ" sz="2400" dirty="0"/>
              <a:t> </a:t>
            </a:r>
            <a:r>
              <a:rPr lang="cs-CZ" altLang="cs-CZ" sz="2400" dirty="0" err="1"/>
              <a:t>you</a:t>
            </a:r>
            <a:r>
              <a:rPr lang="cs-CZ" altLang="cs-CZ" sz="2400" dirty="0"/>
              <a:t> </a:t>
            </a:r>
            <a:r>
              <a:rPr lang="cs-CZ" altLang="cs-CZ" sz="2400" dirty="0" err="1"/>
              <a:t>can</a:t>
            </a:r>
            <a:r>
              <a:rPr lang="cs-CZ" altLang="cs-CZ" sz="2400" dirty="0"/>
              <a:t> </a:t>
            </a:r>
            <a:r>
              <a:rPr lang="cs-CZ" altLang="cs-CZ" sz="2400" dirty="0" err="1"/>
              <a:t>pick</a:t>
            </a:r>
            <a:r>
              <a:rPr lang="cs-CZ" altLang="cs-CZ" sz="2400" dirty="0"/>
              <a:t> </a:t>
            </a:r>
            <a:r>
              <a:rPr lang="cs-CZ" altLang="cs-CZ" sz="2400" dirty="0" err="1"/>
              <a:t>or</a:t>
            </a:r>
            <a:r>
              <a:rPr lang="cs-CZ" altLang="cs-CZ" sz="2400" dirty="0"/>
              <a:t> </a:t>
            </a:r>
            <a:r>
              <a:rPr lang="cs-CZ" altLang="cs-CZ" sz="2400" dirty="0" err="1"/>
              <a:t>catch</a:t>
            </a:r>
            <a:r>
              <a:rPr lang="cs-CZ" altLang="cs-CZ" sz="2400" dirty="0"/>
              <a:t> – </a:t>
            </a:r>
            <a:r>
              <a:rPr lang="cs-CZ" altLang="cs-CZ" sz="2400" dirty="0" err="1" smtClean="0"/>
              <a:t>roos,</a:t>
            </a:r>
            <a:r>
              <a:rPr lang="cs-CZ" altLang="cs-CZ" sz="2400" dirty="0" err="1" smtClean="0">
                <a:hlinkClick r:id="rId3"/>
              </a:rPr>
              <a:t>goannas</a:t>
            </a:r>
            <a:r>
              <a:rPr lang="cs-CZ" altLang="cs-CZ" sz="2400" dirty="0" smtClean="0"/>
              <a:t>, </a:t>
            </a:r>
            <a:r>
              <a:rPr lang="cs-CZ" altLang="cs-CZ" sz="2400" dirty="0" err="1"/>
              <a:t>birds</a:t>
            </a:r>
            <a:r>
              <a:rPr lang="cs-CZ" altLang="cs-CZ" sz="2400" dirty="0"/>
              <a:t>, </a:t>
            </a:r>
            <a:r>
              <a:rPr lang="cs-CZ" altLang="cs-CZ" sz="2400" dirty="0" err="1"/>
              <a:t>fish</a:t>
            </a:r>
            <a:r>
              <a:rPr lang="cs-CZ" altLang="cs-CZ" sz="2400" dirty="0"/>
              <a:t>…..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altLang="cs-CZ" sz="2400" dirty="0" err="1"/>
              <a:t>Used</a:t>
            </a:r>
            <a:r>
              <a:rPr lang="cs-CZ" altLang="cs-CZ" sz="2400" dirty="0"/>
              <a:t> </a:t>
            </a:r>
            <a:r>
              <a:rPr lang="cs-CZ" altLang="cs-CZ" sz="2400" dirty="0" err="1"/>
              <a:t>spears</a:t>
            </a:r>
            <a:r>
              <a:rPr lang="cs-CZ" altLang="cs-CZ" sz="2400" dirty="0"/>
              <a:t> and </a:t>
            </a:r>
            <a:r>
              <a:rPr lang="cs-CZ" altLang="cs-CZ" sz="2400" dirty="0" err="1"/>
              <a:t>bow</a:t>
            </a:r>
            <a:r>
              <a:rPr lang="cs-CZ" altLang="cs-CZ" sz="2400" dirty="0"/>
              <a:t> and </a:t>
            </a:r>
            <a:r>
              <a:rPr lang="cs-CZ" altLang="cs-CZ" sz="2400" dirty="0" err="1"/>
              <a:t>arrows</a:t>
            </a:r>
            <a:r>
              <a:rPr lang="cs-CZ" altLang="cs-CZ" sz="2400" dirty="0"/>
              <a:t> </a:t>
            </a:r>
            <a:r>
              <a:rPr lang="cs-CZ" altLang="cs-CZ" sz="2400" dirty="0" err="1"/>
              <a:t>or</a:t>
            </a:r>
            <a:r>
              <a:rPr lang="cs-CZ" altLang="cs-CZ" sz="2400" dirty="0"/>
              <a:t> </a:t>
            </a:r>
            <a:r>
              <a:rPr lang="cs-CZ" altLang="cs-CZ" sz="2400" dirty="0" err="1" smtClean="0">
                <a:hlinkClick r:id="rId4"/>
              </a:rPr>
              <a:t>boomerang</a:t>
            </a:r>
            <a:r>
              <a:rPr lang="cs-CZ" altLang="cs-CZ" sz="2400" dirty="0" smtClean="0"/>
              <a:t> in </a:t>
            </a:r>
            <a:r>
              <a:rPr lang="cs-CZ" altLang="cs-CZ" sz="2400" dirty="0" err="1"/>
              <a:t>the</a:t>
            </a:r>
            <a:r>
              <a:rPr lang="cs-CZ" altLang="cs-CZ" sz="2400" dirty="0"/>
              <a:t> past, </a:t>
            </a:r>
            <a:r>
              <a:rPr lang="cs-CZ" altLang="cs-CZ" sz="2400" dirty="0" err="1"/>
              <a:t>rifles</a:t>
            </a:r>
            <a:r>
              <a:rPr lang="cs-CZ" altLang="cs-CZ" sz="2400" dirty="0"/>
              <a:t> </a:t>
            </a:r>
            <a:r>
              <a:rPr lang="cs-CZ" altLang="cs-CZ" sz="2400" dirty="0" err="1"/>
              <a:t>now</a:t>
            </a:r>
            <a:endParaRPr lang="cs-CZ" altLang="cs-CZ" sz="2400" dirty="0"/>
          </a:p>
        </p:txBody>
      </p:sp>
      <p:pic>
        <p:nvPicPr>
          <p:cNvPr id="1024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685925"/>
            <a:ext cx="3162300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00600" y="1685925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00600" y="4267200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Revision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a boomerang and what variations are </a:t>
            </a:r>
            <a:r>
              <a:rPr lang="en-US" dirty="0" smtClean="0"/>
              <a:t>used</a:t>
            </a:r>
            <a:r>
              <a:rPr lang="cs-CZ" dirty="0" smtClean="0"/>
              <a:t>?</a:t>
            </a:r>
          </a:p>
          <a:p>
            <a:r>
              <a:rPr lang="en-US" dirty="0" smtClean="0"/>
              <a:t>Can </a:t>
            </a:r>
            <a:r>
              <a:rPr lang="en-US" dirty="0"/>
              <a:t>you name any of </a:t>
            </a:r>
            <a:r>
              <a:rPr lang="en-US" dirty="0" err="1"/>
              <a:t>bushtucker</a:t>
            </a:r>
            <a:r>
              <a:rPr lang="en-US" dirty="0"/>
              <a:t> plants? </a:t>
            </a:r>
            <a:endParaRPr lang="cs-CZ" dirty="0" smtClean="0"/>
          </a:p>
          <a:p>
            <a:r>
              <a:rPr lang="en-US" dirty="0" smtClean="0"/>
              <a:t>Explain </a:t>
            </a:r>
            <a:r>
              <a:rPr lang="en-US" dirty="0"/>
              <a:t>the </a:t>
            </a:r>
            <a:r>
              <a:rPr lang="en-US" dirty="0" smtClean="0"/>
              <a:t>Dreamtime</a:t>
            </a:r>
            <a:endParaRPr lang="cs-CZ" dirty="0" smtClean="0"/>
          </a:p>
          <a:p>
            <a:r>
              <a:rPr lang="en-US" dirty="0" smtClean="0"/>
              <a:t>Describe </a:t>
            </a:r>
            <a:r>
              <a:rPr lang="en-US" dirty="0"/>
              <a:t>a position of aboriginals in society now and then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286552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altLang="cs-CZ" dirty="0" err="1" smtClean="0"/>
              <a:t>Revision</a:t>
            </a:r>
            <a:endParaRPr lang="cs-CZ" altLang="cs-CZ" dirty="0" smtClean="0"/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/>
          <a:lstStyle/>
          <a:p>
            <a:r>
              <a:rPr lang="cs-CZ" altLang="cs-CZ" sz="2000" dirty="0" err="1" smtClean="0"/>
              <a:t>What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is</a:t>
            </a:r>
            <a:r>
              <a:rPr lang="cs-CZ" altLang="cs-CZ" sz="2000" dirty="0" smtClean="0"/>
              <a:t> a </a:t>
            </a:r>
            <a:r>
              <a:rPr lang="cs-CZ" altLang="cs-CZ" sz="2000" dirty="0" err="1" smtClean="0"/>
              <a:t>boomerang</a:t>
            </a:r>
            <a:r>
              <a:rPr lang="cs-CZ" altLang="cs-CZ" sz="2000" dirty="0" smtClean="0"/>
              <a:t> and </a:t>
            </a:r>
            <a:r>
              <a:rPr lang="cs-CZ" altLang="cs-CZ" sz="2000" dirty="0" err="1" smtClean="0"/>
              <a:t>what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variations</a:t>
            </a:r>
            <a:r>
              <a:rPr lang="cs-CZ" altLang="cs-CZ" sz="2000" dirty="0" smtClean="0"/>
              <a:t> are </a:t>
            </a:r>
            <a:r>
              <a:rPr lang="cs-CZ" altLang="cs-CZ" sz="2000" dirty="0" err="1" smtClean="0"/>
              <a:t>used</a:t>
            </a:r>
            <a:r>
              <a:rPr lang="cs-CZ" altLang="cs-CZ" sz="2000" dirty="0" smtClean="0"/>
              <a:t>?</a:t>
            </a:r>
            <a:r>
              <a:rPr lang="en-US" altLang="cs-CZ" sz="2000" dirty="0"/>
              <a:t> </a:t>
            </a:r>
            <a:r>
              <a:rPr lang="en-US" altLang="cs-CZ" sz="2000" dirty="0">
                <a:solidFill>
                  <a:srgbClr val="FF0000"/>
                </a:solidFill>
              </a:rPr>
              <a:t>A boomerang is a thrown tool, typically constructed as a flat </a:t>
            </a:r>
            <a:r>
              <a:rPr lang="en-US" altLang="cs-CZ" sz="2000" dirty="0" err="1">
                <a:solidFill>
                  <a:srgbClr val="FF0000"/>
                </a:solidFill>
              </a:rPr>
              <a:t>aerofoil</a:t>
            </a:r>
            <a:endParaRPr lang="cs-CZ" altLang="cs-CZ" sz="2000" dirty="0" smtClean="0">
              <a:solidFill>
                <a:srgbClr val="FF0000"/>
              </a:solidFill>
            </a:endParaRPr>
          </a:p>
          <a:p>
            <a:r>
              <a:rPr lang="cs-CZ" altLang="cs-CZ" sz="2000" dirty="0" err="1" smtClean="0"/>
              <a:t>Can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you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name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any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of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bushtucker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plants</a:t>
            </a:r>
            <a:r>
              <a:rPr lang="cs-CZ" altLang="cs-CZ" sz="2000" dirty="0" smtClean="0"/>
              <a:t>?</a:t>
            </a:r>
            <a:r>
              <a:rPr lang="en-US" altLang="cs-CZ" sz="2000" dirty="0"/>
              <a:t> </a:t>
            </a:r>
            <a:r>
              <a:rPr lang="en-US" altLang="cs-CZ" sz="2000" dirty="0">
                <a:solidFill>
                  <a:srgbClr val="FF0000"/>
                </a:solidFill>
              </a:rPr>
              <a:t>traditionally relates to any food native to Australia and used as sustenance by the original inhabitants</a:t>
            </a:r>
            <a:endParaRPr lang="cs-CZ" altLang="cs-CZ" sz="2000" dirty="0" smtClean="0">
              <a:solidFill>
                <a:srgbClr val="FF0000"/>
              </a:solidFill>
            </a:endParaRPr>
          </a:p>
          <a:p>
            <a:r>
              <a:rPr lang="cs-CZ" altLang="cs-CZ" sz="2000" dirty="0" err="1" smtClean="0"/>
              <a:t>Explain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the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Dreamtime</a:t>
            </a:r>
            <a:r>
              <a:rPr lang="en-US" altLang="cs-CZ" sz="2000" dirty="0"/>
              <a:t>a </a:t>
            </a:r>
            <a:r>
              <a:rPr lang="en-US" altLang="cs-CZ" sz="2000" dirty="0">
                <a:solidFill>
                  <a:srgbClr val="FF0000"/>
                </a:solidFill>
              </a:rPr>
              <a:t>set of aboriginal myths and stories of their ancestors - in oral form only, religious belief</a:t>
            </a:r>
          </a:p>
          <a:p>
            <a:r>
              <a:rPr lang="cs-CZ" altLang="cs-CZ" sz="2000" dirty="0" err="1" smtClean="0"/>
              <a:t>Describe</a:t>
            </a:r>
            <a:r>
              <a:rPr lang="cs-CZ" altLang="cs-CZ" sz="2000" dirty="0" smtClean="0"/>
              <a:t> </a:t>
            </a:r>
            <a:r>
              <a:rPr lang="cs-CZ" altLang="cs-CZ" sz="2000" dirty="0" smtClean="0"/>
              <a:t>a </a:t>
            </a:r>
            <a:r>
              <a:rPr lang="cs-CZ" altLang="cs-CZ" sz="2000" dirty="0" err="1" smtClean="0"/>
              <a:t>position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of</a:t>
            </a:r>
            <a:r>
              <a:rPr lang="cs-CZ" altLang="cs-CZ" sz="2000" dirty="0" smtClean="0"/>
              <a:t> </a:t>
            </a:r>
            <a:r>
              <a:rPr lang="cs-CZ" altLang="cs-CZ" sz="2000" dirty="0" err="1" smtClean="0"/>
              <a:t>aboriginals</a:t>
            </a:r>
            <a:r>
              <a:rPr lang="cs-CZ" altLang="cs-CZ" sz="2000" dirty="0" smtClean="0"/>
              <a:t> in society </a:t>
            </a:r>
            <a:r>
              <a:rPr lang="cs-CZ" altLang="cs-CZ" sz="2000" dirty="0" err="1" smtClean="0"/>
              <a:t>now</a:t>
            </a:r>
            <a:r>
              <a:rPr lang="cs-CZ" altLang="cs-CZ" sz="2000" dirty="0" smtClean="0"/>
              <a:t> and </a:t>
            </a:r>
            <a:r>
              <a:rPr lang="cs-CZ" altLang="cs-CZ" sz="2000" dirty="0" err="1" smtClean="0"/>
              <a:t>then</a:t>
            </a:r>
            <a:endParaRPr lang="cs-CZ" altLang="cs-CZ" sz="2000" dirty="0" smtClean="0"/>
          </a:p>
          <a:p>
            <a:r>
              <a:rPr lang="en-US" altLang="cs-CZ" sz="2000" dirty="0" smtClean="0">
                <a:solidFill>
                  <a:srgbClr val="FF0000"/>
                </a:solidFill>
              </a:rPr>
              <a:t>Harsh </a:t>
            </a:r>
            <a:r>
              <a:rPr lang="en-US" altLang="cs-CZ" sz="2000" dirty="0" err="1">
                <a:solidFill>
                  <a:srgbClr val="FF0000"/>
                </a:solidFill>
              </a:rPr>
              <a:t>behaviour</a:t>
            </a:r>
            <a:r>
              <a:rPr lang="en-US" altLang="cs-CZ" sz="2000" dirty="0">
                <a:solidFill>
                  <a:srgbClr val="FF0000"/>
                </a:solidFill>
              </a:rPr>
              <a:t> by whites, no resistance from </a:t>
            </a:r>
            <a:r>
              <a:rPr lang="en-US" altLang="cs-CZ" sz="2000" dirty="0" smtClean="0">
                <a:solidFill>
                  <a:srgbClr val="FF0000"/>
                </a:solidFill>
              </a:rPr>
              <a:t>Aborigines</a:t>
            </a:r>
            <a:r>
              <a:rPr lang="cs-CZ" altLang="cs-CZ" sz="2000" dirty="0" smtClean="0">
                <a:solidFill>
                  <a:srgbClr val="FF0000"/>
                </a:solidFill>
              </a:rPr>
              <a:t>, </a:t>
            </a:r>
            <a:r>
              <a:rPr lang="en-US" altLang="cs-CZ" sz="2000" dirty="0" smtClean="0">
                <a:solidFill>
                  <a:srgbClr val="FF0000"/>
                </a:solidFill>
              </a:rPr>
              <a:t>Early </a:t>
            </a:r>
            <a:r>
              <a:rPr lang="en-US" altLang="cs-CZ" sz="2000" dirty="0">
                <a:solidFill>
                  <a:srgbClr val="FF0000"/>
                </a:solidFill>
              </a:rPr>
              <a:t>1900s legislation designed to segregate </a:t>
            </a:r>
            <a:endParaRPr lang="cs-CZ" altLang="cs-CZ" sz="2000" dirty="0" smtClean="0">
              <a:solidFill>
                <a:srgbClr val="FF0000"/>
              </a:solidFill>
            </a:endParaRPr>
          </a:p>
          <a:p>
            <a:r>
              <a:rPr lang="en-US" altLang="cs-CZ" sz="2000" dirty="0" smtClean="0">
                <a:solidFill>
                  <a:srgbClr val="FF0000"/>
                </a:solidFill>
              </a:rPr>
              <a:t>Since </a:t>
            </a:r>
            <a:r>
              <a:rPr lang="en-US" altLang="cs-CZ" sz="2000" dirty="0">
                <a:solidFill>
                  <a:srgbClr val="FF0000"/>
                </a:solidFill>
              </a:rPr>
              <a:t>1990‘s Rehabilitation</a:t>
            </a:r>
          </a:p>
          <a:p>
            <a:r>
              <a:rPr lang="en-US" altLang="cs-CZ" sz="2000" dirty="0">
                <a:solidFill>
                  <a:srgbClr val="FF0000"/>
                </a:solidFill>
              </a:rPr>
              <a:t>2008 Rudd‘s apology to the Stolen generation</a:t>
            </a:r>
          </a:p>
          <a:p>
            <a:endParaRPr lang="cs-CZ" altLang="cs-CZ" sz="2000" dirty="0" smtClean="0"/>
          </a:p>
          <a:p>
            <a:endParaRPr lang="cs-CZ" altLang="cs-CZ" dirty="0" smtClean="0"/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487" y="4495800"/>
            <a:ext cx="3057514" cy="2334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Citace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1400" dirty="0" err="1" smtClean="0"/>
              <a:t>Slide</a:t>
            </a:r>
            <a:r>
              <a:rPr lang="cs-CZ" altLang="cs-CZ" sz="1400" dirty="0" smtClean="0"/>
              <a:t> 3-8: archiv autora</a:t>
            </a:r>
          </a:p>
          <a:p>
            <a:r>
              <a:rPr lang="cs-CZ" altLang="cs-CZ" sz="1400" dirty="0" err="1" smtClean="0"/>
              <a:t>Slide</a:t>
            </a:r>
            <a:r>
              <a:rPr lang="cs-CZ" altLang="cs-CZ" sz="1400" dirty="0"/>
              <a:t> 6: </a:t>
            </a:r>
            <a:r>
              <a:rPr lang="cs-CZ" altLang="cs-CZ" sz="1400" dirty="0">
                <a:hlinkClick r:id="rId2"/>
              </a:rPr>
              <a:t>http://en.wikipedia.org/wiki/Australian_aboriginals</a:t>
            </a:r>
            <a:endParaRPr lang="cs-CZ" altLang="cs-CZ" sz="1400" dirty="0" smtClean="0"/>
          </a:p>
          <a:p>
            <a:r>
              <a:rPr lang="cs-CZ" altLang="cs-CZ" sz="1400" dirty="0" err="1" smtClean="0"/>
              <a:t>Slide</a:t>
            </a:r>
            <a:r>
              <a:rPr lang="cs-CZ" altLang="cs-CZ" sz="1400" dirty="0" smtClean="0"/>
              <a:t> 9: 1. </a:t>
            </a:r>
            <a:r>
              <a:rPr lang="cs-CZ" altLang="cs-CZ" sz="1400" dirty="0" err="1" smtClean="0"/>
              <a:t>Bushtucker</a:t>
            </a:r>
            <a:r>
              <a:rPr lang="cs-CZ" altLang="cs-CZ" sz="1400" dirty="0" smtClean="0"/>
              <a:t> .TOURISM, NT. wikipedie [online]. [cit. 23.4.2013]. Dostupný na WWW: </a:t>
            </a:r>
            <a:r>
              <a:rPr lang="cs-CZ" altLang="cs-CZ" sz="1400" dirty="0" smtClean="0">
                <a:hlinkClick r:id="rId3"/>
              </a:rPr>
              <a:t>http://en.wikipedia.org/wiki/File:Australian_bush_tucker,_Alice_Springs.jpg </a:t>
            </a:r>
            <a:endParaRPr lang="cs-CZ" altLang="cs-CZ" sz="1400" dirty="0" smtClean="0"/>
          </a:p>
          <a:p>
            <a:r>
              <a:rPr lang="cs-CZ" altLang="cs-CZ" sz="1400" dirty="0" err="1" smtClean="0"/>
              <a:t>Slide</a:t>
            </a:r>
            <a:r>
              <a:rPr lang="cs-CZ" altLang="cs-CZ" sz="1400" dirty="0" smtClean="0"/>
              <a:t> 9: 2. archiv autora </a:t>
            </a:r>
          </a:p>
          <a:p>
            <a:r>
              <a:rPr lang="cs-CZ" altLang="cs-CZ" sz="1400" dirty="0" err="1" smtClean="0"/>
              <a:t>Slide</a:t>
            </a:r>
            <a:r>
              <a:rPr lang="cs-CZ" altLang="cs-CZ" sz="1400" dirty="0"/>
              <a:t> 9: </a:t>
            </a:r>
            <a:r>
              <a:rPr lang="cs-CZ" altLang="cs-CZ" sz="1400" dirty="0">
                <a:hlinkClick r:id="rId4"/>
              </a:rPr>
              <a:t>http://</a:t>
            </a:r>
            <a:r>
              <a:rPr lang="cs-CZ" altLang="cs-CZ" sz="1400" dirty="0" smtClean="0">
                <a:hlinkClick r:id="rId4"/>
              </a:rPr>
              <a:t>en.wikipedia.org/wiki/</a:t>
            </a:r>
            <a:r>
              <a:rPr lang="cs-CZ" altLang="cs-CZ" sz="1400" dirty="0" err="1" smtClean="0">
                <a:hlinkClick r:id="rId4"/>
              </a:rPr>
              <a:t>Boomerang</a:t>
            </a:r>
            <a:r>
              <a:rPr lang="cs-CZ" altLang="cs-CZ" sz="1400" dirty="0"/>
              <a:t>, </a:t>
            </a:r>
            <a:r>
              <a:rPr lang="cs-CZ" altLang="cs-CZ" sz="1400" dirty="0">
                <a:hlinkClick r:id="rId5"/>
              </a:rPr>
              <a:t>http://en.wikipedia.org/wiki/Goanna</a:t>
            </a:r>
            <a:endParaRPr lang="cs-CZ" altLang="cs-CZ" sz="1400" dirty="0" smtClean="0"/>
          </a:p>
          <a:p>
            <a:r>
              <a:rPr lang="cs-CZ" altLang="cs-CZ" sz="1400" dirty="0" err="1" smtClean="0"/>
              <a:t>Slide</a:t>
            </a:r>
            <a:r>
              <a:rPr lang="cs-CZ" altLang="cs-CZ" sz="1400" dirty="0" smtClean="0"/>
              <a:t> 10:  Muži z ostrova Bathurst. NEUVEDEN. </a:t>
            </a:r>
            <a:r>
              <a:rPr lang="cs-CZ" altLang="cs-CZ" sz="1400" i="1" dirty="0" smtClean="0"/>
              <a:t>wikipedie</a:t>
            </a:r>
            <a:r>
              <a:rPr lang="cs-CZ" altLang="cs-CZ" sz="1400" dirty="0" smtClean="0"/>
              <a:t> [online]. [cit. 23.4.2013]. Dostupný na WWW: </a:t>
            </a:r>
            <a:r>
              <a:rPr lang="cs-CZ" altLang="cs-CZ" sz="1400" dirty="0" smtClean="0">
                <a:hlinkClick r:id="rId6"/>
              </a:rPr>
              <a:t>http://en.wikipedia.org/wiki/File:Bathurst_Island_men.jpg </a:t>
            </a:r>
            <a:endParaRPr lang="cs-CZ" altLang="cs-CZ" sz="1400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2">
      <a:dk1>
        <a:srgbClr val="2D2015"/>
      </a:dk1>
      <a:lt1>
        <a:srgbClr val="FFFFFF"/>
      </a:lt1>
      <a:dk2>
        <a:srgbClr val="523E26"/>
      </a:dk2>
      <a:lt2>
        <a:srgbClr val="DFC08D"/>
      </a:lt2>
      <a:accent1>
        <a:srgbClr val="8C7B70"/>
      </a:accent1>
      <a:accent2>
        <a:srgbClr val="8F5F2F"/>
      </a:accent2>
      <a:accent3>
        <a:srgbClr val="B3AFAC"/>
      </a:accent3>
      <a:accent4>
        <a:srgbClr val="DADADA"/>
      </a:accent4>
      <a:accent5>
        <a:srgbClr val="C5BFBB"/>
      </a:accent5>
      <a:accent6>
        <a:srgbClr val="81552A"/>
      </a:accent6>
      <a:hlink>
        <a:srgbClr val="CCB400"/>
      </a:hlink>
      <a:folHlink>
        <a:srgbClr val="8C9EA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562</TotalTime>
  <Words>549</Words>
  <Application>Microsoft Office PowerPoint</Application>
  <PresentationFormat>Předvádění na obrazovce (4:3)</PresentationFormat>
  <Paragraphs>93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Prezentace aplikace PowerPoint</vt:lpstr>
      <vt:lpstr>Anotace</vt:lpstr>
      <vt:lpstr>Aboriginal Australia</vt:lpstr>
      <vt:lpstr>Aboriginal history</vt:lpstr>
      <vt:lpstr>Prezentace aplikace PowerPoint</vt:lpstr>
      <vt:lpstr>Prezentace aplikace PowerPoint</vt:lpstr>
      <vt:lpstr>ABORIGINAL ART  </vt:lpstr>
      <vt:lpstr>Prezentace aplikace PowerPoint</vt:lpstr>
      <vt:lpstr>Prezentace aplikace PowerPoint</vt:lpstr>
      <vt:lpstr>Revision</vt:lpstr>
      <vt:lpstr>Revision</vt:lpstr>
      <vt:lpstr>Citace</vt:lpstr>
    </vt:vector>
  </TitlesOfParts>
  <Company> 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Aboriginal Sydney</dc:title>
  <dc:creator> </dc:creator>
  <cp:lastModifiedBy>EU-3</cp:lastModifiedBy>
  <cp:revision>49</cp:revision>
  <dcterms:created xsi:type="dcterms:W3CDTF">2005-03-26T09:05:34Z</dcterms:created>
  <dcterms:modified xsi:type="dcterms:W3CDTF">2014-01-28T22:40:36Z</dcterms:modified>
</cp:coreProperties>
</file>