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8"/>
  </p:notesMasterIdLst>
  <p:sldIdLst>
    <p:sldId id="530" r:id="rId2"/>
    <p:sldId id="531" r:id="rId3"/>
    <p:sldId id="545" r:id="rId4"/>
    <p:sldId id="533" r:id="rId5"/>
    <p:sldId id="534" r:id="rId6"/>
    <p:sldId id="535" r:id="rId7"/>
    <p:sldId id="546" r:id="rId8"/>
    <p:sldId id="536" r:id="rId9"/>
    <p:sldId id="537" r:id="rId10"/>
    <p:sldId id="538" r:id="rId11"/>
    <p:sldId id="539" r:id="rId12"/>
    <p:sldId id="541" r:id="rId13"/>
    <p:sldId id="542" r:id="rId14"/>
    <p:sldId id="543" r:id="rId15"/>
    <p:sldId id="547" r:id="rId16"/>
    <p:sldId id="532" r:id="rId17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3329DB14-DFFC-48CA-8497-F82CB405A1BB}">
          <p14:sldIdLst>
            <p14:sldId id="530"/>
            <p14:sldId id="545"/>
            <p14:sldId id="533"/>
            <p14:sldId id="544"/>
            <p14:sldId id="534"/>
            <p14:sldId id="535"/>
            <p14:sldId id="536"/>
            <p14:sldId id="537"/>
            <p14:sldId id="538"/>
            <p14:sldId id="539"/>
            <p14:sldId id="540"/>
            <p14:sldId id="541"/>
            <p14:sldId id="542"/>
            <p14:sldId id="543"/>
            <p14:sldId id="531"/>
            <p14:sldId id="532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69" autoAdjust="0"/>
    <p:restoredTop sz="94201" autoAdjust="0"/>
  </p:normalViewPr>
  <p:slideViewPr>
    <p:cSldViewPr>
      <p:cViewPr varScale="1">
        <p:scale>
          <a:sx n="70" d="100"/>
          <a:sy n="70" d="100"/>
        </p:scale>
        <p:origin x="-97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82BE70D-4CFC-49E4-BC38-263CF2206983}" type="datetimeFigureOut">
              <a:rPr lang="cs-CZ"/>
              <a:pPr>
                <a:defRPr/>
              </a:pPr>
              <a:t>29.1.2014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6B978D2-0E56-456D-81FE-AA95F24888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14012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BC75F-4005-488D-8371-73C0437742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  <a:lvl2pPr>
              <a:lnSpc>
                <a:spcPct val="150000"/>
              </a:lnSpc>
              <a:defRPr>
                <a:solidFill>
                  <a:schemeClr val="tx2"/>
                </a:solidFill>
              </a:defRPr>
            </a:lvl2pPr>
            <a:lvl3pPr>
              <a:lnSpc>
                <a:spcPct val="150000"/>
              </a:lnSpc>
              <a:defRPr>
                <a:solidFill>
                  <a:schemeClr val="tx2"/>
                </a:solidFill>
              </a:defRPr>
            </a:lvl3pPr>
            <a:lvl4pPr>
              <a:lnSpc>
                <a:spcPct val="150000"/>
              </a:lnSpc>
              <a:defRPr>
                <a:solidFill>
                  <a:schemeClr val="tx2"/>
                </a:solidFill>
              </a:defRPr>
            </a:lvl4pPr>
            <a:lvl5pPr>
              <a:lnSpc>
                <a:spcPct val="150000"/>
              </a:lnSpc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B8D87C-EDF4-421A-B98D-FD84BB8B4C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567BB-3CC0-4D53-B69E-6F41856476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8F8EDB-DB75-4FEB-B26E-37A0592185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C869BA-1DA8-408D-9041-FBE357E315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DFE61-429F-4F1D-B7A3-FE882D3340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FF8BC9-768C-438D-A76A-8C610D7B6F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B09A9F-96FF-4670-8259-8E4EEA32C5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9E7C1-C649-4FCB-9CBB-1C4BCF757E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BA48B1-AF52-4EA9-AFB7-D63821EF0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35C65B-ECFE-47E0-8085-40809EFE08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322D2-FA4B-46F7-8088-6B9F8FE9FA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9CDB507-9753-4543-A0BD-4A683DEFB3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Calibri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Calibri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Calibri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Calibri" pitchFamily="34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844554" y="5733256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33188" y="2132856"/>
            <a:ext cx="8215276" cy="332398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VY_32_INOVACE_2C_03_Vlastnosti a názvosloví </a:t>
            </a:r>
            <a:r>
              <a:rPr lang="cs-CZ" sz="2000" b="1" i="1" dirty="0" err="1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alkanů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Organická chemie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leden 2014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Sexta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Mgr. Miroslav Pražienka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GYMLOVO_logo BRV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6652"/>
            <a:ext cx="162018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93185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48972" cy="5004555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Materiál slouží k aktivní výuce o </a:t>
            </a:r>
            <a:r>
              <a:rPr lang="cs-CZ" sz="2400" dirty="0" smtClean="0">
                <a:solidFill>
                  <a:schemeClr val="tx1"/>
                </a:solidFill>
              </a:rPr>
              <a:t>vlastnostech a názvosloví nasycených uhlovodíků – </a:t>
            </a:r>
            <a:r>
              <a:rPr lang="cs-CZ" sz="2400" dirty="0" err="1" smtClean="0">
                <a:solidFill>
                  <a:schemeClr val="tx1"/>
                </a:solidFill>
              </a:rPr>
              <a:t>alkanů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Fakta </a:t>
            </a:r>
            <a:r>
              <a:rPr lang="cs-CZ" sz="2400" dirty="0">
                <a:solidFill>
                  <a:schemeClr val="tx1"/>
                </a:solidFill>
              </a:rPr>
              <a:t>psána písmem žluté barvy jsou pro žáky povinné poznámky k zápisu do jejich sešitů, bílé písmo označuje doplňující údaje.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Aktivita je připravena pro druhý ročník středních škol či odpovídající ročníky víceletých gymnázií.</a:t>
            </a:r>
          </a:p>
        </p:txBody>
      </p:sp>
    </p:spTree>
    <p:extLst>
      <p:ext uri="{BB962C8B-B14F-4D97-AF65-F5344CB8AC3E}">
        <p14:creationId xmlns:p14="http://schemas.microsoft.com/office/powerpoint/2010/main" xmlns="" val="2763844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60648"/>
            <a:ext cx="7772400" cy="1143000"/>
          </a:xfrm>
        </p:spPr>
        <p:txBody>
          <a:bodyPr/>
          <a:lstStyle/>
          <a:p>
            <a:r>
              <a:rPr lang="cs-CZ" dirty="0" smtClean="0"/>
              <a:t>Uhlovodíky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5362" name="Picture 2" descr="File:Chuhu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412776"/>
            <a:ext cx="6984776" cy="52385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64107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568952" cy="54006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organické d</a:t>
            </a:r>
            <a:r>
              <a:rPr lang="cs-CZ" dirty="0" smtClean="0">
                <a:solidFill>
                  <a:schemeClr val="tx2"/>
                </a:solidFill>
              </a:rPr>
              <a:t>vouprvkové sloučeniny …….. a ……….</a:t>
            </a:r>
          </a:p>
          <a:p>
            <a:pPr>
              <a:lnSpc>
                <a:spcPct val="150000"/>
              </a:lnSpc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2"/>
                </a:solidFill>
              </a:rPr>
              <a:t>dělení: </a:t>
            </a:r>
            <a:endParaRPr lang="cs-CZ" b="1" dirty="0" smtClean="0"/>
          </a:p>
          <a:p>
            <a:pPr>
              <a:lnSpc>
                <a:spcPct val="150000"/>
              </a:lnSpc>
              <a:buNone/>
            </a:pPr>
            <a:r>
              <a:rPr lang="cs-CZ" b="1" dirty="0" smtClean="0">
                <a:solidFill>
                  <a:schemeClr val="tx2"/>
                </a:solidFill>
              </a:rPr>
              <a:t>	nasycené</a:t>
            </a:r>
            <a:r>
              <a:rPr lang="cs-CZ" dirty="0" smtClean="0">
                <a:solidFill>
                  <a:schemeClr val="tx2"/>
                </a:solidFill>
              </a:rPr>
              <a:t> (alkany, cykloalkany) </a:t>
            </a:r>
            <a:endParaRPr lang="cs-CZ" dirty="0" smtClean="0"/>
          </a:p>
          <a:p>
            <a:pPr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r>
              <a:rPr lang="cs-CZ" b="1" dirty="0" smtClean="0">
                <a:solidFill>
                  <a:schemeClr val="tx2"/>
                </a:solidFill>
              </a:rPr>
              <a:t>nenasycené</a:t>
            </a:r>
            <a:r>
              <a:rPr lang="cs-CZ" dirty="0" smtClean="0">
                <a:solidFill>
                  <a:schemeClr val="tx2"/>
                </a:solidFill>
              </a:rPr>
              <a:t> (alkeny, -</a:t>
            </a:r>
            <a:r>
              <a:rPr lang="cs-CZ" dirty="0" err="1" smtClean="0">
                <a:solidFill>
                  <a:schemeClr val="tx2"/>
                </a:solidFill>
              </a:rPr>
              <a:t>yny</a:t>
            </a:r>
            <a:r>
              <a:rPr lang="cs-CZ" dirty="0" smtClean="0">
                <a:solidFill>
                  <a:schemeClr val="tx2"/>
                </a:solidFill>
              </a:rPr>
              <a:t>, </a:t>
            </a:r>
            <a:r>
              <a:rPr lang="cs-CZ" dirty="0" err="1" smtClean="0">
                <a:solidFill>
                  <a:schemeClr val="tx2"/>
                </a:solidFill>
              </a:rPr>
              <a:t>areny</a:t>
            </a:r>
            <a:r>
              <a:rPr lang="cs-CZ" dirty="0" smtClean="0">
                <a:solidFill>
                  <a:schemeClr val="tx2"/>
                </a:solidFill>
              </a:rPr>
              <a:t>)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3586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7772400" cy="1143000"/>
          </a:xfrm>
        </p:spPr>
        <p:txBody>
          <a:bodyPr/>
          <a:lstStyle/>
          <a:p>
            <a:r>
              <a:rPr lang="cs-CZ" dirty="0" smtClean="0"/>
              <a:t>Nasycené uhlovodíky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2290" name="Picture 2" descr="File:GasStationHiroshim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412776"/>
            <a:ext cx="7781726" cy="51845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7154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9964"/>
            <a:ext cx="7772400" cy="1143000"/>
          </a:xfrm>
        </p:spPr>
        <p:txBody>
          <a:bodyPr/>
          <a:lstStyle/>
          <a:p>
            <a:r>
              <a:rPr lang="cs-CZ" dirty="0" smtClean="0"/>
              <a:t>Alkany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568952" cy="496855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2"/>
                </a:solidFill>
              </a:rPr>
              <a:t>sloučeniny C a H se všemi vazbami jednoduchými (hybridizace sp</a:t>
            </a:r>
            <a:r>
              <a:rPr lang="cs-CZ" baseline="30000" dirty="0" smtClean="0">
                <a:solidFill>
                  <a:schemeClr val="tx2"/>
                </a:solidFill>
              </a:rPr>
              <a:t>3) </a:t>
            </a:r>
            <a:r>
              <a:rPr lang="cs-CZ" dirty="0" smtClean="0">
                <a:solidFill>
                  <a:schemeClr val="tx2"/>
                </a:solidFill>
              </a:rPr>
              <a:t>, koncovka </a:t>
            </a:r>
            <a:r>
              <a:rPr lang="cs-CZ" b="1" dirty="0" smtClean="0">
                <a:solidFill>
                  <a:schemeClr val="tx2"/>
                </a:solidFill>
              </a:rPr>
              <a:t>- </a:t>
            </a:r>
            <a:r>
              <a:rPr lang="cs-CZ" b="1" dirty="0" err="1" smtClean="0">
                <a:solidFill>
                  <a:schemeClr val="tx2"/>
                </a:solidFill>
              </a:rPr>
              <a:t>an</a:t>
            </a:r>
            <a:r>
              <a:rPr lang="cs-CZ" b="1" baseline="30000" dirty="0" smtClean="0">
                <a:solidFill>
                  <a:schemeClr val="tx2"/>
                </a:solidFill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2"/>
                </a:solidFill>
              </a:rPr>
              <a:t>dříve </a:t>
            </a:r>
            <a:r>
              <a:rPr lang="cs-CZ" b="1" dirty="0" smtClean="0">
                <a:solidFill>
                  <a:schemeClr val="tx2"/>
                </a:solidFill>
              </a:rPr>
              <a:t>parafíny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2"/>
                </a:solidFill>
              </a:rPr>
              <a:t>sloučeniny postupně narůstají o </a:t>
            </a:r>
            <a:r>
              <a:rPr lang="cs-CZ" b="1" dirty="0" smtClean="0">
                <a:solidFill>
                  <a:schemeClr val="tx2"/>
                </a:solidFill>
              </a:rPr>
              <a:t>CH</a:t>
            </a:r>
            <a:r>
              <a:rPr lang="cs-CZ" b="1" baseline="-25000" dirty="0" smtClean="0">
                <a:solidFill>
                  <a:schemeClr val="tx2"/>
                </a:solidFill>
              </a:rPr>
              <a:t>2</a:t>
            </a:r>
            <a:endParaRPr lang="cs-CZ" b="1" baseline="-25000" dirty="0">
              <a:solidFill>
                <a:schemeClr val="tx2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2"/>
                </a:solidFill>
              </a:rPr>
              <a:t>obecný vzorec: ……………….</a:t>
            </a:r>
            <a:endParaRPr lang="cs-CZ" baseline="-25000" dirty="0" smtClean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5794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1656184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Prohlédněte si následující sumární vzorce </a:t>
            </a:r>
            <a:r>
              <a:rPr lang="cs-CZ" sz="3200" dirty="0" err="1" smtClean="0">
                <a:solidFill>
                  <a:schemeClr val="tx1"/>
                </a:solidFill>
              </a:rPr>
              <a:t>alkanů</a:t>
            </a:r>
            <a:r>
              <a:rPr lang="cs-CZ" sz="3200" dirty="0" smtClean="0">
                <a:solidFill>
                  <a:schemeClr val="tx1"/>
                </a:solidFill>
              </a:rPr>
              <a:t> a pokuste se odvodit, jak při známem počtu uhlíků dopočítáme počet vodíků: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1043608" y="2204864"/>
            <a:ext cx="1403648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C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6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H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14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6588224" y="2204864"/>
            <a:ext cx="1403648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CH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4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 bwMode="auto">
          <a:xfrm>
            <a:off x="971600" y="4365104"/>
            <a:ext cx="1403648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C</a:t>
            </a:r>
            <a:r>
              <a:rPr lang="cs-CZ" sz="3200" kern="0" baseline="-25000" noProof="0" dirty="0" smtClean="0">
                <a:ea typeface="+mj-ea"/>
                <a:cs typeface="+mj-cs"/>
              </a:rPr>
              <a:t>4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H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10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3995936" y="3212976"/>
            <a:ext cx="1403648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C</a:t>
            </a:r>
            <a:r>
              <a:rPr lang="cs-CZ" sz="3200" kern="0" baseline="-25000" dirty="0" smtClean="0">
                <a:ea typeface="+mj-ea"/>
                <a:cs typeface="+mj-cs"/>
              </a:rPr>
              <a:t>9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H</a:t>
            </a:r>
            <a:r>
              <a:rPr lang="cs-CZ" sz="3200" kern="0" baseline="-25000" dirty="0" smtClean="0">
                <a:ea typeface="+mj-ea"/>
                <a:cs typeface="+mj-cs"/>
              </a:rPr>
              <a:t>2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0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 bwMode="auto">
          <a:xfrm>
            <a:off x="6372200" y="4365104"/>
            <a:ext cx="1403648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C</a:t>
            </a:r>
            <a:r>
              <a:rPr lang="cs-CZ" sz="3200" kern="0" baseline="-25000" noProof="0" dirty="0" smtClean="0">
                <a:ea typeface="+mj-ea"/>
                <a:cs typeface="+mj-cs"/>
              </a:rPr>
              <a:t>3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H</a:t>
            </a:r>
            <a:r>
              <a:rPr lang="cs-CZ" sz="3200" kern="0" baseline="-25000" noProof="0" dirty="0" smtClean="0">
                <a:ea typeface="+mj-ea"/>
                <a:cs typeface="+mj-cs"/>
              </a:rPr>
              <a:t>8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 bwMode="auto">
          <a:xfrm>
            <a:off x="3923928" y="5589240"/>
            <a:ext cx="1403648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C</a:t>
            </a:r>
            <a:r>
              <a:rPr lang="cs-CZ" sz="3200" kern="0" baseline="-25000" noProof="0" dirty="0" smtClean="0">
                <a:ea typeface="+mj-ea"/>
                <a:cs typeface="+mj-cs"/>
              </a:rPr>
              <a:t>13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H</a:t>
            </a:r>
            <a:r>
              <a:rPr lang="cs-CZ" sz="3200" kern="0" baseline="-25000" dirty="0" smtClean="0">
                <a:ea typeface="+mj-ea"/>
                <a:cs typeface="+mj-cs"/>
              </a:rPr>
              <a:t>28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352928" cy="5976664"/>
          </a:xfrm>
        </p:spPr>
        <p:txBody>
          <a:bodyPr/>
          <a:lstStyle/>
          <a:p>
            <a:r>
              <a:rPr lang="cs-CZ" dirty="0" smtClean="0"/>
              <a:t>obecný vzorec: C</a:t>
            </a:r>
            <a:r>
              <a:rPr lang="cs-CZ" baseline="-25000" dirty="0" smtClean="0"/>
              <a:t>n</a:t>
            </a:r>
            <a:r>
              <a:rPr lang="cs-CZ" dirty="0" smtClean="0"/>
              <a:t>H</a:t>
            </a:r>
            <a:r>
              <a:rPr lang="cs-CZ" baseline="-25000" dirty="0" smtClean="0"/>
              <a:t>2n+2</a:t>
            </a:r>
            <a:endParaRPr lang="cs-CZ" b="1" dirty="0" smtClean="0"/>
          </a:p>
          <a:p>
            <a:r>
              <a:rPr lang="cs-CZ" b="1" dirty="0" smtClean="0"/>
              <a:t>skupenství</a:t>
            </a:r>
            <a:r>
              <a:rPr lang="cs-CZ" dirty="0"/>
              <a:t>: do C</a:t>
            </a:r>
            <a:r>
              <a:rPr lang="cs-CZ" baseline="-25000" dirty="0"/>
              <a:t>4</a:t>
            </a:r>
            <a:r>
              <a:rPr lang="cs-CZ" dirty="0"/>
              <a:t> plyny, C</a:t>
            </a:r>
            <a:r>
              <a:rPr lang="cs-CZ" baseline="-25000" dirty="0"/>
              <a:t>5</a:t>
            </a:r>
            <a:r>
              <a:rPr lang="cs-CZ" dirty="0"/>
              <a:t> – C</a:t>
            </a:r>
            <a:r>
              <a:rPr lang="cs-CZ" baseline="-25000" dirty="0"/>
              <a:t>15</a:t>
            </a:r>
            <a:r>
              <a:rPr lang="cs-CZ" dirty="0"/>
              <a:t> kapaliny, od C</a:t>
            </a:r>
            <a:r>
              <a:rPr lang="cs-CZ" baseline="-25000" dirty="0"/>
              <a:t>16</a:t>
            </a:r>
            <a:r>
              <a:rPr lang="cs-CZ" dirty="0"/>
              <a:t> – pevné látky </a:t>
            </a:r>
          </a:p>
          <a:p>
            <a:r>
              <a:rPr lang="cs-CZ" dirty="0" smtClean="0"/>
              <a:t> u všech nižší hustota než voda</a:t>
            </a:r>
          </a:p>
          <a:p>
            <a:r>
              <a:rPr lang="cs-CZ" dirty="0" smtClean="0"/>
              <a:t>vícero prostorových uspořádání v důsledku rotace vazby C-C: zákrytová - nezákrytová (energeticky nejvýhodnější)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4159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File:Interconversion between eclipsed and gauche conformations.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8405" y="432048"/>
            <a:ext cx="8382067" cy="59492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537347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80928"/>
            <a:ext cx="7772400" cy="1143000"/>
          </a:xfrm>
        </p:spPr>
        <p:txBody>
          <a:bodyPr/>
          <a:lstStyle/>
          <a:p>
            <a:r>
              <a:rPr lang="cs-CZ" dirty="0" smtClean="0"/>
              <a:t>Názvosloví nevětvených </a:t>
            </a:r>
            <a:r>
              <a:rPr lang="cs-CZ" dirty="0" err="1" smtClean="0"/>
              <a:t>alkanů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7660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Prvních deset </a:t>
            </a:r>
            <a:r>
              <a:rPr lang="cs-CZ" sz="3200" dirty="0" err="1" smtClean="0">
                <a:solidFill>
                  <a:schemeClr val="tx1"/>
                </a:solidFill>
              </a:rPr>
              <a:t>alkanů</a:t>
            </a:r>
            <a:r>
              <a:rPr lang="cs-CZ" sz="3200" dirty="0" smtClean="0">
                <a:solidFill>
                  <a:schemeClr val="tx1"/>
                </a:solidFill>
              </a:rPr>
              <a:t>, zapište si ke každému strukturní, sumární, racionální a čárový vzorec: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685800" y="2060848"/>
            <a:ext cx="7846640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methan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/>
            </a:r>
            <a:b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</a:br>
            <a:r>
              <a:rPr kumimoji="0" lang="cs-CZ" sz="32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ethan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/>
            </a:r>
            <a:b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</a:b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propan</a:t>
            </a:r>
            <a:b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</a:b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butan</a:t>
            </a:r>
            <a:b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</a:b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pentan</a:t>
            </a:r>
            <a:b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</a:b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hexan</a:t>
            </a:r>
            <a:b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</a:b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heptan</a:t>
            </a:r>
            <a:b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</a:b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oktan</a:t>
            </a:r>
            <a:b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</a:br>
            <a:r>
              <a:rPr kumimoji="0" lang="cs-CZ" sz="32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nonan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/>
            </a:r>
            <a:b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</a:b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dekan</a:t>
            </a:r>
            <a:endParaRPr kumimoji="0" lang="cs-CZ" sz="3200" b="0" i="0" u="none" strike="noStrike" kern="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3226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 bwMode="auto">
          <a:xfrm>
            <a:off x="0" y="116632"/>
            <a:ext cx="9158789" cy="6624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16271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b) větvené </a:t>
            </a:r>
            <a:r>
              <a:rPr lang="cs-CZ" dirty="0"/>
              <a:t>alkany: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564904"/>
            <a:ext cx="7772400" cy="3826768"/>
          </a:xfrm>
        </p:spPr>
        <p:txBody>
          <a:bodyPr/>
          <a:lstStyle/>
          <a:p>
            <a:r>
              <a:rPr lang="cs-CZ" dirty="0" smtClean="0"/>
              <a:t>substituenty </a:t>
            </a:r>
            <a:r>
              <a:rPr lang="cs-CZ" dirty="0" smtClean="0">
                <a:solidFill>
                  <a:schemeClr val="tx1"/>
                </a:solidFill>
              </a:rPr>
              <a:t>(„větve“) </a:t>
            </a:r>
            <a:r>
              <a:rPr lang="cs-CZ" dirty="0" smtClean="0"/>
              <a:t>mají název podle alkanu, z kterého pocházejí, koncovka –</a:t>
            </a:r>
            <a:r>
              <a:rPr lang="cs-CZ" dirty="0" err="1" smtClean="0"/>
              <a:t>yl</a:t>
            </a:r>
            <a:r>
              <a:rPr lang="cs-CZ" dirty="0" smtClean="0"/>
              <a:t> (</a:t>
            </a:r>
            <a:r>
              <a:rPr lang="cs-CZ" dirty="0" err="1" smtClean="0"/>
              <a:t>methyl</a:t>
            </a:r>
            <a:r>
              <a:rPr lang="cs-CZ" dirty="0" smtClean="0"/>
              <a:t>, </a:t>
            </a:r>
            <a:r>
              <a:rPr lang="cs-CZ" dirty="0" err="1" smtClean="0"/>
              <a:t>ethyl</a:t>
            </a:r>
            <a:r>
              <a:rPr lang="cs-CZ" dirty="0" smtClean="0"/>
              <a:t>…)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9998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772400" cy="1143000"/>
          </a:xfrm>
        </p:spPr>
        <p:txBody>
          <a:bodyPr/>
          <a:lstStyle/>
          <a:p>
            <a:r>
              <a:rPr lang="cs-CZ" dirty="0" smtClean="0"/>
              <a:t>Postup: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062664" cy="5256584"/>
          </a:xfrm>
        </p:spPr>
        <p:txBody>
          <a:bodyPr/>
          <a:lstStyle/>
          <a:p>
            <a:r>
              <a:rPr lang="cs-CZ" dirty="0" smtClean="0"/>
              <a:t>nejdelší řetězec</a:t>
            </a:r>
          </a:p>
          <a:p>
            <a:r>
              <a:rPr lang="cs-CZ" dirty="0" smtClean="0"/>
              <a:t>očíslovat (nejmenší sada </a:t>
            </a:r>
            <a:r>
              <a:rPr lang="cs-CZ" dirty="0" err="1" smtClean="0"/>
              <a:t>lokantů</a:t>
            </a:r>
            <a:r>
              <a:rPr lang="cs-CZ" dirty="0" smtClean="0"/>
              <a:t>)</a:t>
            </a:r>
          </a:p>
          <a:p>
            <a:r>
              <a:rPr lang="cs-CZ" dirty="0" smtClean="0"/>
              <a:t>pojmenujeme substituenty, přidáme </a:t>
            </a:r>
            <a:r>
              <a:rPr lang="cs-CZ" dirty="0" err="1" smtClean="0"/>
              <a:t>lokanty</a:t>
            </a:r>
            <a:r>
              <a:rPr lang="cs-CZ" dirty="0" smtClean="0"/>
              <a:t>, stejným </a:t>
            </a:r>
            <a:r>
              <a:rPr lang="cs-CZ" dirty="0" err="1" smtClean="0"/>
              <a:t>lokantům</a:t>
            </a:r>
            <a:r>
              <a:rPr lang="cs-CZ" dirty="0" smtClean="0"/>
              <a:t> předřadíme násobící předponu (di, </a:t>
            </a:r>
            <a:r>
              <a:rPr lang="cs-CZ" dirty="0" err="1" smtClean="0"/>
              <a:t>tri</a:t>
            </a:r>
            <a:r>
              <a:rPr lang="cs-CZ" dirty="0" smtClean="0"/>
              <a:t>, </a:t>
            </a:r>
            <a:r>
              <a:rPr lang="cs-CZ" dirty="0" err="1" smtClean="0"/>
              <a:t>tetra</a:t>
            </a:r>
            <a:r>
              <a:rPr lang="cs-CZ" dirty="0" smtClean="0"/>
              <a:t>…)</a:t>
            </a:r>
          </a:p>
          <a:p>
            <a:r>
              <a:rPr lang="cs-CZ" dirty="0" smtClean="0"/>
              <a:t>substituenty seřadíme dle abecedy </a:t>
            </a:r>
            <a:r>
              <a:rPr lang="cs-CZ" dirty="0" smtClean="0">
                <a:solidFill>
                  <a:schemeClr val="tx1"/>
                </a:solidFill>
              </a:rPr>
              <a:t>(bez ohledu na násobící přepony!!!)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8671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Pojmenujte následující uhlovodíky: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79511" y="1556792"/>
          <a:ext cx="8926649" cy="4752528"/>
        </p:xfrm>
        <a:graphic>
          <a:graphicData uri="http://schemas.openxmlformats.org/presentationml/2006/ole">
            <p:oleObj spid="_x0000_s1026" name="ChemSketch" r:id="rId3" imgW="3846600" imgH="2048400" progId="ACD.ChemSketch.20">
              <p:embed/>
            </p:oleObj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344" y="3645024"/>
            <a:ext cx="8229600" cy="648072"/>
          </a:xfrm>
        </p:spPr>
        <p:txBody>
          <a:bodyPr/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Zdroje obrázků: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437112"/>
            <a:ext cx="8229600" cy="4140460"/>
          </a:xfrm>
        </p:spPr>
        <p:txBody>
          <a:bodyPr/>
          <a:lstStyle/>
          <a:p>
            <a:r>
              <a:rPr lang="cs-CZ" sz="1400" dirty="0" smtClean="0">
                <a:solidFill>
                  <a:schemeClr val="tx1"/>
                </a:solidFill>
              </a:rPr>
              <a:t>http://en.wikipedia.org/wiki/File:Chuhuo.jpg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http://commons.wikimedia.org/wiki/File:GasStationHiroshima.jpg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http://en.wikipedia.org/wiki/File:Interconversion_between_eclipsed_and_gauche_conformations..png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http://cs.wikipedia.org/wiki/Alkany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archiv autora s pomocí freewarového programu </a:t>
            </a:r>
            <a:r>
              <a:rPr lang="cs-CZ" sz="1400" dirty="0" err="1" smtClean="0">
                <a:solidFill>
                  <a:schemeClr val="tx1"/>
                </a:solidFill>
              </a:rPr>
              <a:t>ChemSketch</a:t>
            </a:r>
            <a:r>
              <a:rPr lang="cs-CZ" sz="1400" dirty="0" smtClean="0">
                <a:solidFill>
                  <a:schemeClr val="tx1"/>
                </a:solidFill>
              </a:rPr>
              <a:t> pro tvorbu chemických vzorců 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10344" y="0"/>
            <a:ext cx="9144000" cy="3645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kern="0" dirty="0" smtClean="0"/>
              <a:t/>
            </a:r>
            <a:br>
              <a:rPr lang="cs-CZ" sz="2400" kern="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Použitá literatura:</a:t>
            </a:r>
          </a:p>
          <a:p>
            <a:endParaRPr lang="cs-CZ" sz="2000" dirty="0"/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2000" dirty="0">
                <a:solidFill>
                  <a:schemeClr val="tx1"/>
                </a:solidFill>
                <a:cs typeface="Arial" pitchFamily="34" charset="0"/>
              </a:rPr>
              <a:t>Kotlík B., Růžičková K. </a:t>
            </a:r>
            <a:r>
              <a:rPr lang="cs-CZ" sz="2000" i="1" dirty="0">
                <a:solidFill>
                  <a:schemeClr val="tx1"/>
                </a:solidFill>
                <a:cs typeface="Arial" pitchFamily="34" charset="0"/>
              </a:rPr>
              <a:t>Chemie I v kostce</a:t>
            </a:r>
            <a:r>
              <a:rPr lang="cs-CZ" sz="2000" dirty="0">
                <a:solidFill>
                  <a:schemeClr val="tx1"/>
                </a:solidFill>
                <a:cs typeface="Arial" pitchFamily="34" charset="0"/>
              </a:rPr>
              <a:t>, Havlíčkův Brod: Fragment, 1996. ISBN </a:t>
            </a:r>
            <a:r>
              <a:rPr lang="cs-CZ" sz="2000" dirty="0" smtClean="0">
                <a:solidFill>
                  <a:schemeClr val="tx1"/>
                </a:solidFill>
                <a:cs typeface="Arial" pitchFamily="34" charset="0"/>
              </a:rPr>
              <a:t>80-7200-056-X</a:t>
            </a:r>
          </a:p>
          <a:p>
            <a:pPr marL="263525">
              <a:spcBef>
                <a:spcPct val="20000"/>
              </a:spcBef>
              <a:buClr>
                <a:schemeClr val="accent1"/>
              </a:buClr>
            </a:pPr>
            <a:endParaRPr lang="cs-CZ" sz="2000" dirty="0">
              <a:solidFill>
                <a:schemeClr val="tx1"/>
              </a:solidFill>
              <a:cs typeface="Arial" pitchFamily="34" charset="0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2000" dirty="0" err="1" smtClean="0">
                <a:solidFill>
                  <a:schemeClr val="tx1"/>
                </a:solidFill>
                <a:cs typeface="Times New Roman" pitchFamily="18" charset="0"/>
              </a:rPr>
              <a:t>Beneš.P</a:t>
            </a:r>
            <a:r>
              <a:rPr lang="cs-CZ" sz="2000" dirty="0">
                <a:solidFill>
                  <a:schemeClr val="tx1"/>
                </a:solidFill>
                <a:cs typeface="Times New Roman" pitchFamily="18" charset="0"/>
              </a:rPr>
              <a:t>, </a:t>
            </a:r>
            <a:r>
              <a:rPr lang="cs-CZ" sz="2000" dirty="0" err="1">
                <a:solidFill>
                  <a:schemeClr val="tx1"/>
                </a:solidFill>
                <a:cs typeface="Times New Roman" pitchFamily="18" charset="0"/>
              </a:rPr>
              <a:t>Pumpr</a:t>
            </a:r>
            <a:r>
              <a:rPr lang="cs-CZ" sz="2000" dirty="0">
                <a:solidFill>
                  <a:schemeClr val="tx1"/>
                </a:solidFill>
                <a:cs typeface="Times New Roman" pitchFamily="18" charset="0"/>
              </a:rPr>
              <a:t> V., </a:t>
            </a:r>
            <a:r>
              <a:rPr lang="cs-CZ" sz="2000" dirty="0" err="1">
                <a:solidFill>
                  <a:schemeClr val="tx1"/>
                </a:solidFill>
                <a:cs typeface="Times New Roman" pitchFamily="18" charset="0"/>
              </a:rPr>
              <a:t>Banýr</a:t>
            </a:r>
            <a:r>
              <a:rPr lang="cs-CZ" sz="2000" dirty="0">
                <a:solidFill>
                  <a:schemeClr val="tx1"/>
                </a:solidFill>
                <a:cs typeface="Times New Roman" pitchFamily="18" charset="0"/>
              </a:rPr>
              <a:t> J. </a:t>
            </a:r>
            <a:r>
              <a:rPr lang="cs-CZ" sz="2000" i="1" dirty="0">
                <a:solidFill>
                  <a:schemeClr val="tx1"/>
                </a:solidFill>
                <a:cs typeface="Times New Roman" pitchFamily="18" charset="0"/>
              </a:rPr>
              <a:t>Základy praktické chemie 2.díl pro 9.ročník základní školy. </a:t>
            </a:r>
            <a:r>
              <a:rPr lang="cs-CZ" sz="2000" dirty="0">
                <a:solidFill>
                  <a:schemeClr val="tx1"/>
                </a:solidFill>
                <a:cs typeface="Times New Roman" pitchFamily="18" charset="0"/>
              </a:rPr>
              <a:t>Praha: Fortuna, 2006. ISBN </a:t>
            </a:r>
            <a:r>
              <a:rPr lang="cs-CZ" sz="2000" dirty="0" smtClean="0">
                <a:solidFill>
                  <a:schemeClr val="tx1"/>
                </a:solidFill>
                <a:cs typeface="Times New Roman" pitchFamily="18" charset="0"/>
              </a:rPr>
              <a:t>80-7168-879-7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2000" dirty="0">
              <a:solidFill>
                <a:schemeClr val="tx1"/>
              </a:solidFill>
              <a:cs typeface="Times New Roman" pitchFamily="18" charset="0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</a:pPr>
            <a:endParaRPr lang="cs-CZ" sz="2000" dirty="0" smtClean="0">
              <a:solidFill>
                <a:schemeClr val="tx1"/>
              </a:solidFill>
              <a:cs typeface="Times New Roman" pitchFamily="18" charset="0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2000" dirty="0" smtClean="0">
                <a:solidFill>
                  <a:schemeClr val="tx1"/>
                </a:solidFill>
                <a:ea typeface="+mn-ea"/>
              </a:rPr>
              <a:t>archiv autora</a:t>
            </a:r>
            <a:endParaRPr lang="cs-CZ" sz="2000" dirty="0">
              <a:solidFill>
                <a:schemeClr val="tx1"/>
              </a:solidFill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2724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2">
      <a:dk1>
        <a:srgbClr val="000000"/>
      </a:dk1>
      <a:lt1>
        <a:srgbClr val="FFFFFF"/>
      </a:lt1>
      <a:dk2>
        <a:srgbClr val="0000FF"/>
      </a:dk2>
      <a:lt2>
        <a:srgbClr val="FFFF00"/>
      </a:lt2>
      <a:accent1>
        <a:srgbClr val="FF9900"/>
      </a:accent1>
      <a:accent2>
        <a:srgbClr val="00FFFF"/>
      </a:accent2>
      <a:accent3>
        <a:srgbClr val="AAAAFF"/>
      </a:accent3>
      <a:accent4>
        <a:srgbClr val="DADADA"/>
      </a:accent4>
      <a:accent5>
        <a:srgbClr val="FFCAAA"/>
      </a:accent5>
      <a:accent6>
        <a:srgbClr val="00E7E7"/>
      </a:accent6>
      <a:hlink>
        <a:srgbClr val="FF0000"/>
      </a:hlink>
      <a:folHlink>
        <a:srgbClr val="969696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6349</TotalTime>
  <Words>266</Words>
  <Application>Microsoft Office PowerPoint</Application>
  <PresentationFormat>Předvádění na obrazovce (4:3)</PresentationFormat>
  <Paragraphs>59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Výchozí návrh</vt:lpstr>
      <vt:lpstr>ACD/ChemSketch</vt:lpstr>
      <vt:lpstr>Snímek 1</vt:lpstr>
      <vt:lpstr>ANOTACE</vt:lpstr>
      <vt:lpstr>Uhlovodíky</vt:lpstr>
      <vt:lpstr>Snímek 4</vt:lpstr>
      <vt:lpstr>Nasycené uhlovodíky</vt:lpstr>
      <vt:lpstr>Alkany</vt:lpstr>
      <vt:lpstr>Prohlédněte si následující sumární vzorce alkanů a pokuste se odvodit, jak při známem počtu uhlíků dopočítáme počet vodíků:</vt:lpstr>
      <vt:lpstr>Snímek 8</vt:lpstr>
      <vt:lpstr>Snímek 9</vt:lpstr>
      <vt:lpstr>Názvosloví nevětvených alkanů</vt:lpstr>
      <vt:lpstr>Prvních deset alkanů, zapište si ke každému strukturní, sumární, racionální a čárový vzorec:</vt:lpstr>
      <vt:lpstr>Snímek 12</vt:lpstr>
      <vt:lpstr>b) větvené alkany:</vt:lpstr>
      <vt:lpstr>Postup:</vt:lpstr>
      <vt:lpstr>Pojmenujte následující uhlovodíky:</vt:lpstr>
      <vt:lpstr> 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Myologie</dc:title>
  <dc:creator>Miroslav Pražienka</dc:creator>
  <cp:lastModifiedBy>Veronika</cp:lastModifiedBy>
  <cp:revision>656</cp:revision>
  <dcterms:created xsi:type="dcterms:W3CDTF">2004-03-24T18:19:47Z</dcterms:created>
  <dcterms:modified xsi:type="dcterms:W3CDTF">2014-01-29T06:15:19Z</dcterms:modified>
</cp:coreProperties>
</file>