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4"/>
  </p:notesMasterIdLst>
  <p:sldIdLst>
    <p:sldId id="256" r:id="rId2"/>
    <p:sldId id="262" r:id="rId3"/>
    <p:sldId id="263" r:id="rId4"/>
    <p:sldId id="264" r:id="rId5"/>
    <p:sldId id="266" r:id="rId6"/>
    <p:sldId id="267" r:id="rId7"/>
    <p:sldId id="265" r:id="rId8"/>
    <p:sldId id="268" r:id="rId9"/>
    <p:sldId id="270" r:id="rId10"/>
    <p:sldId id="271" r:id="rId11"/>
    <p:sldId id="276" r:id="rId12"/>
    <p:sldId id="260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3" end="11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2514" y="-7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Předmět:       Přírodopis  8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</a:t>
          </a:r>
          <a:r>
            <a:rPr lang="cs-CZ" sz="2000" b="1" dirty="0" smtClean="0"/>
            <a:t>:    </a:t>
          </a:r>
          <a:r>
            <a:rPr lang="cs-CZ" sz="2000" b="1" dirty="0" smtClean="0"/>
            <a:t>ŠELMY PSOVITÉ, KOČKOVITÉ</a:t>
          </a:r>
          <a:endParaRPr lang="cs-CZ" sz="2000" b="1" dirty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smtClean="0"/>
            <a:t>Autor:                 </a:t>
          </a:r>
          <a:r>
            <a:rPr lang="cs-CZ" sz="2000" b="1" dirty="0" smtClean="0"/>
            <a:t>Ing Věra Kubová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 CZ. 1.07/1.4.00/21.3315</a:t>
          </a:r>
          <a:endParaRPr lang="cs-CZ" sz="2000" b="1" dirty="0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</dgm:pt>
    <dgm:pt modelId="{F31B7103-6E88-4DB9-9888-CB9E0B3FEEF8}" type="pres">
      <dgm:prSet presAssocID="{BA9EE107-A5FB-41C4-9EF1-1CC153B68B3F}" presName="cycle" presStyleCnt="0"/>
      <dgm:spPr/>
    </dgm:pt>
    <dgm:pt modelId="{F7A92DE4-3445-4B9B-AF3D-F2DA6F69C25D}" type="pres">
      <dgm:prSet presAssocID="{BA9EE107-A5FB-41C4-9EF1-1CC153B68B3F}" presName="srcNode" presStyleLbl="node1" presStyleIdx="0" presStyleCnt="4"/>
      <dgm:spPr/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4"/>
      <dgm:spPr/>
    </dgm:pt>
    <dgm:pt modelId="{F16BA6F4-95DE-4E28-BF94-6459A70C4A6D}" type="pres">
      <dgm:prSet presAssocID="{BA9EE107-A5FB-41C4-9EF1-1CC153B68B3F}" presName="dstNode" presStyleLbl="node1" presStyleIdx="0" presStyleCnt="4"/>
      <dgm:spPr/>
    </dgm:pt>
    <dgm:pt modelId="{F036299F-AF4D-4DAF-ABF5-87E8CC3FEF1B}" type="pres">
      <dgm:prSet presAssocID="{A83A7CFB-B411-4357-9641-4A8443F73655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</dgm:pt>
    <dgm:pt modelId="{112F553D-60C2-4CC4-948D-0369F51C4DB0}" type="pres">
      <dgm:prSet presAssocID="{A83A7CFB-B411-4357-9641-4A8443F73655}" presName="accentRepeatNode" presStyleLbl="solidFgAcc1" presStyleIdx="0" presStyleCnt="4"/>
      <dgm:spPr/>
    </dgm:pt>
    <dgm:pt modelId="{8F499F57-25C9-45F4-8CBD-7D9D581CAA10}" type="pres">
      <dgm:prSet presAssocID="{3061F91D-8548-4FCB-A021-DD835A272F0F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96E2ED9-986E-45D6-92F7-C8372E97FA90}" type="pres">
      <dgm:prSet presAssocID="{3061F91D-8548-4FCB-A021-DD835A272F0F}" presName="accent_2" presStyleCnt="0"/>
      <dgm:spPr/>
    </dgm:pt>
    <dgm:pt modelId="{A6FEC19F-0F90-4EC7-BB21-E0ADFEFFA617}" type="pres">
      <dgm:prSet presAssocID="{3061F91D-8548-4FCB-A021-DD835A272F0F}" presName="accentRepeatNode" presStyleLbl="solidFgAcc1" presStyleIdx="1" presStyleCnt="4"/>
      <dgm:spPr/>
    </dgm:pt>
    <dgm:pt modelId="{53E42326-DC07-4DF9-9467-D8432361C847}" type="pres">
      <dgm:prSet presAssocID="{60B5D622-D348-4384-9EFA-863CA4F7B7A3}" presName="text_3" presStyleLbl="node1" presStyleIdx="2" presStyleCnt="4" custScaleY="14544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5686FDD-9F30-4916-A44F-CA26261BE122}" type="pres">
      <dgm:prSet presAssocID="{60B5D622-D348-4384-9EFA-863CA4F7B7A3}" presName="accent_3" presStyleCnt="0"/>
      <dgm:spPr/>
    </dgm:pt>
    <dgm:pt modelId="{D00E28E9-7A94-4DBE-BF47-6DC8F169B300}" type="pres">
      <dgm:prSet presAssocID="{60B5D622-D348-4384-9EFA-863CA4F7B7A3}" presName="accentRepeatNode" presStyleLbl="solidFgAcc1" presStyleIdx="2" presStyleCnt="4"/>
      <dgm:spPr/>
      <dgm:t>
        <a:bodyPr/>
        <a:lstStyle/>
        <a:p>
          <a:endParaRPr lang="cs-CZ"/>
        </a:p>
      </dgm:t>
    </dgm:pt>
    <dgm:pt modelId="{18393B8E-5775-44BF-A167-5E8B293E4E77}" type="pres">
      <dgm:prSet presAssocID="{E392F34A-E55D-43D5-AEDD-49027298B816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EF0C6C-68B2-4DF4-BB22-5521D411292B}" type="pres">
      <dgm:prSet presAssocID="{E392F34A-E55D-43D5-AEDD-49027298B816}" presName="accent_4" presStyleCnt="0"/>
      <dgm:spPr/>
    </dgm:pt>
    <dgm:pt modelId="{EB133F34-59A3-4639-B813-3EF5396EC28B}" type="pres">
      <dgm:prSet presAssocID="{E392F34A-E55D-43D5-AEDD-49027298B816}" presName="accentRepeatNode" presStyleLbl="solidFgAcc1" presStyleIdx="3" presStyleCnt="4"/>
      <dgm:spPr/>
    </dgm:pt>
  </dgm:ptLst>
  <dgm:cxnLst>
    <dgm:cxn modelId="{3E068E4C-B503-4144-ACBD-F6D1E329A233}" type="presOf" srcId="{60B5D622-D348-4384-9EFA-863CA4F7B7A3}" destId="{53E42326-DC07-4DF9-9467-D8432361C847}" srcOrd="0" destOrd="0" presId="urn:microsoft.com/office/officeart/2008/layout/VerticalCurvedList"/>
    <dgm:cxn modelId="{B8C92B4A-9E16-4C6D-8583-A1CEC081E720}" srcId="{BA9EE107-A5FB-41C4-9EF1-1CC153B68B3F}" destId="{3061F91D-8548-4FCB-A021-DD835A272F0F}" srcOrd="1" destOrd="0" parTransId="{964A7552-04A1-426D-AC2F-6455AE0A46FC}" sibTransId="{CD2629B0-CE06-4C37-BA3E-EB383F625F73}"/>
    <dgm:cxn modelId="{DF849492-EC0F-41C4-9A01-844E1A834E31}" srcId="{BA9EE107-A5FB-41C4-9EF1-1CC153B68B3F}" destId="{60B5D622-D348-4384-9EFA-863CA4F7B7A3}" srcOrd="2" destOrd="0" parTransId="{74CB5370-34BA-43B8-AB66-1E3510545B42}" sibTransId="{5895C10F-262B-4EFF-A7FE-F20237FEAECB}"/>
    <dgm:cxn modelId="{183304B8-1358-44C9-8803-DA07758E6D27}" type="presOf" srcId="{3061F91D-8548-4FCB-A021-DD835A272F0F}" destId="{8F499F57-25C9-45F4-8CBD-7D9D581CAA10}" srcOrd="0" destOrd="0" presId="urn:microsoft.com/office/officeart/2008/layout/VerticalCurvedList"/>
    <dgm:cxn modelId="{DB43FF52-019A-4719-B760-6E038D2052A1}" type="presOf" srcId="{E392F34A-E55D-43D5-AEDD-49027298B816}" destId="{18393B8E-5775-44BF-A167-5E8B293E4E77}" srcOrd="0" destOrd="0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0279BEF7-BAF0-4413-811A-11663A22D098}" type="presOf" srcId="{F3C4A836-23AC-4E41-B6D6-51221E7E6743}" destId="{EF104B90-7E69-4918-A202-E6F91FC6E413}" srcOrd="0" destOrd="0" presId="urn:microsoft.com/office/officeart/2008/layout/VerticalCurvedList"/>
    <dgm:cxn modelId="{85DD460C-C999-4113-86D0-07CE61C390A7}" srcId="{BA9EE107-A5FB-41C4-9EF1-1CC153B68B3F}" destId="{E392F34A-E55D-43D5-AEDD-49027298B816}" srcOrd="3" destOrd="0" parTransId="{BC40F3DB-7514-4A20-8E05-98AEEC263C22}" sibTransId="{9093FE33-FB2C-41B0-8F18-5CB6446B7DEF}"/>
    <dgm:cxn modelId="{B47C7ECB-22B8-4C0F-9F6D-1526C5AC06E6}" type="presOf" srcId="{A83A7CFB-B411-4357-9641-4A8443F73655}" destId="{F036299F-AF4D-4DAF-ABF5-87E8CC3FEF1B}" srcOrd="0" destOrd="0" presId="urn:microsoft.com/office/officeart/2008/layout/VerticalCurvedList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E40977E6-8C7E-4DB4-A4AD-0B06EBF7C24E}" type="presParOf" srcId="{9C0CD981-713F-47B3-AE2F-2963F2684A6F}" destId="{96773A7D-3367-4F53-A2D2-EA5770AFFDB3}" srcOrd="0" destOrd="0" presId="urn:microsoft.com/office/officeart/2008/layout/VerticalCurvedList"/>
    <dgm:cxn modelId="{1C9373A0-FCAE-4781-B1D1-0498DC7618B1}" type="presParOf" srcId="{96773A7D-3367-4F53-A2D2-EA5770AFFDB3}" destId="{F31B7103-6E88-4DB9-9888-CB9E0B3FEEF8}" srcOrd="0" destOrd="0" presId="urn:microsoft.com/office/officeart/2008/layout/VerticalCurvedList"/>
    <dgm:cxn modelId="{B7A7B249-F3B1-4D98-A626-967D1E89E94E}" type="presParOf" srcId="{F31B7103-6E88-4DB9-9888-CB9E0B3FEEF8}" destId="{F7A92DE4-3445-4B9B-AF3D-F2DA6F69C25D}" srcOrd="0" destOrd="0" presId="urn:microsoft.com/office/officeart/2008/layout/VerticalCurvedList"/>
    <dgm:cxn modelId="{B5145D1A-579A-4AAB-9C77-89F7AFFF181B}" type="presParOf" srcId="{F31B7103-6E88-4DB9-9888-CB9E0B3FEEF8}" destId="{EF104B90-7E69-4918-A202-E6F91FC6E413}" srcOrd="1" destOrd="0" presId="urn:microsoft.com/office/officeart/2008/layout/VerticalCurvedList"/>
    <dgm:cxn modelId="{336E0D51-2079-42C9-BD7A-D4BEE6B2B001}" type="presParOf" srcId="{F31B7103-6E88-4DB9-9888-CB9E0B3FEEF8}" destId="{F5A5022A-2B1C-4F3B-B289-BC099E9CE92F}" srcOrd="2" destOrd="0" presId="urn:microsoft.com/office/officeart/2008/layout/VerticalCurvedList"/>
    <dgm:cxn modelId="{8012DE3B-6A52-4BC6-A0E5-94C55A931254}" type="presParOf" srcId="{F31B7103-6E88-4DB9-9888-CB9E0B3FEEF8}" destId="{F16BA6F4-95DE-4E28-BF94-6459A70C4A6D}" srcOrd="3" destOrd="0" presId="urn:microsoft.com/office/officeart/2008/layout/VerticalCurvedList"/>
    <dgm:cxn modelId="{F82CB3AC-6B8C-4DF1-8ECC-C78ECF6B9842}" type="presParOf" srcId="{96773A7D-3367-4F53-A2D2-EA5770AFFDB3}" destId="{F036299F-AF4D-4DAF-ABF5-87E8CC3FEF1B}" srcOrd="1" destOrd="0" presId="urn:microsoft.com/office/officeart/2008/layout/VerticalCurvedList"/>
    <dgm:cxn modelId="{FC5F50E5-328D-4644-8144-441B5F7B20E5}" type="presParOf" srcId="{96773A7D-3367-4F53-A2D2-EA5770AFFDB3}" destId="{40B95986-31F6-48A6-A8D8-D04AC3BEDA92}" srcOrd="2" destOrd="0" presId="urn:microsoft.com/office/officeart/2008/layout/VerticalCurvedList"/>
    <dgm:cxn modelId="{CEA9CC94-DED9-409C-9296-9AE02424F92D}" type="presParOf" srcId="{40B95986-31F6-48A6-A8D8-D04AC3BEDA92}" destId="{112F553D-60C2-4CC4-948D-0369F51C4DB0}" srcOrd="0" destOrd="0" presId="urn:microsoft.com/office/officeart/2008/layout/VerticalCurvedList"/>
    <dgm:cxn modelId="{490ABE33-99BE-4DF6-B6E7-4F2808A522D3}" type="presParOf" srcId="{96773A7D-3367-4F53-A2D2-EA5770AFFDB3}" destId="{8F499F57-25C9-45F4-8CBD-7D9D581CAA10}" srcOrd="3" destOrd="0" presId="urn:microsoft.com/office/officeart/2008/layout/VerticalCurvedList"/>
    <dgm:cxn modelId="{56E56004-6467-4105-8014-18F581298469}" type="presParOf" srcId="{96773A7D-3367-4F53-A2D2-EA5770AFFDB3}" destId="{A96E2ED9-986E-45D6-92F7-C8372E97FA90}" srcOrd="4" destOrd="0" presId="urn:microsoft.com/office/officeart/2008/layout/VerticalCurvedList"/>
    <dgm:cxn modelId="{68BD70A1-1F77-489F-B92C-FA217CFAC42F}" type="presParOf" srcId="{A96E2ED9-986E-45D6-92F7-C8372E97FA90}" destId="{A6FEC19F-0F90-4EC7-BB21-E0ADFEFFA617}" srcOrd="0" destOrd="0" presId="urn:microsoft.com/office/officeart/2008/layout/VerticalCurvedList"/>
    <dgm:cxn modelId="{06714DF8-C7BA-445A-A143-F7DF4B6D5AB0}" type="presParOf" srcId="{96773A7D-3367-4F53-A2D2-EA5770AFFDB3}" destId="{53E42326-DC07-4DF9-9467-D8432361C847}" srcOrd="5" destOrd="0" presId="urn:microsoft.com/office/officeart/2008/layout/VerticalCurvedList"/>
    <dgm:cxn modelId="{0B5A9FEE-AC2C-43C3-8E01-4CC68334F148}" type="presParOf" srcId="{96773A7D-3367-4F53-A2D2-EA5770AFFDB3}" destId="{B5686FDD-9F30-4916-A44F-CA26261BE122}" srcOrd="6" destOrd="0" presId="urn:microsoft.com/office/officeart/2008/layout/VerticalCurvedList"/>
    <dgm:cxn modelId="{54FCF674-1C82-4F0F-B7E9-F05DDCA31103}" type="presParOf" srcId="{B5686FDD-9F30-4916-A44F-CA26261BE122}" destId="{D00E28E9-7A94-4DBE-BF47-6DC8F169B300}" srcOrd="0" destOrd="0" presId="urn:microsoft.com/office/officeart/2008/layout/VerticalCurvedList"/>
    <dgm:cxn modelId="{1E2829B9-B302-4A82-BE1F-987D08473A6E}" type="presParOf" srcId="{96773A7D-3367-4F53-A2D2-EA5770AFFDB3}" destId="{18393B8E-5775-44BF-A167-5E8B293E4E77}" srcOrd="7" destOrd="0" presId="urn:microsoft.com/office/officeart/2008/layout/VerticalCurvedList"/>
    <dgm:cxn modelId="{3C58CED2-7AB1-4A72-8AD3-B986064ADF70}" type="presParOf" srcId="{96773A7D-3367-4F53-A2D2-EA5770AFFDB3}" destId="{36EF0C6C-68B2-4DF4-BB22-5521D411292B}" srcOrd="8" destOrd="0" presId="urn:microsoft.com/office/officeart/2008/layout/VerticalCurvedList"/>
    <dgm:cxn modelId="{198FC708-6073-49DF-98C3-C2A3EFB3DB1D}" type="presParOf" srcId="{36EF0C6C-68B2-4DF4-BB22-5521D411292B}" destId="{EB133F34-59A3-4639-B813-3EF5396EC28B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60706" y="243582"/>
          <a:ext cx="4878500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smtClean="0"/>
            <a:t>Autor:                 </a:t>
          </a:r>
          <a:r>
            <a:rPr lang="cs-CZ" sz="2000" b="1" kern="1200" dirty="0" smtClean="0"/>
            <a:t>Ing Věra Kubová</a:t>
          </a:r>
        </a:p>
      </dsp:txBody>
      <dsp:txXfrm>
        <a:off x="360706" y="243582"/>
        <a:ext cx="4878500" cy="487419"/>
      </dsp:txXfrm>
    </dsp:sp>
    <dsp:sp modelId="{112F553D-60C2-4CC4-948D-0369F51C4DB0}">
      <dsp:nvSpPr>
        <dsp:cNvPr id="0" name=""/>
        <dsp:cNvSpPr/>
      </dsp:nvSpPr>
      <dsp:spPr>
        <a:xfrm>
          <a:off x="56069" y="182655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499F57-25C9-45F4-8CBD-7D9D581CAA10}">
      <dsp:nvSpPr>
        <dsp:cNvPr id="0" name=""/>
        <dsp:cNvSpPr/>
      </dsp:nvSpPr>
      <dsp:spPr>
        <a:xfrm>
          <a:off x="640154" y="974838"/>
          <a:ext cx="4599052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Předmět:       Přírodopis  8</a:t>
          </a:r>
          <a:endParaRPr lang="cs-CZ" sz="2000" b="1" kern="1200" dirty="0"/>
        </a:p>
      </dsp:txBody>
      <dsp:txXfrm>
        <a:off x="640154" y="974838"/>
        <a:ext cx="4599052" cy="487419"/>
      </dsp:txXfrm>
    </dsp:sp>
    <dsp:sp modelId="{A6FEC19F-0F90-4EC7-BB21-E0ADFEFFA617}">
      <dsp:nvSpPr>
        <dsp:cNvPr id="0" name=""/>
        <dsp:cNvSpPr/>
      </dsp:nvSpPr>
      <dsp:spPr>
        <a:xfrm>
          <a:off x="335517" y="913911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E42326-DC07-4DF9-9467-D8432361C847}">
      <dsp:nvSpPr>
        <dsp:cNvPr id="0" name=""/>
        <dsp:cNvSpPr/>
      </dsp:nvSpPr>
      <dsp:spPr>
        <a:xfrm>
          <a:off x="640154" y="1595350"/>
          <a:ext cx="4599052" cy="70890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</a:t>
          </a:r>
          <a:r>
            <a:rPr lang="cs-CZ" sz="2000" b="1" kern="1200" dirty="0" smtClean="0"/>
            <a:t>:    </a:t>
          </a:r>
          <a:r>
            <a:rPr lang="cs-CZ" sz="2000" b="1" kern="1200" dirty="0" smtClean="0"/>
            <a:t>ŠELMY PSOVITÉ, KOČKOVITÉ</a:t>
          </a:r>
          <a:endParaRPr lang="cs-CZ" sz="2000" b="1" kern="1200" dirty="0"/>
        </a:p>
      </dsp:txBody>
      <dsp:txXfrm>
        <a:off x="640154" y="1595350"/>
        <a:ext cx="4599052" cy="708907"/>
      </dsp:txXfrm>
    </dsp:sp>
    <dsp:sp modelId="{D00E28E9-7A94-4DBE-BF47-6DC8F169B300}">
      <dsp:nvSpPr>
        <dsp:cNvPr id="0" name=""/>
        <dsp:cNvSpPr/>
      </dsp:nvSpPr>
      <dsp:spPr>
        <a:xfrm>
          <a:off x="335517" y="1645166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393B8E-5775-44BF-A167-5E8B293E4E77}">
      <dsp:nvSpPr>
        <dsp:cNvPr id="0" name=""/>
        <dsp:cNvSpPr/>
      </dsp:nvSpPr>
      <dsp:spPr>
        <a:xfrm>
          <a:off x="360706" y="2437349"/>
          <a:ext cx="4878500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 CZ. 1.07/1.4.00/21.3315</a:t>
          </a:r>
          <a:endParaRPr lang="cs-CZ" sz="2000" b="1" kern="1200" dirty="0"/>
        </a:p>
      </dsp:txBody>
      <dsp:txXfrm>
        <a:off x="360706" y="2437349"/>
        <a:ext cx="4878500" cy="487419"/>
      </dsp:txXfrm>
    </dsp:sp>
    <dsp:sp modelId="{EB133F34-59A3-4639-B813-3EF5396EC28B}">
      <dsp:nvSpPr>
        <dsp:cNvPr id="0" name=""/>
        <dsp:cNvSpPr/>
      </dsp:nvSpPr>
      <dsp:spPr>
        <a:xfrm>
          <a:off x="56069" y="2376422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t>29.1.2014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t>29.1.2014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t>29.1.2014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t>29.1.2014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t>29.1.2014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t>29.1.2014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t>29.1.2014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avci" TargetMode="External"/><Relationship Id="rId2" Type="http://schemas.openxmlformats.org/officeDocument/2006/relationships/hyperlink" Target="http://cs.wikipedia.org/wiki/Placent%C3%A1lov%C3%A9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Lebka" TargetMode="External"/><Relationship Id="rId5" Type="http://schemas.openxmlformats.org/officeDocument/2006/relationships/hyperlink" Target="http://cs.wikipedia.org/wiki/B%C3%BDlo%C5%BEravec" TargetMode="External"/><Relationship Id="rId4" Type="http://schemas.openxmlformats.org/officeDocument/2006/relationships/hyperlink" Target="http://cs.wikipedia.org/wiki/Panda_velk%C3%A1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Neofelis_nebulosa.jpg" TargetMode="External"/><Relationship Id="rId3" Type="http://schemas.openxmlformats.org/officeDocument/2006/relationships/hyperlink" Target="http://cs.wikipedia.org/wiki/Soubor:TA_ZOO_orna_Pict0224edit2.jpg" TargetMode="External"/><Relationship Id="rId7" Type="http://schemas.openxmlformats.org/officeDocument/2006/relationships/hyperlink" Target="http://cs.wikipedia.org/wiki/Soubor:MountainLion.jpg" TargetMode="External"/><Relationship Id="rId2" Type="http://schemas.openxmlformats.org/officeDocument/2006/relationships/hyperlink" Target="http://cs.wikipedia.org/wiki/Soubor:Canis_Lupus_Signatus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Lion_waiting_in_Namibia.jpg" TargetMode="External"/><Relationship Id="rId5" Type="http://schemas.openxmlformats.org/officeDocument/2006/relationships/hyperlink" Target="http://cs.wikipedia.org/wiki/Soubor:P.t.altaica_Tomak_Male.jpg" TargetMode="External"/><Relationship Id="rId4" Type="http://schemas.openxmlformats.org/officeDocument/2006/relationships/hyperlink" Target="http://cs.wikipedia.org/wiki/Soubor:Lynx_lynx_poing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2" y="1988840"/>
            <a:ext cx="5544616" cy="1152128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144" y="332656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061400886"/>
              </p:ext>
            </p:extLst>
          </p:nvPr>
        </p:nvGraphicFramePr>
        <p:xfrm>
          <a:off x="1907704" y="3284984"/>
          <a:ext cx="528024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36223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>
                <a:solidFill>
                  <a:schemeClr val="tx1"/>
                </a:solidFill>
                <a:cs typeface="Times New Roman" pitchFamily="18" charset="0"/>
              </a:rPr>
              <a:t>Prezentace slouží k seznámení se skupinou </a:t>
            </a:r>
            <a:r>
              <a:rPr lang="cs-CZ" dirty="0" smtClean="0">
                <a:solidFill>
                  <a:schemeClr val="tx1"/>
                </a:solidFill>
                <a:cs typeface="Times New Roman" pitchFamily="18" charset="0"/>
              </a:rPr>
              <a:t>savců přizpůsobenou </a:t>
            </a:r>
            <a:r>
              <a:rPr lang="cs-CZ" dirty="0">
                <a:solidFill>
                  <a:schemeClr val="tx1"/>
                </a:solidFill>
                <a:cs typeface="Times New Roman" pitchFamily="18" charset="0"/>
              </a:rPr>
              <a:t>k </a:t>
            </a:r>
            <a:r>
              <a:rPr lang="cs-CZ" dirty="0" smtClean="0">
                <a:solidFill>
                  <a:schemeClr val="tx1"/>
                </a:solidFill>
                <a:cs typeface="Times New Roman" pitchFamily="18" charset="0"/>
              </a:rPr>
              <a:t>lovu – šelmami psovitými a kočkovitými</a:t>
            </a:r>
          </a:p>
          <a:p>
            <a:pPr marL="0" indent="0" defTabSz="708025" fontAlgn="base">
              <a:spcAft>
                <a:spcPct val="0"/>
              </a:spcAft>
              <a:buClrTx/>
              <a:buSzTx/>
              <a:buNone/>
            </a:pPr>
            <a:r>
              <a:rPr lang="cs-CZ" altLang="cs-CZ" dirty="0">
                <a:solidFill>
                  <a:schemeClr val="tx1"/>
                </a:solidFill>
              </a:rPr>
              <a:t>Žáci prostřednictvím </a:t>
            </a:r>
            <a:r>
              <a:rPr lang="cs-CZ" altLang="cs-CZ" dirty="0" err="1">
                <a:solidFill>
                  <a:schemeClr val="tx1"/>
                </a:solidFill>
              </a:rPr>
              <a:t>PowerPointové</a:t>
            </a:r>
            <a:r>
              <a:rPr lang="cs-CZ" altLang="cs-CZ" dirty="0">
                <a:solidFill>
                  <a:schemeClr val="tx1"/>
                </a:solidFill>
              </a:rPr>
              <a:t> prezentace získají základní informace o </a:t>
            </a:r>
            <a:r>
              <a:rPr lang="cs-CZ" altLang="cs-CZ" dirty="0" smtClean="0">
                <a:solidFill>
                  <a:schemeClr val="tx1"/>
                </a:solidFill>
              </a:rPr>
              <a:t>psovitých a kočkovitých šelmách z </a:t>
            </a:r>
            <a:r>
              <a:rPr lang="cs-CZ" altLang="cs-CZ" dirty="0">
                <a:solidFill>
                  <a:schemeClr val="tx1"/>
                </a:solidFill>
              </a:rPr>
              <a:t>třídy savců a procvičí si poznávání jejich nejběžnějších zástupců podle fotografií.</a:t>
            </a:r>
          </a:p>
          <a:p>
            <a:pPr marL="0" indent="0" defTabSz="708025" fontAlgn="base">
              <a:spcAft>
                <a:spcPct val="0"/>
              </a:spcAft>
              <a:buClrTx/>
              <a:buSzTx/>
              <a:buNone/>
            </a:pPr>
            <a:r>
              <a:rPr lang="cs-CZ" altLang="cs-CZ" dirty="0">
                <a:solidFill>
                  <a:schemeClr val="tx1"/>
                </a:solidFill>
              </a:rPr>
              <a:t>Materiál lze využít při výuce na interaktivní tabuli nebo s ním pracují žáci samostatně na PC.</a:t>
            </a:r>
          </a:p>
          <a:p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Přírodopis 8. ročník</a:t>
            </a:r>
            <a:endParaRPr lang="cs-CZ" dirty="0"/>
          </a:p>
          <a:p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724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3</a:t>
            </a:fld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827584" y="620688"/>
            <a:ext cx="28841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ŘÁD: ŠELMY</a:t>
            </a:r>
            <a:endParaRPr lang="cs-CZ" sz="4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09341" y="1328574"/>
            <a:ext cx="91085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 smtClean="0"/>
              <a:t>Šelmy jsou řád zahrnující okolo 260 </a:t>
            </a:r>
            <a:r>
              <a:rPr lang="cs-CZ" sz="2800" b="1" dirty="0" smtClean="0">
                <a:hlinkClick r:id="rId2" tooltip="Placentálové"/>
              </a:rPr>
              <a:t>placentálních</a:t>
            </a:r>
            <a:r>
              <a:rPr lang="cs-CZ" sz="2800" b="1" dirty="0" smtClean="0"/>
              <a:t> </a:t>
            </a:r>
            <a:r>
              <a:rPr lang="cs-CZ" sz="2800" b="1" dirty="0" smtClean="0">
                <a:hlinkClick r:id="rId3" tooltip="Savci"/>
              </a:rPr>
              <a:t>savců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09341" y="1851794"/>
            <a:ext cx="6526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 smtClean="0"/>
              <a:t>Potravu téměř všech šelem tvoří maso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09341" y="2375302"/>
            <a:ext cx="87831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 smtClean="0"/>
              <a:t>Absolutní výjimkou je </a:t>
            </a:r>
            <a:r>
              <a:rPr lang="cs-CZ" sz="2800" b="1" dirty="0" smtClean="0">
                <a:hlinkClick r:id="rId4" tooltip="Panda velká"/>
              </a:rPr>
              <a:t>panda velká</a:t>
            </a:r>
            <a:r>
              <a:rPr lang="cs-CZ" sz="2800" b="1" dirty="0" smtClean="0"/>
              <a:t>, která je </a:t>
            </a:r>
            <a:r>
              <a:rPr lang="cs-CZ" sz="2800" b="1" dirty="0" smtClean="0">
                <a:hlinkClick r:id="rId5" tooltip="Býložravec"/>
              </a:rPr>
              <a:t>býložravá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09341" y="2981161"/>
            <a:ext cx="863890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 smtClean="0"/>
              <a:t>Šelmy identifikujeme podle charakteristického tvaru</a:t>
            </a:r>
          </a:p>
          <a:p>
            <a:r>
              <a:rPr lang="cs-CZ" sz="2800" b="1" dirty="0"/>
              <a:t> </a:t>
            </a:r>
            <a:r>
              <a:rPr lang="cs-CZ" sz="2800" b="1" dirty="0" smtClean="0"/>
              <a:t>        </a:t>
            </a:r>
            <a:r>
              <a:rPr lang="cs-CZ" sz="2800" b="1" dirty="0" smtClean="0">
                <a:hlinkClick r:id="rId6" tooltip="Lebka"/>
              </a:rPr>
              <a:t>lebky</a:t>
            </a:r>
            <a:r>
              <a:rPr lang="cs-CZ" sz="2800" b="1" dirty="0" smtClean="0"/>
              <a:t> a podle chrupu s typickými špičáky a řezáky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09341" y="4077072"/>
            <a:ext cx="88011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 smtClean="0"/>
              <a:t>Typická šelma je rychlá a hbitá s ostrými zuby a drápy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09341" y="4751458"/>
            <a:ext cx="52742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 smtClean="0"/>
              <a:t>Má vynikající sluch, zrak a čich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09341" y="5399638"/>
            <a:ext cx="89514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 smtClean="0"/>
              <a:t>V oku je odrazová vrstva, které umožňuje vidět ve tmě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26158209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4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539552" y="548680"/>
            <a:ext cx="32496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ČELEĎ: PSOVITÍ</a:t>
            </a:r>
            <a:endParaRPr lang="cs-CZ" sz="36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6050" y="1195011"/>
            <a:ext cx="66239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 smtClean="0"/>
              <a:t>Čeleď savců rozšířených takřka po celém světě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6050" y="1664606"/>
            <a:ext cx="59298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 smtClean="0"/>
              <a:t>Jsou to šelmy středně velké nebo drobné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6050" y="2105867"/>
            <a:ext cx="70214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 smtClean="0"/>
              <a:t>Štíhlou postavu, dlouhý ocas a vysoké tenké nohy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6050" y="2556373"/>
            <a:ext cx="85988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 smtClean="0"/>
              <a:t>Zachovaly se jen čtyři prsty vyzbrojené nezatažitelnými drápy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6050" y="3028649"/>
            <a:ext cx="84940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 smtClean="0"/>
              <a:t>Hlava vybíhá v dlouhou protáhlou tlamu s ostrým chrupem, </a:t>
            </a:r>
          </a:p>
          <a:p>
            <a:r>
              <a:rPr lang="cs-CZ" sz="2400" b="1" dirty="0" smtClean="0"/>
              <a:t>          přizpůsobeným k trhání masité potravy  (špičáky, řezáky)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56050" y="3859646"/>
            <a:ext cx="82125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 smtClean="0"/>
              <a:t>Ušní boltce jsou velké, často zašpičatělé. Sluch je vynikající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56050" y="4344397"/>
            <a:ext cx="52373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 smtClean="0"/>
              <a:t>Mají nejjemnější čich ze všech savců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56050" y="4792714"/>
            <a:ext cx="74061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 smtClean="0"/>
              <a:t>Poměrně málo vyvinutým smyslem je zrak psovitých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40776" y="5254379"/>
            <a:ext cx="793839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 smtClean="0"/>
              <a:t>Psi jsou na rozdíl od většiny šelem společenská zvířata,</a:t>
            </a:r>
          </a:p>
          <a:p>
            <a:r>
              <a:rPr lang="cs-CZ" sz="2400" b="1" dirty="0"/>
              <a:t> </a:t>
            </a:r>
            <a:r>
              <a:rPr lang="cs-CZ" sz="2400" b="1" dirty="0" smtClean="0"/>
              <a:t>         žijí zpravidla v rodinných skupinách a často smečkách.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6153685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10" grpId="0"/>
      <p:bldP spid="11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5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539552" y="871845"/>
            <a:ext cx="32496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ČELEĎ: PSOVITÍ</a:t>
            </a:r>
            <a:endParaRPr lang="cs-CZ" sz="3600" b="1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05" y="1987100"/>
            <a:ext cx="4176464" cy="278779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683" y="1988840"/>
            <a:ext cx="4176464" cy="278430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6" name="TextovéPole 15"/>
          <p:cNvSpPr txBox="1"/>
          <p:nvPr/>
        </p:nvSpPr>
        <p:spPr>
          <a:xfrm>
            <a:off x="1221629" y="5147145"/>
            <a:ext cx="18854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VLK IBERSKÝ</a:t>
            </a:r>
            <a:endParaRPr lang="cs-CZ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580112" y="5229199"/>
            <a:ext cx="22333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ŠAKAL OBECNÝ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1217018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6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539552" y="871845"/>
            <a:ext cx="32496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ČELEĎ: PSOVITÍ</a:t>
            </a:r>
            <a:endParaRPr lang="cs-CZ" sz="3600" b="1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707" y="1916832"/>
            <a:ext cx="4122293" cy="28083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863" y="1916832"/>
            <a:ext cx="3744416" cy="28083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TextovéPole 4"/>
          <p:cNvSpPr txBox="1"/>
          <p:nvPr/>
        </p:nvSpPr>
        <p:spPr>
          <a:xfrm>
            <a:off x="1089382" y="5238733"/>
            <a:ext cx="21499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LIŠKA OBECNÁ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424998" y="5238611"/>
            <a:ext cx="26821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FENEK BERBERSKÝ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40285254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7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444371" y="894060"/>
            <a:ext cx="42564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ČELEĎ: KOČKOVITÍ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444371" y="1855659"/>
            <a:ext cx="812767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 smtClean="0"/>
              <a:t>Zřejmě nejúspěšnější lovci živočišné říše,</a:t>
            </a:r>
          </a:p>
          <a:p>
            <a:r>
              <a:rPr lang="cs-CZ" sz="2400" b="1" dirty="0" smtClean="0"/>
              <a:t>            využívají buď své rychlosti, nebo momentu překvapení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44371" y="2766447"/>
            <a:ext cx="79143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 smtClean="0"/>
              <a:t>Jejich dobrým znakem je hravost. Hravostí se již učí lovit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44371" y="3270503"/>
            <a:ext cx="85411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 smtClean="0"/>
              <a:t>Kromě geparda mají kočkovití silné, ostré a zatažitelné drápy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32045" y="3732168"/>
            <a:ext cx="69872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 smtClean="0"/>
              <a:t>Mají ostré a dlouhé špičáky, </a:t>
            </a:r>
            <a:r>
              <a:rPr lang="cs-CZ" sz="2400" b="1" dirty="0"/>
              <a:t>zabíjí </a:t>
            </a:r>
            <a:r>
              <a:rPr lang="cs-CZ" sz="2400" b="1" dirty="0" smtClean="0"/>
              <a:t>jimi svou kořist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44371" y="4278615"/>
            <a:ext cx="798808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 smtClean="0"/>
              <a:t>Mají dokonalý čich. S čichem souvisí i vývoj různých </a:t>
            </a:r>
          </a:p>
          <a:p>
            <a:r>
              <a:rPr lang="cs-CZ" sz="2400" b="1" dirty="0"/>
              <a:t> </a:t>
            </a:r>
            <a:r>
              <a:rPr lang="cs-CZ" sz="2400" b="1" dirty="0" smtClean="0"/>
              <a:t>            pachových žláz.  Páchnoucím výměškem označují svá</a:t>
            </a:r>
          </a:p>
          <a:p>
            <a:r>
              <a:rPr lang="cs-CZ" sz="2400" b="1" dirty="0"/>
              <a:t> </a:t>
            </a:r>
            <a:r>
              <a:rPr lang="cs-CZ" sz="2400" b="1" dirty="0" smtClean="0"/>
              <a:t>            teritoria a hledají se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32045" y="5632261"/>
            <a:ext cx="61622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 smtClean="0"/>
              <a:t>Poměrně nejdokonaleji mají vyvinutý sluch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93403165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8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444371" y="894060"/>
            <a:ext cx="42564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ČELEĎ: KOČKOVITÍ</a:t>
            </a: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156" y="1988841"/>
            <a:ext cx="2160240" cy="316253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1988840"/>
            <a:ext cx="4755690" cy="316253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2" name="TextovéPole 11"/>
          <p:cNvSpPr txBox="1"/>
          <p:nvPr/>
        </p:nvSpPr>
        <p:spPr>
          <a:xfrm>
            <a:off x="584559" y="5501819"/>
            <a:ext cx="26511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RYS OSTROVID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944925" y="5492016"/>
            <a:ext cx="24256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TYGR USURIJSKÝ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4964562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9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444371" y="894060"/>
            <a:ext cx="42564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ČELEĎ: KOČKOVITÍ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507" y="2276872"/>
            <a:ext cx="3737251" cy="280293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3920" y="2264661"/>
            <a:ext cx="4139925" cy="281514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TextovéPole 5"/>
          <p:cNvSpPr txBox="1"/>
          <p:nvPr/>
        </p:nvSpPr>
        <p:spPr>
          <a:xfrm>
            <a:off x="1312203" y="5377313"/>
            <a:ext cx="21018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LEV PUSTINNÝ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593925" y="5373215"/>
            <a:ext cx="22599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GEPARD ŠTÍHLÝ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13336092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10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444371" y="894060"/>
            <a:ext cx="42564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ČELEĎ: KOČKOVITÍ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378" y="2060849"/>
            <a:ext cx="3366943" cy="25922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2060374"/>
            <a:ext cx="4444735" cy="25927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TextovéPole 5"/>
          <p:cNvSpPr txBox="1"/>
          <p:nvPr/>
        </p:nvSpPr>
        <p:spPr>
          <a:xfrm>
            <a:off x="882927" y="5050295"/>
            <a:ext cx="25218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PUMA AMERICKÁ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868032" y="5052103"/>
            <a:ext cx="31325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LEVHART OBLÁČKOVÝ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6992745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11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718598" y="620688"/>
            <a:ext cx="20806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OTÁZKY:</a:t>
            </a:r>
            <a:endParaRPr lang="cs-CZ" sz="40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19921" y="1268760"/>
            <a:ext cx="49586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ČÍM SE VYZNAČUJE CHRUP ŠELEM ?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36062" y="2175723"/>
            <a:ext cx="43576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KDO MÁ ZATAŽITELNÉ DRÁPY ?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19921" y="3082686"/>
            <a:ext cx="43316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ČÍM SE PŘEVÁŽNĚ ŽIVÍ ŠELMY ?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19921" y="3989649"/>
            <a:ext cx="56536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JAKÁ JE NEJVĚTŠÍ KOČKOVITÁ ŠELMA ?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558942" y="1268759"/>
            <a:ext cx="1306768" cy="46166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 w="28575">
            <a:solidFill>
              <a:srgbClr val="0070C0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ŠPIČÁKY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918180" y="2175722"/>
            <a:ext cx="2688365" cy="46166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 w="28575">
            <a:solidFill>
              <a:srgbClr val="0070C0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ŠELMY KOČKOVITÉ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270682" y="3082685"/>
            <a:ext cx="1983363" cy="46166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 w="28575">
            <a:solidFill>
              <a:srgbClr val="0070C0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MASOŽRAVCI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047080" y="3989649"/>
            <a:ext cx="2441694" cy="46166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 w="28575">
            <a:solidFill>
              <a:srgbClr val="0070C0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TYGR USURIJSKÝ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69959" y="4896611"/>
            <a:ext cx="84465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JAK SE JMENUJE NEJRYCHLEJŠÍ SUCHOZEMSKÝ ŽIVOČICH ?</a:t>
            </a:r>
            <a:endParaRPr lang="cs-CZ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626485" y="5517232"/>
            <a:ext cx="1271758" cy="46166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 w="28575">
            <a:solidFill>
              <a:srgbClr val="0070C0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GEPARD</a:t>
            </a:r>
            <a:endParaRPr lang="cs-CZ" sz="2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56333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10" grpId="0" animBg="1"/>
      <p:bldP spid="11" grpId="0" animBg="1"/>
      <p:bldP spid="12" grpId="0" animBg="1"/>
      <p:bldP spid="13" grpId="0" animBg="1"/>
      <p:bldP spid="16" grpId="0"/>
      <p:bldP spid="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1484784"/>
            <a:ext cx="8496944" cy="4680520"/>
          </a:xfrm>
        </p:spPr>
        <p:txBody>
          <a:bodyPr>
            <a:normAutofit fontScale="47500" lnSpcReduction="20000"/>
          </a:bodyPr>
          <a:lstStyle/>
          <a:p>
            <a:r>
              <a:rPr lang="cs-CZ" i="1" u="sng" dirty="0"/>
              <a:t>Použitá literatura:</a:t>
            </a:r>
          </a:p>
          <a:p>
            <a:pPr marL="0" lvl="1" indent="0">
              <a:buNone/>
            </a:pPr>
            <a:r>
              <a:rPr lang="cs-CZ" sz="1800" dirty="0"/>
              <a:t>Přírodopis 8 -  FRAUS 2006 (</a:t>
            </a:r>
            <a:r>
              <a:rPr lang="cs-CZ" sz="1800" dirty="0" err="1"/>
              <a:t>I.Vaněčková</a:t>
            </a:r>
            <a:r>
              <a:rPr lang="cs-CZ" sz="1800" dirty="0"/>
              <a:t>, </a:t>
            </a:r>
            <a:r>
              <a:rPr lang="cs-CZ" sz="1800" dirty="0" err="1"/>
              <a:t>J.Skýbová</a:t>
            </a:r>
            <a:r>
              <a:rPr lang="cs-CZ" sz="1800" dirty="0"/>
              <a:t>, </a:t>
            </a:r>
            <a:r>
              <a:rPr lang="cs-CZ" sz="1800" dirty="0" err="1"/>
              <a:t>D.Markvartová</a:t>
            </a:r>
            <a:r>
              <a:rPr lang="cs-CZ" sz="1800" dirty="0"/>
              <a:t>, </a:t>
            </a:r>
            <a:r>
              <a:rPr lang="cs-CZ" sz="1800" dirty="0" err="1"/>
              <a:t>T.Hejda</a:t>
            </a:r>
            <a:r>
              <a:rPr lang="cs-CZ" sz="1800" dirty="0"/>
              <a:t>)</a:t>
            </a:r>
          </a:p>
          <a:p>
            <a:endParaRPr lang="cs-CZ" dirty="0"/>
          </a:p>
          <a:p>
            <a:r>
              <a:rPr lang="cs-CZ" i="1" u="sng" dirty="0"/>
              <a:t>Internetové odkazy</a:t>
            </a:r>
            <a:r>
              <a:rPr lang="cs-CZ" i="1" u="sng" dirty="0" smtClean="0"/>
              <a:t>:</a:t>
            </a:r>
          </a:p>
          <a:p>
            <a:pPr marL="0" indent="0">
              <a:buNone/>
            </a:pPr>
            <a:r>
              <a:rPr lang="cs-CZ" dirty="0" smtClean="0"/>
              <a:t>Obr.1 JUAN </a:t>
            </a:r>
            <a:r>
              <a:rPr lang="cs-CZ" dirty="0"/>
              <a:t>JOSÉ GONZÁLEZ VEGA.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1.10.2013].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cs.wikipedia.org/wiki/Soubor:Canis_Lupus_Signatus.JPG</a:t>
            </a:r>
            <a:endParaRPr lang="cs-CZ" dirty="0" smtClean="0"/>
          </a:p>
          <a:p>
            <a:pPr marL="0" indent="0">
              <a:buNone/>
            </a:pPr>
            <a:r>
              <a:rPr lang="cs-CZ" i="1" u="sng" dirty="0" smtClean="0"/>
              <a:t>OBR.2 </a:t>
            </a:r>
            <a:r>
              <a:rPr lang="cs-CZ" dirty="0"/>
              <a:t>TBJORNSTAD.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1.10.2013].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http://cs.wikipedia.org/wiki/Soubor:Golden_Jackal_sa02.jpg </a:t>
            </a:r>
            <a:endParaRPr lang="cs-CZ" dirty="0" smtClean="0"/>
          </a:p>
          <a:p>
            <a:pPr marL="0" indent="0">
              <a:buNone/>
            </a:pPr>
            <a:r>
              <a:rPr lang="cs-CZ" i="1" u="sng" dirty="0" smtClean="0"/>
              <a:t>OBR.3 </a:t>
            </a:r>
            <a:r>
              <a:rPr lang="cs-CZ" dirty="0"/>
              <a:t>V. BERN.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1.10.2013].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http://cs.wikipedia.org/wiki/Soubor:Vulpes_vulpes_standing_in_snow.jpg </a:t>
            </a:r>
            <a:endParaRPr lang="cs-CZ" dirty="0" smtClean="0"/>
          </a:p>
          <a:p>
            <a:pPr marL="0" indent="0">
              <a:buNone/>
            </a:pPr>
            <a:r>
              <a:rPr lang="cs-CZ" i="1" u="sng" dirty="0" smtClean="0"/>
              <a:t>OBR.4 </a:t>
            </a:r>
            <a:r>
              <a:rPr lang="cs-CZ" dirty="0"/>
              <a:t>MADMAX32.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1.10.2013].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cs.wikipedia.org/wiki/Soubor:TA_ZOO_orna_Pict0224edit2.jpg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OBR.5 </a:t>
            </a:r>
            <a:r>
              <a:rPr lang="cs-CZ" dirty="0"/>
              <a:t>BERNARD LANDGRAF.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1.10.2013].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</a:t>
            </a: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cs.wikipedia.org/wiki/Soubor:Lynx_lynx_poing.jpg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OBR.6 </a:t>
            </a:r>
            <a:r>
              <a:rPr lang="cs-CZ" dirty="0"/>
              <a:t>APPALOOSA.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1.10.2013].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</a:t>
            </a: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cs.wikipedia.org/wiki/Soubor:P.t.altaica_Tomak_Male.jpg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OBR.7 </a:t>
            </a:r>
            <a:r>
              <a:rPr lang="cs-CZ" dirty="0"/>
              <a:t>KEVIN PLUCK.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1.10.2013].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</a:t>
            </a:r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cs.wikipedia.org/wiki/Soubor:Lion_waiting_in_Namibia.jpg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OBR.8 </a:t>
            </a:r>
            <a:r>
              <a:rPr lang="cs-CZ" dirty="0"/>
              <a:t>STOLZ.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1.10.2013].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http://cs.wikipedia.org/wiki/Soubor:Two_cheetahs_together.jpg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/>
              <a:t>OBR.9 SEGLEA.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1.10.2013].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</a:t>
            </a:r>
            <a:r>
              <a:rPr lang="cs-CZ" dirty="0">
                <a:hlinkClick r:id="rId7"/>
              </a:rPr>
              <a:t>http://cs.wikipedia.org/wiki/Soubor:MountainLion.jpg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OBR.10 LEMMIKKIPUU.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1.10.2013].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</a:t>
            </a:r>
            <a:r>
              <a:rPr lang="cs-CZ" dirty="0">
                <a:hlinkClick r:id="rId8"/>
              </a:rPr>
              <a:t>http://cs.wikipedia.org/wiki/Soubor:Neofelis_nebulosa.jpg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 </a:t>
            </a:r>
          </a:p>
          <a:p>
            <a:pPr marL="0" indent="0">
              <a:buNone/>
            </a:pPr>
            <a:endParaRPr lang="cs-CZ" i="1" u="sng" dirty="0"/>
          </a:p>
          <a:p>
            <a:pPr marL="0" indent="0">
              <a:buNone/>
            </a:pPr>
            <a:r>
              <a:rPr lang="cs-CZ" sz="2000" dirty="0"/>
              <a:t>Veškeré ostatní obrázky, fotografie, animace a podprogramy jsou dílem autora, nebo pochází z volně přístupných zdrojů</a:t>
            </a:r>
          </a:p>
          <a:p>
            <a:pPr marL="0" indent="0">
              <a:buNone/>
            </a:pPr>
            <a:endParaRPr lang="cs-CZ" i="1" u="sng" dirty="0"/>
          </a:p>
          <a:p>
            <a:pPr marL="0" indent="0">
              <a:buNone/>
            </a:pPr>
            <a:endParaRPr lang="cs-CZ" sz="2000" i="1" u="sng" dirty="0"/>
          </a:p>
          <a:p>
            <a:pPr marL="0" indent="0">
              <a:buNone/>
            </a:pPr>
            <a:endParaRPr lang="cs-CZ" sz="20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428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742</TotalTime>
  <Words>713</Words>
  <Application>Microsoft Office PowerPoint</Application>
  <PresentationFormat>Předvádění na obrazovce (4:3)</PresentationFormat>
  <Paragraphs>98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Vlnění</vt:lpstr>
      <vt:lpstr>Základní škola a Mateřská škola Bílá Třemešná, okres Trutnov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Přemysl Kuba</cp:lastModifiedBy>
  <cp:revision>60</cp:revision>
  <dcterms:created xsi:type="dcterms:W3CDTF">2013-05-10T12:01:16Z</dcterms:created>
  <dcterms:modified xsi:type="dcterms:W3CDTF">2014-01-29T06:40:13Z</dcterms:modified>
</cp:coreProperties>
</file>