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64" r:id="rId4"/>
    <p:sldId id="263" r:id="rId5"/>
    <p:sldId id="265" r:id="rId6"/>
    <p:sldId id="267" r:id="rId7"/>
    <p:sldId id="268" r:id="rId8"/>
    <p:sldId id="269" r:id="rId9"/>
    <p:sldId id="270" r:id="rId10"/>
    <p:sldId id="271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514" y="-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</a:t>
          </a:r>
          <a:r>
            <a:rPr lang="cs-CZ" sz="1600" b="1" dirty="0" smtClean="0"/>
            <a:t>ŠELMY  MEDVĚDOVITÉ, LASICOVITÉ</a:t>
          </a:r>
          <a:endParaRPr lang="cs-CZ" sz="16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</a:t>
          </a:r>
          <a:r>
            <a:rPr lang="cs-CZ" sz="1600" b="1" kern="1200" dirty="0" smtClean="0"/>
            <a:t>ŠELMY  MEDVĚDOVITÉ, LASICOVITÉ</a:t>
          </a:r>
          <a:endParaRPr lang="cs-CZ" sz="16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%C3%BDlo%C5%BEravec" TargetMode="External"/><Relationship Id="rId2" Type="http://schemas.openxmlformats.org/officeDocument/2006/relationships/hyperlink" Target="http://cs.wikipedia.org/wiki/Panda_velk%C3%A1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ack_Bear_.........2.jpg" TargetMode="External"/><Relationship Id="rId7" Type="http://schemas.openxmlformats.org/officeDocument/2006/relationships/hyperlink" Target="http://cs.wikipedia.org/wiki/Soubor:Martes_martes_crop.jpg" TargetMode="External"/><Relationship Id="rId2" Type="http://schemas.openxmlformats.org/officeDocument/2006/relationships/hyperlink" Target="http://cs.wikipedia.org/wiki/Soubor:Medved_mzo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ischotter,_Lutra_Lutra.JPG" TargetMode="External"/><Relationship Id="rId5" Type="http://schemas.openxmlformats.org/officeDocument/2006/relationships/hyperlink" Target="http://cs.wikipedia.org/wiki/Soubor:Mustela_nivalis_-British_Wildlife_Centre-4.jpg" TargetMode="External"/><Relationship Id="rId4" Type="http://schemas.openxmlformats.org/officeDocument/2006/relationships/hyperlink" Target="http://cs.wikipedia.org/wiki/Soubor:Badger-badg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72962453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defTabSz="708025" fontAlgn="base">
              <a:spcAft>
                <a:spcPct val="0"/>
              </a:spcAft>
              <a:buClrTx/>
              <a:buSzTx/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Prezentace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seznámení se skupinou savců přizpůsobenou k lovu – šelmami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medvědovitými a lasicovitými</a:t>
            </a:r>
            <a:r>
              <a:rPr lang="cs-CZ" altLang="cs-CZ" dirty="0">
                <a:solidFill>
                  <a:schemeClr val="tx1"/>
                </a:solidFill>
              </a:rPr>
              <a:t> </a:t>
            </a:r>
            <a:endParaRPr lang="cs-CZ" altLang="cs-CZ" dirty="0" smtClean="0">
              <a:solidFill>
                <a:schemeClr val="tx1"/>
              </a:solidFill>
            </a:endParaRPr>
          </a:p>
          <a:p>
            <a:pPr marL="0" indent="0" defTabSz="708025" fontAlgn="base">
              <a:spcAft>
                <a:spcPct val="0"/>
              </a:spcAft>
              <a:buClrTx/>
              <a:buSzTx/>
              <a:buNone/>
            </a:pPr>
            <a:r>
              <a:rPr lang="cs-CZ" altLang="cs-CZ" dirty="0" smtClean="0">
                <a:solidFill>
                  <a:schemeClr val="tx1"/>
                </a:solidFill>
              </a:rPr>
              <a:t>    Žáci </a:t>
            </a:r>
            <a:r>
              <a:rPr lang="cs-CZ" altLang="cs-CZ" dirty="0">
                <a:solidFill>
                  <a:schemeClr val="tx1"/>
                </a:solidFill>
              </a:rPr>
              <a:t>prostřednictvím </a:t>
            </a:r>
            <a:r>
              <a:rPr lang="cs-CZ" altLang="cs-CZ" dirty="0" err="1">
                <a:solidFill>
                  <a:schemeClr val="tx1"/>
                </a:solidFill>
              </a:rPr>
              <a:t>PowerPointové</a:t>
            </a:r>
            <a:r>
              <a:rPr lang="cs-CZ" altLang="cs-CZ" dirty="0">
                <a:solidFill>
                  <a:schemeClr val="tx1"/>
                </a:solidFill>
              </a:rPr>
              <a:t> prezentace získají základní informace o </a:t>
            </a:r>
            <a:r>
              <a:rPr lang="cs-CZ" altLang="cs-CZ" dirty="0" smtClean="0">
                <a:solidFill>
                  <a:schemeClr val="tx1"/>
                </a:solidFill>
              </a:rPr>
              <a:t>medvědovitých a lasicovitých šelmách </a:t>
            </a:r>
            <a:r>
              <a:rPr lang="cs-CZ" altLang="cs-CZ" dirty="0">
                <a:solidFill>
                  <a:schemeClr val="tx1"/>
                </a:solidFill>
              </a:rPr>
              <a:t>z třídy savců a procvičí si poznávání jejich nejběžnějších zástupců podle fotografií.</a:t>
            </a:r>
          </a:p>
          <a:p>
            <a:pPr marL="0" indent="0" defTabSz="708025" fontAlgn="base">
              <a:spcAft>
                <a:spcPct val="0"/>
              </a:spcAft>
              <a:buClrTx/>
              <a:buSzTx/>
              <a:buNone/>
            </a:pPr>
            <a:r>
              <a:rPr lang="cs-CZ" altLang="cs-CZ" dirty="0">
                <a:solidFill>
                  <a:schemeClr val="tx1"/>
                </a:solidFill>
              </a:rPr>
              <a:t>Materiál lze využít při výuce na interaktivní tabuli nebo s ním pracují žáci samostatně na PC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20688"/>
            <a:ext cx="28841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ŘÁD: ŠELMY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763" y="2104345"/>
            <a:ext cx="48862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dirty="0"/>
              <a:t>Jsou to šelmy </a:t>
            </a:r>
            <a:r>
              <a:rPr lang="cs-CZ" altLang="cs-CZ" sz="2800" b="1" dirty="0"/>
              <a:t>větší velikosti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8392" y="4764911"/>
            <a:ext cx="878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Absolutní výjimkou je </a:t>
            </a:r>
            <a:r>
              <a:rPr lang="cs-CZ" sz="2800" b="1" dirty="0" smtClean="0">
                <a:hlinkClick r:id="rId2" tooltip="Panda velká"/>
              </a:rPr>
              <a:t>panda velká</a:t>
            </a:r>
            <a:r>
              <a:rPr lang="cs-CZ" sz="2800" b="1" dirty="0" smtClean="0"/>
              <a:t>, která je </a:t>
            </a:r>
            <a:r>
              <a:rPr lang="cs-CZ" sz="2800" b="1" dirty="0" smtClean="0">
                <a:hlinkClick r:id="rId3" tooltip="Býložravec"/>
              </a:rPr>
              <a:t>býložravá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1763" y="2703942"/>
            <a:ext cx="745107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dirty="0"/>
              <a:t>Mají mohutné tělo s krátkým ocasem, </a:t>
            </a:r>
            <a:r>
              <a:rPr lang="cs-CZ" altLang="cs-CZ" sz="2800" dirty="0" smtClean="0"/>
              <a:t>delšími</a:t>
            </a:r>
          </a:p>
          <a:p>
            <a:r>
              <a:rPr lang="cs-CZ" altLang="cs-CZ" sz="2800" dirty="0"/>
              <a:t> </a:t>
            </a:r>
            <a:r>
              <a:rPr lang="cs-CZ" altLang="cs-CZ" sz="2800" dirty="0" smtClean="0"/>
              <a:t>         končetinami </a:t>
            </a:r>
            <a:r>
              <a:rPr lang="cs-CZ" altLang="cs-CZ" sz="2800" dirty="0"/>
              <a:t>s mohutnými tlapami </a:t>
            </a:r>
            <a:endParaRPr lang="cs-CZ" altLang="cs-CZ" sz="2800" dirty="0" smtClean="0"/>
          </a:p>
          <a:p>
            <a:r>
              <a:rPr lang="cs-CZ" altLang="cs-CZ" sz="2800" dirty="0"/>
              <a:t> </a:t>
            </a:r>
            <a:r>
              <a:rPr lang="cs-CZ" altLang="cs-CZ" sz="2800" dirty="0" smtClean="0"/>
              <a:t>         a </a:t>
            </a:r>
            <a:r>
              <a:rPr lang="cs-CZ" altLang="cs-CZ" sz="2800" dirty="0"/>
              <a:t>silnými </a:t>
            </a:r>
            <a:r>
              <a:rPr lang="cs-CZ" altLang="cs-CZ" sz="2800" b="1" dirty="0"/>
              <a:t>nezatažitelnými drápy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763" y="4165314"/>
            <a:ext cx="6303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dirty="0"/>
              <a:t>Živí se </a:t>
            </a:r>
            <a:r>
              <a:rPr lang="cs-CZ" altLang="cs-CZ" sz="2800" b="1" dirty="0"/>
              <a:t>masitou</a:t>
            </a:r>
            <a:r>
              <a:rPr lang="cs-CZ" altLang="cs-CZ" sz="2800" dirty="0"/>
              <a:t> i </a:t>
            </a:r>
            <a:r>
              <a:rPr lang="cs-CZ" altLang="cs-CZ" sz="2800" b="1" dirty="0"/>
              <a:t>rostlinnou potravou</a:t>
            </a:r>
            <a:r>
              <a:rPr lang="cs-CZ" altLang="cs-CZ" sz="2800" dirty="0"/>
              <a:t>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8392" y="5364508"/>
            <a:ext cx="66912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dirty="0"/>
              <a:t>Zástupci: </a:t>
            </a:r>
            <a:r>
              <a:rPr lang="cs-CZ" altLang="cs-CZ" sz="2800" b="1" dirty="0"/>
              <a:t>medvěd hnědý</a:t>
            </a:r>
            <a:r>
              <a:rPr lang="cs-CZ" altLang="cs-CZ" sz="2800" dirty="0"/>
              <a:t>, </a:t>
            </a:r>
            <a:r>
              <a:rPr lang="cs-CZ" altLang="cs-CZ" sz="2800" b="1" dirty="0"/>
              <a:t>medvěd lední</a:t>
            </a:r>
            <a:r>
              <a:rPr lang="cs-CZ" altLang="cs-CZ" sz="2800" dirty="0" smtClean="0"/>
              <a:t>,</a:t>
            </a:r>
          </a:p>
          <a:p>
            <a:r>
              <a:rPr lang="cs-CZ" altLang="cs-CZ" sz="2800" dirty="0" smtClean="0"/>
              <a:t>          </a:t>
            </a:r>
            <a:r>
              <a:rPr lang="cs-CZ" altLang="cs-CZ" sz="2800" b="1" dirty="0"/>
              <a:t>medvěd baribal, panda velká</a:t>
            </a:r>
            <a:r>
              <a:rPr lang="cs-CZ" altLang="cs-CZ" sz="2800" dirty="0"/>
              <a:t>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27584" y="1268760"/>
            <a:ext cx="50916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ČELEĎ : MEDVĚDOVITÍ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619359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46952"/>
            <a:ext cx="2568627" cy="34248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899592" y="836712"/>
            <a:ext cx="58878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MEDVĚDOVITÍ      -  ZÁSTUPCI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7902" y="5703540"/>
            <a:ext cx="2351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MEDVĚD HNĚDÝ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27931" y="5703540"/>
            <a:ext cx="2217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MEDVĚD LEDNÍ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999" y="1946952"/>
            <a:ext cx="5372292" cy="34248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9769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38910"/>
            <a:ext cx="4608207" cy="307021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844824"/>
            <a:ext cx="3888898" cy="30708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786991" y="811506"/>
            <a:ext cx="58878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MEDVĚDOVITÍ      -  </a:t>
            </a:r>
            <a:r>
              <a:rPr lang="cs-CZ" sz="3600" b="1" dirty="0" smtClean="0"/>
              <a:t>ZÁSTUPCI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47786" y="5381454"/>
            <a:ext cx="2071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PANDA VELKÁ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3110" y="5370821"/>
            <a:ext cx="2590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MEDVĚD BARIBAL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82950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776898"/>
            <a:ext cx="45929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ČELEĎ:    LASICOVITÍ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578179"/>
            <a:ext cx="6920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obratní lovci s </a:t>
            </a:r>
            <a:r>
              <a:rPr lang="cs-CZ" sz="2400" b="1" dirty="0" smtClean="0"/>
              <a:t>dobrým </a:t>
            </a:r>
            <a:r>
              <a:rPr lang="cs-CZ" sz="2400" b="1" dirty="0"/>
              <a:t>sluchem, čichem i zrakem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2580097"/>
            <a:ext cx="78143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Loví většinou hlodavce a ptáky, někdy zdolají i </a:t>
            </a:r>
            <a:r>
              <a:rPr lang="cs-CZ" sz="2400" b="1" dirty="0" smtClean="0"/>
              <a:t>mnohem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větší </a:t>
            </a:r>
            <a:r>
              <a:rPr lang="cs-CZ" sz="2400" b="1" dirty="0"/>
              <a:t>kořist než jsou samy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3450388"/>
            <a:ext cx="4911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Mláďata se rodí obvykle v norách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5322595"/>
            <a:ext cx="71809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Většina lasicovitých šelem má krásnou hustou srst</a:t>
            </a:r>
            <a:r>
              <a:rPr lang="cs-CZ" sz="2400" b="1" dirty="0" smtClean="0"/>
              <a:t>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</a:t>
            </a:r>
            <a:r>
              <a:rPr lang="cs-CZ" sz="2400" b="1" dirty="0"/>
              <a:t>pro niž patří k cenným kožešinovým zvířatům.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2079138"/>
            <a:ext cx="8824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po </a:t>
            </a:r>
            <a:r>
              <a:rPr lang="cs-CZ" sz="2400" b="1" dirty="0"/>
              <a:t>většině drobnější,  </a:t>
            </a:r>
            <a:r>
              <a:rPr lang="cs-CZ" sz="2400" b="1" dirty="0" smtClean="0"/>
              <a:t>štíhlé tělo, krátká hlava, </a:t>
            </a:r>
            <a:r>
              <a:rPr lang="cs-CZ" sz="2400" b="1" dirty="0"/>
              <a:t>na temeni </a:t>
            </a:r>
            <a:r>
              <a:rPr lang="cs-CZ" sz="2400" b="1" dirty="0" smtClean="0"/>
              <a:t>široká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951347"/>
            <a:ext cx="73062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/>
              <a:t>Nemají zatažitelné drápy, došlapují na celé </a:t>
            </a:r>
            <a:r>
              <a:rPr lang="cs-CZ" sz="2400" b="1" dirty="0" smtClean="0"/>
              <a:t>chodidlo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</a:t>
            </a:r>
            <a:r>
              <a:rPr lang="cs-CZ" sz="2400" b="1" dirty="0"/>
              <a:t>nebo na jeho polovinu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9512" y="4821638"/>
            <a:ext cx="7296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/>
              <a:t>Většinou s pachovými žlázami v </a:t>
            </a:r>
            <a:r>
              <a:rPr lang="cs-CZ" sz="2400" b="1" dirty="0"/>
              <a:t>okolí </a:t>
            </a:r>
            <a:r>
              <a:rPr lang="cs-CZ" sz="2400" b="1" dirty="0" smtClean="0"/>
              <a:t>řitního otvoru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4857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776898"/>
            <a:ext cx="45929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ČELEĎ:    LASICOVITÍ</a:t>
            </a:r>
            <a:endParaRPr lang="cs-CZ" sz="40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916832"/>
            <a:ext cx="4224469" cy="31683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709067" cy="31701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1371207" y="5445224"/>
            <a:ext cx="21291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JEZEVEC LESNÍ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65533" y="5445224"/>
            <a:ext cx="2442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LASICE KOLČAVA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45090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776898"/>
            <a:ext cx="45929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ČELEĎ:    LASICOVITÍ</a:t>
            </a:r>
            <a:endParaRPr lang="cs-CZ" sz="4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170408"/>
            <a:ext cx="3728474" cy="266119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184572"/>
            <a:ext cx="3944376" cy="26328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039346" y="5290601"/>
            <a:ext cx="2872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ROSOMÁK SIBIŘSKÝ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38264" y="5301207"/>
            <a:ext cx="18998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VYDRA ŘÍČNÍ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754219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776898"/>
            <a:ext cx="45929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ČELEĎ:    LASICOVITÍ</a:t>
            </a:r>
            <a:endParaRPr lang="cs-CZ" sz="4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25004"/>
            <a:ext cx="4465700" cy="297713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9279" y="1825005"/>
            <a:ext cx="3695023" cy="297713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476258" y="522919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KUNA LESNÍ   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7454" y="5231645"/>
            <a:ext cx="2638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MEDOJED KAPSKÝ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4588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18598" y="620688"/>
            <a:ext cx="2080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OTÁZKY: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9921" y="1268760"/>
            <a:ext cx="4958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ČÍM SE VYZNAČUJE CHRUP ŠELEM 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6062" y="2095574"/>
            <a:ext cx="43576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KDO MÁ ZATAŽITELNÉ DRÁPY 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9921" y="2922388"/>
            <a:ext cx="43316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ČÍM SE PŘEVÁŽNĚ ŽIVÍ ŠELMY 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9921" y="3749202"/>
            <a:ext cx="5653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JAKÝ JE NEJVĚTŠÍ MEDVĚD?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9921" y="4576016"/>
            <a:ext cx="5260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 SE JMENUJE BÝLOŽRAVÁ ŠELMA?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6062" y="5402832"/>
            <a:ext cx="63714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KTERÁ LASICOVITÁ ŠELMA SE ŽIVÍ RYBAMI ?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58942" y="1268759"/>
            <a:ext cx="1306768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ŠPIČÁKY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73523" y="2061932"/>
            <a:ext cx="2688365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ŠELMY KOČKOVITÉ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25640" y="2922387"/>
            <a:ext cx="1983363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MASOŽRAVCI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99391" y="3749201"/>
            <a:ext cx="2217274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MEDVĚD LEDNÍ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4576015"/>
            <a:ext cx="2071657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PANDA VELKÁ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68935" y="5402831"/>
            <a:ext cx="1096775" cy="46166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VYDRA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730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8352928" cy="4680520"/>
          </a:xfrm>
        </p:spPr>
        <p:txBody>
          <a:bodyPr>
            <a:normAutofit fontScale="47500" lnSpcReduction="20000"/>
          </a:bodyPr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pPr marL="0" indent="0">
              <a:buNone/>
            </a:pPr>
            <a:r>
              <a:rPr lang="cs-CZ" i="1" u="sng" dirty="0" smtClean="0"/>
              <a:t>Obr.1  </a:t>
            </a:r>
            <a:r>
              <a:rPr lang="en-US" dirty="0"/>
              <a:t>SIMM. </a:t>
            </a:r>
            <a:r>
              <a:rPr lang="en-US" i="1" dirty="0"/>
              <a:t>Wikimedia Commons</a:t>
            </a:r>
            <a:r>
              <a:rPr lang="en-US" dirty="0"/>
              <a:t> [online]. [cit. 4.10.2013].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cs.wikipedia.org/wiki/Soubor:Medved_mzoo.jpg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OBR.2 </a:t>
            </a:r>
            <a:r>
              <a:rPr lang="cs-CZ" dirty="0"/>
              <a:t>AMSTRUP, STEVEN.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4.10.2013]. Dostupný na WWW: http://cs.wikipedia.org/wiki/Soubor:Ursus_maritimus_in_Alaska.jpg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OBR.3  </a:t>
            </a:r>
            <a:r>
              <a:rPr lang="cs-CZ" dirty="0"/>
              <a:t>J. PATRICK FISCHER.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4.10.2013].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http://cs.wikipedia.org/wiki/Soubor:Grosser_Panda.JPG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OBR.4 </a:t>
            </a:r>
            <a:r>
              <a:rPr lang="cs-CZ" dirty="0"/>
              <a:t>ALAN VERNON.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4.10.2013].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http://cs.wikipedia.org/wiki/</a:t>
            </a:r>
            <a:r>
              <a:rPr lang="cs-CZ" dirty="0" err="1">
                <a:hlinkClick r:id="rId3"/>
              </a:rPr>
              <a:t>Soubor:Black_Bear</a:t>
            </a:r>
            <a:r>
              <a:rPr lang="cs-CZ" dirty="0">
                <a:hlinkClick r:id="rId3"/>
              </a:rPr>
              <a:t>_.........</a:t>
            </a:r>
            <a:r>
              <a:rPr lang="cs-CZ" dirty="0" smtClean="0">
                <a:hlinkClick r:id="rId3"/>
              </a:rPr>
              <a:t>2.jpg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OBR.5 </a:t>
            </a:r>
            <a:r>
              <a:rPr lang="cs-CZ" dirty="0"/>
              <a:t>BADGERHERO.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1.10.2013].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http://cs.wikipedia.org/wiki/Soubor:Badger-badger.jpg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OBR.6 </a:t>
            </a:r>
            <a:r>
              <a:rPr lang="cs-CZ" dirty="0"/>
              <a:t>KEVEN LAW.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1.10.2013].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5"/>
              </a:rPr>
              <a:t>http://cs.wikipedia.org/wiki/Soubor:Mustela_nivalis_-British_Wildlife_Centre-4.jpg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OBR.7 </a:t>
            </a:r>
            <a:r>
              <a:rPr lang="cs-CZ" dirty="0"/>
              <a:t>ZEFRAM.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1.10.2013].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http://cs.wikipedia.org/wiki/Soubor:Gulo_gulo_2.jpg </a:t>
            </a:r>
          </a:p>
          <a:p>
            <a:pPr marL="0" indent="0">
              <a:buNone/>
            </a:pPr>
            <a:r>
              <a:rPr lang="cs-CZ" dirty="0" smtClean="0"/>
              <a:t>OBR.8 </a:t>
            </a:r>
            <a:r>
              <a:rPr lang="cs-CZ" dirty="0"/>
              <a:t>BERNARD LANDGRAF.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1.10.2013].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6"/>
              </a:rPr>
              <a:t>http://cs.wikipedia.org/wiki/Soubor:Fischotter,_Lutra_Lutra.JPG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OBR </a:t>
            </a:r>
            <a:r>
              <a:rPr lang="cs-CZ" dirty="0" smtClean="0"/>
              <a:t>9 </a:t>
            </a:r>
            <a:r>
              <a:rPr lang="en-US" dirty="0"/>
              <a:t>DANI KROPIVNIK. </a:t>
            </a:r>
            <a:r>
              <a:rPr lang="en-US" i="1" dirty="0"/>
              <a:t>Wikimedia Commons</a:t>
            </a:r>
            <a:r>
              <a:rPr lang="en-US" dirty="0"/>
              <a:t> [online]. [cit. 1.10.2013].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http://cs.wikipedia.org/wiki/Soubor:Martes_martes_crop.jpg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OBR </a:t>
            </a:r>
            <a:r>
              <a:rPr lang="cs-CZ" dirty="0" smtClean="0"/>
              <a:t>10 </a:t>
            </a:r>
            <a:r>
              <a:rPr lang="cs-CZ" dirty="0"/>
              <a:t>JAGANATH.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1.10.2013].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http://cs.wikipedia.org/wiki/Soubor:Honey_badger.jpg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en-US" dirty="0" smtClean="0"/>
              <a:t> </a:t>
            </a:r>
            <a:endParaRPr lang="cs-CZ" i="1" u="sng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/>
              <a:t>Veškeré </a:t>
            </a:r>
            <a:r>
              <a:rPr lang="cs-CZ" sz="2000" smtClean="0"/>
              <a:t>ostatní obrázky</a:t>
            </a:r>
            <a:r>
              <a:rPr lang="cs-CZ" sz="2000" dirty="0"/>
              <a:t>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442</TotalTime>
  <Words>612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43</cp:revision>
  <dcterms:created xsi:type="dcterms:W3CDTF">2013-05-10T12:01:16Z</dcterms:created>
  <dcterms:modified xsi:type="dcterms:W3CDTF">2014-01-29T06:48:24Z</dcterms:modified>
</cp:coreProperties>
</file>