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0"/>
  </p:notesMasterIdLst>
  <p:sldIdLst>
    <p:sldId id="256" r:id="rId2"/>
    <p:sldId id="268" r:id="rId3"/>
    <p:sldId id="267" r:id="rId4"/>
    <p:sldId id="266" r:id="rId5"/>
    <p:sldId id="269" r:id="rId6"/>
    <p:sldId id="270" r:id="rId7"/>
    <p:sldId id="27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</a:t>
          </a:r>
          <a:r>
            <a:rPr lang="cs-CZ" sz="2000" b="1" smtClean="0"/>
            <a:t>Přírodopis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 PLOUTVONOŽCI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E9240B51-5F71-43AD-8000-366BA1C6EBA4}" type="presOf" srcId="{E392F34A-E55D-43D5-AEDD-49027298B816}" destId="{4D744F30-9794-46C6-ACFA-F39922614CF7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FD6BC401-76B1-4262-B44E-2595B4C50EFB}" type="presOf" srcId="{60B5D622-D348-4384-9EFA-863CA4F7B7A3}" destId="{53E42326-DC07-4DF9-9467-D8432361C847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6DB19339-6189-44C6-BFF3-F34517EA0AC7}" type="presParOf" srcId="{96773A7D-3367-4F53-A2D2-EA5770AFFDB3}" destId="{53E42326-DC07-4DF9-9467-D8432361C847}" srcOrd="5" destOrd="0" presId="urn:microsoft.com/office/officeart/2008/layout/VerticalCurvedList"/>
    <dgm:cxn modelId="{A742F324-F876-4992-99A6-11E01E2543CB}" type="presParOf" srcId="{96773A7D-3367-4F53-A2D2-EA5770AFFDB3}" destId="{B5686FDD-9F30-4916-A44F-CA26261BE122}" srcOrd="6" destOrd="0" presId="urn:microsoft.com/office/officeart/2008/layout/VerticalCurvedList"/>
    <dgm:cxn modelId="{E378B7DB-816A-47D4-995C-9B71F5D0B69C}" type="presParOf" srcId="{B5686FDD-9F30-4916-A44F-CA26261BE122}" destId="{D00E28E9-7A94-4DBE-BF47-6DC8F169B300}" srcOrd="0" destOrd="0" presId="urn:microsoft.com/office/officeart/2008/layout/VerticalCurvedList"/>
    <dgm:cxn modelId="{D2B82415-5F1E-4DAD-8EE5-E8420C0B75A1}" type="presParOf" srcId="{96773A7D-3367-4F53-A2D2-EA5770AFFDB3}" destId="{4D744F30-9794-46C6-ACFA-F39922614CF7}" srcOrd="7" destOrd="0" presId="urn:microsoft.com/office/officeart/2008/layout/VerticalCurvedList"/>
    <dgm:cxn modelId="{42123C73-5D65-4D35-AA5E-68123B913826}" type="presParOf" srcId="{96773A7D-3367-4F53-A2D2-EA5770AFFDB3}" destId="{9A183638-E327-4DD3-A173-2ABBAF66184A}" srcOrd="8" destOrd="0" presId="urn:microsoft.com/office/officeart/2008/layout/VerticalCurvedList"/>
    <dgm:cxn modelId="{1F7338D9-A733-4452-A7CF-44FD0F04E668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</a:t>
          </a:r>
          <a:r>
            <a:rPr lang="cs-CZ" sz="2000" b="1" kern="1200" smtClean="0"/>
            <a:t>Přírodopis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 PLOUTVONOŽCI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Tuky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irounga_leonina_male.JPG" TargetMode="External"/><Relationship Id="rId2" Type="http://schemas.openxmlformats.org/officeDocument/2006/relationships/hyperlink" Target="http://commons.wikimedia.org/wiki/File:Hydrurga_leptony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Noaa-walrus2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47947830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savců přizpůsobenou </a:t>
            </a:r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k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lovu – ploutvonožci</a:t>
            </a:r>
          </a:p>
          <a:p>
            <a:pPr mar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>
                <a:solidFill>
                  <a:schemeClr val="tx1"/>
                </a:solidFill>
              </a:rPr>
              <a:t>PowerPointové</a:t>
            </a:r>
            <a:r>
              <a:rPr lang="cs-CZ" altLang="cs-CZ" dirty="0">
                <a:solidFill>
                  <a:schemeClr val="tx1"/>
                </a:solidFill>
              </a:rPr>
              <a:t> prezentace získají základní informace o </a:t>
            </a:r>
            <a:r>
              <a:rPr lang="cs-CZ" altLang="cs-CZ" dirty="0" smtClean="0">
                <a:solidFill>
                  <a:schemeClr val="tx1"/>
                </a:solidFill>
              </a:rPr>
              <a:t>ploutvonožcích z </a:t>
            </a:r>
            <a:r>
              <a:rPr lang="cs-CZ" altLang="cs-CZ" dirty="0">
                <a:solidFill>
                  <a:schemeClr val="tx1"/>
                </a:solidFill>
              </a:rPr>
              <a:t>třídy savců a procvičí si poznávání jejich nejběžnějších zástupců podle fotografií.</a:t>
            </a:r>
          </a:p>
          <a:p>
            <a:pPr mar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PC.</a:t>
            </a:r>
          </a:p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46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b="1" smtClean="0"/>
              <a:t>3</a:t>
            </a:fld>
            <a:endParaRPr lang="cs-CZ" b="1"/>
          </a:p>
        </p:txBody>
      </p:sp>
      <p:sp>
        <p:nvSpPr>
          <p:cNvPr id="5" name="TextovéPole 4"/>
          <p:cNvSpPr txBox="1"/>
          <p:nvPr/>
        </p:nvSpPr>
        <p:spPr>
          <a:xfrm>
            <a:off x="827584" y="620688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ŘÁD: ŠELMY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763" y="2104345"/>
            <a:ext cx="82060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uzpůsobeni </a:t>
            </a:r>
            <a:r>
              <a:rPr lang="cs-CZ" sz="2800" b="1" dirty="0"/>
              <a:t>k životu ve vodě, </a:t>
            </a:r>
            <a:r>
              <a:rPr lang="cs-CZ" sz="2800" b="1" dirty="0" smtClean="0"/>
              <a:t>jejich </a:t>
            </a:r>
            <a:r>
              <a:rPr lang="cs-CZ" sz="2800" b="1" dirty="0"/>
              <a:t>končetiny se </a:t>
            </a:r>
            <a:endParaRPr lang="cs-CZ" sz="2800" b="1" dirty="0" smtClean="0"/>
          </a:p>
          <a:p>
            <a:r>
              <a:rPr lang="cs-CZ" sz="2800" b="1" dirty="0" smtClean="0"/>
              <a:t>	přeměnily </a:t>
            </a:r>
            <a:r>
              <a:rPr lang="cs-CZ" sz="2800" b="1" dirty="0"/>
              <a:t>v ploutve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8392" y="4834161"/>
            <a:ext cx="90781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Mohutná vrstva podkožního </a:t>
            </a:r>
            <a:r>
              <a:rPr lang="cs-CZ" sz="2800" b="1" dirty="0">
                <a:hlinkClick r:id="rId2" tooltip="Tuky"/>
              </a:rPr>
              <a:t>tuku</a:t>
            </a:r>
            <a:r>
              <a:rPr lang="cs-CZ" sz="2800" b="1" dirty="0"/>
              <a:t> je chrání proti </a:t>
            </a:r>
            <a:r>
              <a:rPr lang="cs-CZ" sz="2800" b="1" dirty="0" smtClean="0"/>
              <a:t>chladu</a:t>
            </a:r>
          </a:p>
          <a:p>
            <a:r>
              <a:rPr lang="cs-CZ" sz="2800" b="1" dirty="0" smtClean="0"/>
              <a:t>       </a:t>
            </a:r>
            <a:r>
              <a:rPr lang="cs-CZ" sz="2800" b="1" dirty="0"/>
              <a:t>i proti </a:t>
            </a:r>
            <a:r>
              <a:rPr lang="cs-CZ" sz="2800" b="1" dirty="0" smtClean="0"/>
              <a:t>tlaku a </a:t>
            </a:r>
            <a:r>
              <a:rPr lang="cs-CZ" sz="2800" b="1" dirty="0"/>
              <a:t>funguje jako zásobník energie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71763" y="3157912"/>
            <a:ext cx="84465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tráví velkou část života ve vodě, </a:t>
            </a:r>
            <a:r>
              <a:rPr lang="cs-CZ" sz="2800" b="1" dirty="0" smtClean="0"/>
              <a:t>rodí </a:t>
            </a:r>
            <a:r>
              <a:rPr lang="cs-CZ" sz="2800" b="1" dirty="0"/>
              <a:t>živá mláďata, </a:t>
            </a:r>
            <a:endParaRPr lang="cs-CZ" sz="2800" b="1" dirty="0" smtClean="0"/>
          </a:p>
          <a:p>
            <a:r>
              <a:rPr lang="cs-CZ" sz="2800" b="1" dirty="0" smtClean="0"/>
              <a:t>      která </a:t>
            </a:r>
            <a:r>
              <a:rPr lang="cs-CZ" sz="2800" b="1" dirty="0"/>
              <a:t>jsou kojena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71763" y="4211480"/>
            <a:ext cx="7237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Dýchají vzduch a jejich kůže je pokryta srstí</a:t>
            </a:r>
            <a:endParaRPr lang="cs-CZ" alt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7414" y="5887728"/>
            <a:ext cx="4246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/>
              <a:t>Živí se převážně rybami</a:t>
            </a:r>
            <a:endParaRPr lang="cs-CZ" alt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827584" y="1268760"/>
            <a:ext cx="64798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NADČELEĎ : PLOUTVONOŽCI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046636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77368" y="764704"/>
            <a:ext cx="47051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    TULEŇOVITÍ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638092"/>
            <a:ext cx="5176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na hlavě mají úzké zvukovody bez ušních klapek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2142148"/>
            <a:ext cx="825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zadní ploutve jsou </a:t>
            </a:r>
            <a:r>
              <a:rPr lang="cs-CZ" b="1" dirty="0" smtClean="0"/>
              <a:t>krátké</a:t>
            </a:r>
            <a:r>
              <a:rPr lang="cs-CZ" b="1" dirty="0"/>
              <a:t>, </a:t>
            </a:r>
            <a:r>
              <a:rPr lang="cs-CZ" b="1" dirty="0" err="1"/>
              <a:t>pádlovité</a:t>
            </a:r>
            <a:r>
              <a:rPr lang="cs-CZ" b="1" dirty="0"/>
              <a:t> a pokryté srstí, nemohou je otočit dopředu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03648" y="5773906"/>
            <a:ext cx="1911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TULEŇ LEOPARDÍ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15969" y="5771625"/>
            <a:ext cx="167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RYPOUŠ SLONÍ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46" y="2867246"/>
            <a:ext cx="3999558" cy="27796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259" y="2867246"/>
            <a:ext cx="4087782" cy="27796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62791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75496"/>
            <a:ext cx="4719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/>
              <a:t>ČELEĎ </a:t>
            </a:r>
            <a:r>
              <a:rPr lang="cs-CZ" sz="4000" b="1" dirty="0" smtClean="0"/>
              <a:t>    MROŽOVITÍ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0144" y="1381418"/>
            <a:ext cx="69589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na hlavě mají nenápadné uzavíratelné uši bez ušních klapek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10144" y="1793141"/>
            <a:ext cx="3682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mají dva velké kly (až 100 </a:t>
            </a:r>
            <a:r>
              <a:rPr lang="cs-CZ" sz="2000" b="1" dirty="0" smtClean="0"/>
              <a:t>cm)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0144" y="2204864"/>
            <a:ext cx="8933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zadní ploutve jsou trojúhelníkového tvaru, bez srsti, mohou je otočit dopředu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5394176" cy="36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732240" y="3573016"/>
            <a:ext cx="10070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MROŽ</a:t>
            </a:r>
          </a:p>
          <a:p>
            <a:r>
              <a:rPr lang="cs-CZ" sz="2400" b="1" dirty="0" smtClean="0"/>
              <a:t>LEDNÍ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5277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9779" y="548680"/>
            <a:ext cx="55749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      LACHTANOVITÍ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3592" y="1326354"/>
            <a:ext cx="3882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mají tenké ušní klapky na hlavě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3591" y="1695686"/>
            <a:ext cx="69108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/>
              <a:t>zadní ploutve jsou blanité, velké a </a:t>
            </a:r>
            <a:r>
              <a:rPr lang="cs-CZ" sz="2000" b="1" dirty="0" err="1"/>
              <a:t>pádlovité</a:t>
            </a:r>
            <a:r>
              <a:rPr lang="cs-CZ" sz="2000" b="1" dirty="0"/>
              <a:t>, bez srsti</a:t>
            </a:r>
            <a:r>
              <a:rPr lang="cs-CZ" sz="2000" b="1" dirty="0" smtClean="0"/>
              <a:t>,</a:t>
            </a:r>
          </a:p>
          <a:p>
            <a:r>
              <a:rPr lang="cs-CZ" sz="2000" b="1" dirty="0"/>
              <a:t>	</a:t>
            </a:r>
            <a:r>
              <a:rPr lang="cs-CZ" sz="2000" b="1" dirty="0" smtClean="0"/>
              <a:t>	 </a:t>
            </a:r>
            <a:r>
              <a:rPr lang="cs-CZ" sz="2000" b="1" dirty="0"/>
              <a:t>mohou je otočit dopředu pro pohyb na zemi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11560" y="2924944"/>
            <a:ext cx="12082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LACHTAN </a:t>
            </a:r>
          </a:p>
          <a:p>
            <a:r>
              <a:rPr lang="cs-CZ" b="1" dirty="0" smtClean="0"/>
              <a:t>HŘÍVNATÝ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958" y="2564904"/>
            <a:ext cx="6673082" cy="36724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46503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692696"/>
            <a:ext cx="1976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OTÁZKY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245132"/>
            <a:ext cx="3246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ČÍM SE ŽIVÍ PLOUTVONOŽCI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945078"/>
            <a:ext cx="3006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KTERÝ ZÁSTUPCE MÁ KLY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3645024"/>
            <a:ext cx="7211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KDO SI MŮŽE PŘI POHYBU NA SOUŠI POMÁHAT ZADNÍ PLOUTVÍ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5076515"/>
            <a:ext cx="58407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JAK JSOU PŘIZPŮSOBENI PLOUTVONOŽCI CHLADU?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545186"/>
            <a:ext cx="46979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 CO SE PŘEMĚNILY  JEJICH KONČETINY? 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1560575"/>
            <a:ext cx="1287532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V PLOUTVE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55843" y="2260521"/>
            <a:ext cx="989373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RYBAMI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49619" y="2960467"/>
            <a:ext cx="801823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MROŽ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3717" y="4161719"/>
            <a:ext cx="1853584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MROŽ, LACHTAN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55845" y="5107293"/>
            <a:ext cx="1571456" cy="369332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VRSTVA TUKU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321069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550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r>
              <a:rPr lang="pt-BR" dirty="0"/>
              <a:t>B.NAVEZ. </a:t>
            </a:r>
            <a:r>
              <a:rPr lang="pt-BR" i="1" dirty="0"/>
              <a:t>Wikimedia Commons</a:t>
            </a:r>
            <a:r>
              <a:rPr lang="pt-BR" dirty="0"/>
              <a:t> [online]. [cit. </a:t>
            </a:r>
            <a:r>
              <a:rPr lang="pt-BR" dirty="0" smtClean="0"/>
              <a:t>15.9.2013]. </a:t>
            </a:r>
            <a:r>
              <a:rPr lang="pt-BR" dirty="0"/>
              <a:t>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commons.wikimedia.org/wiki/File:Hydrurga_leptonyx.JPG</a:t>
            </a:r>
            <a:endParaRPr lang="cs-CZ" dirty="0" smtClean="0"/>
          </a:p>
          <a:p>
            <a:r>
              <a:rPr lang="pt-BR" dirty="0"/>
              <a:t>B.NAVEZ. </a:t>
            </a:r>
            <a:r>
              <a:rPr lang="pt-BR" i="1" dirty="0"/>
              <a:t>Wikimedia Commons</a:t>
            </a:r>
            <a:r>
              <a:rPr lang="pt-BR" dirty="0"/>
              <a:t> [online]. [cit. </a:t>
            </a:r>
            <a:r>
              <a:rPr lang="pt-BR" dirty="0" smtClean="0"/>
              <a:t>15.9.2013]. </a:t>
            </a:r>
            <a:r>
              <a:rPr lang="pt-BR" dirty="0"/>
              <a:t>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commons.wikimedia.org/wiki/File:Mirounga_leonina_male.JPG</a:t>
            </a:r>
            <a:endParaRPr lang="cs-CZ" dirty="0" smtClean="0"/>
          </a:p>
          <a:p>
            <a:r>
              <a:rPr lang="cs-CZ" dirty="0" smtClean="0"/>
              <a:t>CAPTAIN </a:t>
            </a:r>
            <a:r>
              <a:rPr lang="cs-CZ" dirty="0"/>
              <a:t>BUDD CHRISTMAN, NOAA CORPS.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15.9.2013]. </a:t>
            </a:r>
            <a:r>
              <a:rPr lang="cs-CZ" dirty="0"/>
              <a:t>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commons.wikimedia.org/wiki/File:Noaa-walrus22.jpg</a:t>
            </a:r>
            <a:endParaRPr lang="cs-CZ" dirty="0" smtClean="0"/>
          </a:p>
          <a:p>
            <a:r>
              <a:rPr lang="cs-CZ" dirty="0"/>
              <a:t>NESTOR GALINA.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15.9.2013]. </a:t>
            </a:r>
            <a:r>
              <a:rPr lang="cs-CZ" dirty="0"/>
              <a:t>Dostupný na WWW: http://commons.wikimedia.org/wiki/File:Sealionharem.jpg </a:t>
            </a:r>
            <a:r>
              <a:rPr lang="cs-CZ" dirty="0" smtClean="0"/>
              <a:t> </a:t>
            </a:r>
            <a:r>
              <a:rPr lang="pt-BR" dirty="0" smtClean="0"/>
              <a:t>  </a:t>
            </a:r>
            <a:endParaRPr lang="cs-CZ" i="1" u="sng" dirty="0" smtClean="0"/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sz="2000" dirty="0"/>
              <a:t>Veškeré </a:t>
            </a:r>
            <a:r>
              <a:rPr lang="cs-CZ" sz="2000" dirty="0" smtClean="0"/>
              <a:t>ostatní obrázky</a:t>
            </a:r>
            <a:r>
              <a:rPr lang="cs-CZ" sz="2000" dirty="0"/>
              <a:t>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494</TotalTime>
  <Words>402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47</cp:revision>
  <dcterms:created xsi:type="dcterms:W3CDTF">2013-05-10T12:01:16Z</dcterms:created>
  <dcterms:modified xsi:type="dcterms:W3CDTF">2014-01-29T07:12:05Z</dcterms:modified>
</cp:coreProperties>
</file>