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6"/>
  </p:notesMasterIdLst>
  <p:sldIdLst>
    <p:sldId id="256" r:id="rId2"/>
    <p:sldId id="263" r:id="rId3"/>
    <p:sldId id="264" r:id="rId4"/>
    <p:sldId id="265" r:id="rId5"/>
    <p:sldId id="266" r:id="rId6"/>
    <p:sldId id="267" r:id="rId7"/>
    <p:sldId id="268" r:id="rId8"/>
    <p:sldId id="269" r:id="rId9"/>
    <p:sldId id="270" r:id="rId10"/>
    <p:sldId id="271" r:id="rId11"/>
    <p:sldId id="272" r:id="rId12"/>
    <p:sldId id="273" r:id="rId13"/>
    <p:sldId id="274" r:id="rId14"/>
    <p:sldId id="26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3" end="13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944" y="-3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Předmět:       Přírodopis 8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          KYTOVCI</a:t>
          </a:r>
          <a:endParaRPr lang="cs-CZ" sz="2000" b="1" dirty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smtClean="0"/>
            <a:t>Autor:                 </a:t>
          </a:r>
          <a:r>
            <a:rPr lang="cs-CZ" sz="2000" b="1" dirty="0" smtClean="0"/>
            <a:t>Ing Věra Kubová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CZ. 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</dgm:pt>
    <dgm:pt modelId="{F31B7103-6E88-4DB9-9888-CB9E0B3FEEF8}" type="pres">
      <dgm:prSet presAssocID="{BA9EE107-A5FB-41C4-9EF1-1CC153B68B3F}" presName="cycle" presStyleCnt="0"/>
      <dgm:spPr/>
    </dgm:pt>
    <dgm:pt modelId="{F7A92DE4-3445-4B9B-AF3D-F2DA6F69C25D}" type="pres">
      <dgm:prSet presAssocID="{BA9EE107-A5FB-41C4-9EF1-1CC153B68B3F}" presName="srcNode" presStyleLbl="node1" presStyleIdx="0" presStyleCnt="4"/>
      <dgm:spPr/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4"/>
      <dgm:spPr/>
    </dgm:pt>
    <dgm:pt modelId="{F16BA6F4-95DE-4E28-BF94-6459A70C4A6D}" type="pres">
      <dgm:prSet presAssocID="{BA9EE107-A5FB-41C4-9EF1-1CC153B68B3F}" presName="dstNode" presStyleLbl="node1" presStyleIdx="0" presStyleCnt="4"/>
      <dgm:spPr/>
    </dgm:pt>
    <dgm:pt modelId="{F036299F-AF4D-4DAF-ABF5-87E8CC3FEF1B}" type="pres">
      <dgm:prSet presAssocID="{A83A7CFB-B411-4357-9641-4A8443F73655}" presName="text_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</dgm:pt>
    <dgm:pt modelId="{112F553D-60C2-4CC4-948D-0369F51C4DB0}" type="pres">
      <dgm:prSet presAssocID="{A83A7CFB-B411-4357-9641-4A8443F73655}" presName="accentRepeatNode" presStyleLbl="solidFgAcc1" presStyleIdx="0" presStyleCnt="4"/>
      <dgm:spPr/>
    </dgm:pt>
    <dgm:pt modelId="{8F499F57-25C9-45F4-8CBD-7D9D581CAA10}" type="pres">
      <dgm:prSet presAssocID="{3061F91D-8548-4FCB-A021-DD835A272F0F}" presName="text_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96E2ED9-986E-45D6-92F7-C8372E97FA90}" type="pres">
      <dgm:prSet presAssocID="{3061F91D-8548-4FCB-A021-DD835A272F0F}" presName="accent_2" presStyleCnt="0"/>
      <dgm:spPr/>
    </dgm:pt>
    <dgm:pt modelId="{A6FEC19F-0F90-4EC7-BB21-E0ADFEFFA617}" type="pres">
      <dgm:prSet presAssocID="{3061F91D-8548-4FCB-A021-DD835A272F0F}" presName="accentRepeatNode" presStyleLbl="solidFgAcc1" presStyleIdx="1" presStyleCnt="4"/>
      <dgm:spPr/>
    </dgm:pt>
    <dgm:pt modelId="{53E42326-DC07-4DF9-9467-D8432361C847}" type="pres">
      <dgm:prSet presAssocID="{60B5D622-D348-4384-9EFA-863CA4F7B7A3}" presName="text_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686FDD-9F30-4916-A44F-CA26261BE122}" type="pres">
      <dgm:prSet presAssocID="{60B5D622-D348-4384-9EFA-863CA4F7B7A3}" presName="accent_3" presStyleCnt="0"/>
      <dgm:spPr/>
    </dgm:pt>
    <dgm:pt modelId="{D00E28E9-7A94-4DBE-BF47-6DC8F169B300}" type="pres">
      <dgm:prSet presAssocID="{60B5D622-D348-4384-9EFA-863CA4F7B7A3}" presName="accentRepeatNode" presStyleLbl="solidFgAcc1" presStyleIdx="2" presStyleCnt="4"/>
      <dgm:spPr/>
      <dgm:t>
        <a:bodyPr/>
        <a:lstStyle/>
        <a:p>
          <a:endParaRPr lang="cs-CZ"/>
        </a:p>
      </dgm:t>
    </dgm:pt>
    <dgm:pt modelId="{4D744F30-9794-46C6-ACFA-F39922614CF7}" type="pres">
      <dgm:prSet presAssocID="{E392F34A-E55D-43D5-AEDD-49027298B816}" presName="text_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183638-E327-4DD3-A173-2ABBAF66184A}" type="pres">
      <dgm:prSet presAssocID="{E392F34A-E55D-43D5-AEDD-49027298B816}" presName="accent_4" presStyleCnt="0"/>
      <dgm:spPr/>
    </dgm:pt>
    <dgm:pt modelId="{EB133F34-59A3-4639-B813-3EF5396EC28B}" type="pres">
      <dgm:prSet presAssocID="{E392F34A-E55D-43D5-AEDD-49027298B816}" presName="accentRepeatNode" presStyleLbl="solidFgAcc1" presStyleIdx="3" presStyleCnt="4"/>
      <dgm:spPr/>
    </dgm:pt>
  </dgm:ptLst>
  <dgm:cxnLst>
    <dgm:cxn modelId="{3E068E4C-B503-4144-ACBD-F6D1E329A233}" type="presOf" srcId="{60B5D622-D348-4384-9EFA-863CA4F7B7A3}" destId="{53E42326-DC07-4DF9-9467-D8432361C847}" srcOrd="0" destOrd="0" presId="urn:microsoft.com/office/officeart/2008/layout/VerticalCurvedList"/>
    <dgm:cxn modelId="{B8C92B4A-9E16-4C6D-8583-A1CEC081E720}" srcId="{BA9EE107-A5FB-41C4-9EF1-1CC153B68B3F}" destId="{3061F91D-8548-4FCB-A021-DD835A272F0F}" srcOrd="1" destOrd="0" parTransId="{964A7552-04A1-426D-AC2F-6455AE0A46FC}" sibTransId="{CD2629B0-CE06-4C37-BA3E-EB383F625F73}"/>
    <dgm:cxn modelId="{DF849492-EC0F-41C4-9A01-844E1A834E31}" srcId="{BA9EE107-A5FB-41C4-9EF1-1CC153B68B3F}" destId="{60B5D622-D348-4384-9EFA-863CA4F7B7A3}" srcOrd="2" destOrd="0" parTransId="{74CB5370-34BA-43B8-AB66-1E3510545B42}" sibTransId="{5895C10F-262B-4EFF-A7FE-F20237FEAECB}"/>
    <dgm:cxn modelId="{183304B8-1358-44C9-8803-DA07758E6D27}" type="presOf" srcId="{3061F91D-8548-4FCB-A021-DD835A272F0F}" destId="{8F499F57-25C9-45F4-8CBD-7D9D581CAA10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0279BEF7-BAF0-4413-811A-11663A22D098}" type="presOf" srcId="{F3C4A836-23AC-4E41-B6D6-51221E7E6743}" destId="{EF104B90-7E69-4918-A202-E6F91FC6E413}" srcOrd="0" destOrd="0" presId="urn:microsoft.com/office/officeart/2008/layout/VerticalCurvedList"/>
    <dgm:cxn modelId="{85DD460C-C999-4113-86D0-07CE61C390A7}" srcId="{BA9EE107-A5FB-41C4-9EF1-1CC153B68B3F}" destId="{E392F34A-E55D-43D5-AEDD-49027298B816}" srcOrd="3" destOrd="0" parTransId="{BC40F3DB-7514-4A20-8E05-98AEEC263C22}" sibTransId="{9093FE33-FB2C-41B0-8F18-5CB6446B7DEF}"/>
    <dgm:cxn modelId="{9E23070F-25A5-4C19-9269-1793FC13F46D}" type="presOf" srcId="{E392F34A-E55D-43D5-AEDD-49027298B816}" destId="{4D744F30-9794-46C6-ACFA-F39922614CF7}" srcOrd="0" destOrd="0" presId="urn:microsoft.com/office/officeart/2008/layout/VerticalCurvedList"/>
    <dgm:cxn modelId="{B47C7ECB-22B8-4C0F-9F6D-1526C5AC06E6}" type="presOf" srcId="{A83A7CFB-B411-4357-9641-4A8443F73655}" destId="{F036299F-AF4D-4DAF-ABF5-87E8CC3FEF1B}" srcOrd="0" destOrd="0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E40977E6-8C7E-4DB4-A4AD-0B06EBF7C24E}" type="presParOf" srcId="{9C0CD981-713F-47B3-AE2F-2963F2684A6F}" destId="{96773A7D-3367-4F53-A2D2-EA5770AFFDB3}" srcOrd="0" destOrd="0" presId="urn:microsoft.com/office/officeart/2008/layout/VerticalCurvedList"/>
    <dgm:cxn modelId="{1C9373A0-FCAE-4781-B1D1-0498DC7618B1}" type="presParOf" srcId="{96773A7D-3367-4F53-A2D2-EA5770AFFDB3}" destId="{F31B7103-6E88-4DB9-9888-CB9E0B3FEEF8}" srcOrd="0" destOrd="0" presId="urn:microsoft.com/office/officeart/2008/layout/VerticalCurvedList"/>
    <dgm:cxn modelId="{B7A7B249-F3B1-4D98-A626-967D1E89E94E}" type="presParOf" srcId="{F31B7103-6E88-4DB9-9888-CB9E0B3FEEF8}" destId="{F7A92DE4-3445-4B9B-AF3D-F2DA6F69C25D}" srcOrd="0" destOrd="0" presId="urn:microsoft.com/office/officeart/2008/layout/VerticalCurvedList"/>
    <dgm:cxn modelId="{B5145D1A-579A-4AAB-9C77-89F7AFFF181B}" type="presParOf" srcId="{F31B7103-6E88-4DB9-9888-CB9E0B3FEEF8}" destId="{EF104B90-7E69-4918-A202-E6F91FC6E413}" srcOrd="1" destOrd="0" presId="urn:microsoft.com/office/officeart/2008/layout/VerticalCurvedList"/>
    <dgm:cxn modelId="{336E0D51-2079-42C9-BD7A-D4BEE6B2B001}" type="presParOf" srcId="{F31B7103-6E88-4DB9-9888-CB9E0B3FEEF8}" destId="{F5A5022A-2B1C-4F3B-B289-BC099E9CE92F}" srcOrd="2" destOrd="0" presId="urn:microsoft.com/office/officeart/2008/layout/VerticalCurvedList"/>
    <dgm:cxn modelId="{8012DE3B-6A52-4BC6-A0E5-94C55A931254}" type="presParOf" srcId="{F31B7103-6E88-4DB9-9888-CB9E0B3FEEF8}" destId="{F16BA6F4-95DE-4E28-BF94-6459A70C4A6D}" srcOrd="3" destOrd="0" presId="urn:microsoft.com/office/officeart/2008/layout/VerticalCurvedList"/>
    <dgm:cxn modelId="{F82CB3AC-6B8C-4DF1-8ECC-C78ECF6B9842}" type="presParOf" srcId="{96773A7D-3367-4F53-A2D2-EA5770AFFDB3}" destId="{F036299F-AF4D-4DAF-ABF5-87E8CC3FEF1B}" srcOrd="1" destOrd="0" presId="urn:microsoft.com/office/officeart/2008/layout/VerticalCurvedList"/>
    <dgm:cxn modelId="{FC5F50E5-328D-4644-8144-441B5F7B20E5}" type="presParOf" srcId="{96773A7D-3367-4F53-A2D2-EA5770AFFDB3}" destId="{40B95986-31F6-48A6-A8D8-D04AC3BEDA92}" srcOrd="2" destOrd="0" presId="urn:microsoft.com/office/officeart/2008/layout/VerticalCurvedList"/>
    <dgm:cxn modelId="{CEA9CC94-DED9-409C-9296-9AE02424F92D}" type="presParOf" srcId="{40B95986-31F6-48A6-A8D8-D04AC3BEDA92}" destId="{112F553D-60C2-4CC4-948D-0369F51C4DB0}" srcOrd="0" destOrd="0" presId="urn:microsoft.com/office/officeart/2008/layout/VerticalCurvedList"/>
    <dgm:cxn modelId="{490ABE33-99BE-4DF6-B6E7-4F2808A522D3}" type="presParOf" srcId="{96773A7D-3367-4F53-A2D2-EA5770AFFDB3}" destId="{8F499F57-25C9-45F4-8CBD-7D9D581CAA10}" srcOrd="3" destOrd="0" presId="urn:microsoft.com/office/officeart/2008/layout/VerticalCurvedList"/>
    <dgm:cxn modelId="{56E56004-6467-4105-8014-18F581298469}" type="presParOf" srcId="{96773A7D-3367-4F53-A2D2-EA5770AFFDB3}" destId="{A96E2ED9-986E-45D6-92F7-C8372E97FA90}" srcOrd="4" destOrd="0" presId="urn:microsoft.com/office/officeart/2008/layout/VerticalCurvedList"/>
    <dgm:cxn modelId="{68BD70A1-1F77-489F-B92C-FA217CFAC42F}" type="presParOf" srcId="{A96E2ED9-986E-45D6-92F7-C8372E97FA90}" destId="{A6FEC19F-0F90-4EC7-BB21-E0ADFEFFA617}" srcOrd="0" destOrd="0" presId="urn:microsoft.com/office/officeart/2008/layout/VerticalCurvedList"/>
    <dgm:cxn modelId="{06714DF8-C7BA-445A-A143-F7DF4B6D5AB0}" type="presParOf" srcId="{96773A7D-3367-4F53-A2D2-EA5770AFFDB3}" destId="{53E42326-DC07-4DF9-9467-D8432361C847}" srcOrd="5" destOrd="0" presId="urn:microsoft.com/office/officeart/2008/layout/VerticalCurvedList"/>
    <dgm:cxn modelId="{0B5A9FEE-AC2C-43C3-8E01-4CC68334F148}" type="presParOf" srcId="{96773A7D-3367-4F53-A2D2-EA5770AFFDB3}" destId="{B5686FDD-9F30-4916-A44F-CA26261BE122}" srcOrd="6" destOrd="0" presId="urn:microsoft.com/office/officeart/2008/layout/VerticalCurvedList"/>
    <dgm:cxn modelId="{54FCF674-1C82-4F0F-B7E9-F05DDCA31103}" type="presParOf" srcId="{B5686FDD-9F30-4916-A44F-CA26261BE122}" destId="{D00E28E9-7A94-4DBE-BF47-6DC8F169B300}" srcOrd="0" destOrd="0" presId="urn:microsoft.com/office/officeart/2008/layout/VerticalCurvedList"/>
    <dgm:cxn modelId="{E6E5E875-2184-42E1-A32F-5BB27307FA0A}" type="presParOf" srcId="{96773A7D-3367-4F53-A2D2-EA5770AFFDB3}" destId="{4D744F30-9794-46C6-ACFA-F39922614CF7}" srcOrd="7" destOrd="0" presId="urn:microsoft.com/office/officeart/2008/layout/VerticalCurvedList"/>
    <dgm:cxn modelId="{2D2FE2AA-C1D9-4643-BAA3-7A0D9FBD8825}" type="presParOf" srcId="{96773A7D-3367-4F53-A2D2-EA5770AFFDB3}" destId="{9A183638-E327-4DD3-A173-2ABBAF66184A}" srcOrd="8" destOrd="0" presId="urn:microsoft.com/office/officeart/2008/layout/VerticalCurvedList"/>
    <dgm:cxn modelId="{C79F4C8C-4707-42D5-95BF-9A00ED22C419}" type="presParOf" srcId="{9A183638-E327-4DD3-A173-2ABBAF66184A}" destId="{EB133F34-59A3-4639-B813-3EF5396EC28B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60706" y="243582"/>
          <a:ext cx="4878500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smtClean="0"/>
            <a:t>Autor:                 </a:t>
          </a:r>
          <a:r>
            <a:rPr lang="cs-CZ" sz="2000" b="1" kern="1200" dirty="0" smtClean="0"/>
            <a:t>Ing Věra Kubová</a:t>
          </a:r>
        </a:p>
      </dsp:txBody>
      <dsp:txXfrm>
        <a:off x="360706" y="243582"/>
        <a:ext cx="4878500" cy="487419"/>
      </dsp:txXfrm>
    </dsp:sp>
    <dsp:sp modelId="{112F553D-60C2-4CC4-948D-0369F51C4DB0}">
      <dsp:nvSpPr>
        <dsp:cNvPr id="0" name=""/>
        <dsp:cNvSpPr/>
      </dsp:nvSpPr>
      <dsp:spPr>
        <a:xfrm>
          <a:off x="56069" y="182655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499F57-25C9-45F4-8CBD-7D9D581CAA10}">
      <dsp:nvSpPr>
        <dsp:cNvPr id="0" name=""/>
        <dsp:cNvSpPr/>
      </dsp:nvSpPr>
      <dsp:spPr>
        <a:xfrm>
          <a:off x="640154" y="974838"/>
          <a:ext cx="4599052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Předmět:       Přírodopis 8</a:t>
          </a:r>
          <a:endParaRPr lang="cs-CZ" sz="2000" b="1" kern="1200" dirty="0"/>
        </a:p>
      </dsp:txBody>
      <dsp:txXfrm>
        <a:off x="640154" y="974838"/>
        <a:ext cx="4599052" cy="487419"/>
      </dsp:txXfrm>
    </dsp:sp>
    <dsp:sp modelId="{A6FEC19F-0F90-4EC7-BB21-E0ADFEFFA617}">
      <dsp:nvSpPr>
        <dsp:cNvPr id="0" name=""/>
        <dsp:cNvSpPr/>
      </dsp:nvSpPr>
      <dsp:spPr>
        <a:xfrm>
          <a:off x="335517" y="913911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E42326-DC07-4DF9-9467-D8432361C847}">
      <dsp:nvSpPr>
        <dsp:cNvPr id="0" name=""/>
        <dsp:cNvSpPr/>
      </dsp:nvSpPr>
      <dsp:spPr>
        <a:xfrm>
          <a:off x="640154" y="1706094"/>
          <a:ext cx="4599052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          KYTOVCI</a:t>
          </a:r>
          <a:endParaRPr lang="cs-CZ" sz="2000" b="1" kern="1200" dirty="0"/>
        </a:p>
      </dsp:txBody>
      <dsp:txXfrm>
        <a:off x="640154" y="1706094"/>
        <a:ext cx="4599052" cy="487419"/>
      </dsp:txXfrm>
    </dsp:sp>
    <dsp:sp modelId="{D00E28E9-7A94-4DBE-BF47-6DC8F169B300}">
      <dsp:nvSpPr>
        <dsp:cNvPr id="0" name=""/>
        <dsp:cNvSpPr/>
      </dsp:nvSpPr>
      <dsp:spPr>
        <a:xfrm>
          <a:off x="335517" y="1645166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744F30-9794-46C6-ACFA-F39922614CF7}">
      <dsp:nvSpPr>
        <dsp:cNvPr id="0" name=""/>
        <dsp:cNvSpPr/>
      </dsp:nvSpPr>
      <dsp:spPr>
        <a:xfrm>
          <a:off x="360706" y="2437349"/>
          <a:ext cx="4878500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CZ. 1.07/1.4.00/21.3315</a:t>
          </a:r>
          <a:endParaRPr lang="cs-CZ" sz="2000" b="1" kern="1200" dirty="0"/>
        </a:p>
      </dsp:txBody>
      <dsp:txXfrm>
        <a:off x="360706" y="2437349"/>
        <a:ext cx="4878500" cy="487419"/>
      </dsp:txXfrm>
    </dsp:sp>
    <dsp:sp modelId="{EB133F34-59A3-4639-B813-3EF5396EC28B}">
      <dsp:nvSpPr>
        <dsp:cNvPr id="0" name=""/>
        <dsp:cNvSpPr/>
      </dsp:nvSpPr>
      <dsp:spPr>
        <a:xfrm>
          <a:off x="56069" y="2376422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29.1.2014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29.1.2014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29.1.2014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29.1.2014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29.1.2014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29.1.2014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29.1.2014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29.1.2014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29.1.2014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29.1.2014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29.1.2014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29.1.2014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29.1.2014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%C4%8Cele%C4%8F" TargetMode="External"/><Relationship Id="rId2" Type="http://schemas.openxmlformats.org/officeDocument/2006/relationships/hyperlink" Target="http://cs.wikipedia.org/wiki/Druh_(biologie)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s.wikipedia.org/w/index.php?title=Vertik%C3%A1la&amp;action=edit&amp;redlink=1" TargetMode="External"/><Relationship Id="rId4" Type="http://schemas.openxmlformats.org/officeDocument/2006/relationships/hyperlink" Target="http://cs.wikipedia.org/w/index.php?title=Horizont%C3%A1la&amp;action=edit&amp;redlink=1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on%C4%8Detina" TargetMode="External"/><Relationship Id="rId2" Type="http://schemas.openxmlformats.org/officeDocument/2006/relationships/hyperlink" Target="http://cs.wikipedia.org/wiki/Adaptace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s.wikipedia.org/wiki/Netop%C3%BD%C5%99i" TargetMode="External"/><Relationship Id="rId4" Type="http://schemas.openxmlformats.org/officeDocument/2006/relationships/hyperlink" Target="http://cs.wikipedia.org/wiki/Ploutev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B%C5%99ezost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lejtv%C3%A1k_my%C5%A1ok" TargetMode="External"/><Relationship Id="rId7" Type="http://schemas.openxmlformats.org/officeDocument/2006/relationships/hyperlink" Target="http://cs.wikipedia.org/wiki/Reflex" TargetMode="External"/><Relationship Id="rId2" Type="http://schemas.openxmlformats.org/officeDocument/2006/relationships/hyperlink" Target="http://cs.wikipedia.org/wiki/Velryba_ji%C5%BEn%C3%AD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Mexiko" TargetMode="External"/><Relationship Id="rId5" Type="http://schemas.openxmlformats.org/officeDocument/2006/relationships/hyperlink" Target="http://cs.wikipedia.org/wiki/Alja%C5%A1ka" TargetMode="External"/><Relationship Id="rId4" Type="http://schemas.openxmlformats.org/officeDocument/2006/relationships/hyperlink" Target="http://cs.wikipedia.org/wiki/Plejtv%C3%A1kovec_%C5%A1ed%C3%BD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or%C3%BD%C5%A1i" TargetMode="External"/><Relationship Id="rId2" Type="http://schemas.openxmlformats.org/officeDocument/2006/relationships/hyperlink" Target="http://cs.wikipedia.org/wiki/Zub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Echolokace" TargetMode="External"/><Relationship Id="rId5" Type="http://schemas.openxmlformats.org/officeDocument/2006/relationships/hyperlink" Target="http://cs.wikipedia.org/wiki/Sv%C4%9Btov%C3%BD_oce%C3%A1n" TargetMode="External"/><Relationship Id="rId4" Type="http://schemas.openxmlformats.org/officeDocument/2006/relationships/hyperlink" Target="http://cs.wikipedia.org/wiki/Kostice_(kytovci)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Echolokace" TargetMode="External"/><Relationship Id="rId2" Type="http://schemas.openxmlformats.org/officeDocument/2006/relationships/hyperlink" Target="http://cs.wikipedia.org/wiki/Zub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Blue_whale_size.sv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2" y="1988840"/>
            <a:ext cx="5544616" cy="1152128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397645021"/>
              </p:ext>
            </p:extLst>
          </p:nvPr>
        </p:nvGraphicFramePr>
        <p:xfrm>
          <a:off x="1907704" y="3284984"/>
          <a:ext cx="528024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defTabSz="708025" fontAlgn="base">
              <a:spcAft>
                <a:spcPct val="0"/>
              </a:spcAft>
              <a:buClrTx/>
              <a:buSzTx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Prezentace slouží k seznámení se skupinou savců přizpůsobenou k životu ve vodě – kytovci</a:t>
            </a:r>
          </a:p>
          <a:p>
            <a:pPr defTabSz="708025" fontAlgn="base">
              <a:spcAft>
                <a:spcPct val="0"/>
              </a:spcAft>
              <a:buClrTx/>
              <a:buSzTx/>
            </a:pPr>
            <a:r>
              <a:rPr lang="cs-CZ" altLang="cs-CZ" dirty="0" smtClean="0">
                <a:solidFill>
                  <a:schemeClr val="tx1"/>
                </a:solidFill>
              </a:rPr>
              <a:t>Žáci </a:t>
            </a:r>
            <a:r>
              <a:rPr lang="cs-CZ" altLang="cs-CZ" dirty="0">
                <a:solidFill>
                  <a:schemeClr val="tx1"/>
                </a:solidFill>
              </a:rPr>
              <a:t>prostřednictvím </a:t>
            </a:r>
            <a:r>
              <a:rPr lang="cs-CZ" altLang="cs-CZ" dirty="0" err="1" smtClean="0">
                <a:solidFill>
                  <a:schemeClr val="tx1"/>
                </a:solidFill>
              </a:rPr>
              <a:t>Power</a:t>
            </a:r>
            <a:r>
              <a:rPr lang="cs-CZ" altLang="cs-CZ" dirty="0" smtClean="0">
                <a:solidFill>
                  <a:schemeClr val="tx1"/>
                </a:solidFill>
              </a:rPr>
              <a:t> Pointové </a:t>
            </a:r>
            <a:r>
              <a:rPr lang="cs-CZ" altLang="cs-CZ" dirty="0">
                <a:solidFill>
                  <a:schemeClr val="tx1"/>
                </a:solidFill>
              </a:rPr>
              <a:t>prezentace získají základní informace o řádu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kytovců</a:t>
            </a:r>
            <a:r>
              <a:rPr lang="cs-CZ" altLang="cs-CZ" dirty="0" smtClean="0">
                <a:solidFill>
                  <a:schemeClr val="tx1"/>
                </a:solidFill>
              </a:rPr>
              <a:t> </a:t>
            </a:r>
            <a:r>
              <a:rPr lang="cs-CZ" altLang="cs-CZ" dirty="0">
                <a:solidFill>
                  <a:schemeClr val="tx1"/>
                </a:solidFill>
              </a:rPr>
              <a:t>z třídy savců a procvičí si poznávání jejich nejběžnějších zástupců podle fotografií.</a:t>
            </a:r>
          </a:p>
          <a:p>
            <a:pPr defTabSz="708025" fontAlgn="base">
              <a:spcAft>
                <a:spcPct val="0"/>
              </a:spcAft>
              <a:buClrTx/>
              <a:buSzTx/>
            </a:pPr>
            <a:r>
              <a:rPr lang="cs-CZ" altLang="cs-CZ" dirty="0">
                <a:solidFill>
                  <a:schemeClr val="tx1"/>
                </a:solidFill>
              </a:rPr>
              <a:t>Materiál lze využít při výuce na interaktivní tabuli nebo s ním pracují žáci samostatně na PC</a:t>
            </a:r>
            <a:r>
              <a:rPr lang="cs-CZ" altLang="cs-CZ" dirty="0" smtClean="0">
                <a:solidFill>
                  <a:schemeClr val="tx1"/>
                </a:solidFill>
              </a:rPr>
              <a:t>.</a:t>
            </a:r>
          </a:p>
          <a:p>
            <a:pPr defTabSz="708025" fontAlgn="base">
              <a:spcAft>
                <a:spcPct val="0"/>
              </a:spcAft>
              <a:buClrTx/>
              <a:buSzTx/>
            </a:pP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Přírodopis 8. ročník</a:t>
            </a:r>
            <a:endParaRPr lang="cs-CZ" dirty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8541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755576" y="620688"/>
            <a:ext cx="375295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ŘÁD :    KYTOVCI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8501" y="1320801"/>
            <a:ext cx="588334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/>
              <a:t>Zahrnují přibližně 80 </a:t>
            </a:r>
            <a:r>
              <a:rPr lang="cs-CZ" sz="2600" b="1" dirty="0">
                <a:hlinkClick r:id="rId2" tooltip="Druh (biologie)"/>
              </a:rPr>
              <a:t>druhů</a:t>
            </a:r>
            <a:r>
              <a:rPr lang="cs-CZ" sz="2600" b="1" dirty="0"/>
              <a:t> v 10 </a:t>
            </a:r>
            <a:r>
              <a:rPr lang="cs-CZ" sz="2600" b="1" dirty="0">
                <a:hlinkClick r:id="rId3" tooltip="Čeleď"/>
              </a:rPr>
              <a:t>čeledích</a:t>
            </a:r>
            <a:endParaRPr lang="cs-CZ" sz="2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30265" y="1740614"/>
            <a:ext cx="487345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/>
              <a:t>Řád se dále dělí na dva </a:t>
            </a:r>
            <a:r>
              <a:rPr lang="cs-CZ" sz="2600" b="1" dirty="0" smtClean="0"/>
              <a:t>podřády : </a:t>
            </a:r>
            <a:endParaRPr lang="cs-CZ" sz="2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1160" y="2725283"/>
            <a:ext cx="880080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/>
              <a:t>Jako příslušníci třídy savců i kytovci mají tyto základní </a:t>
            </a:r>
            <a:r>
              <a:rPr lang="cs-CZ" sz="2600" b="1" dirty="0" smtClean="0"/>
              <a:t>znaky:</a:t>
            </a:r>
            <a:endParaRPr lang="cs-CZ" sz="2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95316" y="3145096"/>
            <a:ext cx="26661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400" b="1" dirty="0"/>
              <a:t>jsou teplokrevní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795316" y="3597440"/>
            <a:ext cx="40463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400" b="1" dirty="0"/>
              <a:t>dýchají vzduch pomocí plic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795316" y="4049784"/>
            <a:ext cx="41264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400" b="1" dirty="0"/>
              <a:t>rodí živá mláďata (ve vodě)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795316" y="4502128"/>
            <a:ext cx="33922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400" b="1" dirty="0"/>
              <a:t>mláďata kojí mlékem.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679039" y="2196807"/>
            <a:ext cx="18899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OZUBENÍ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679039" y="1746217"/>
            <a:ext cx="20762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KOSTICOVCI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95316" y="4954472"/>
            <a:ext cx="79015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sz="2400" b="1" dirty="0"/>
              <a:t>ocas kytovce je </a:t>
            </a:r>
            <a:r>
              <a:rPr lang="cs-CZ" sz="2400" b="1" dirty="0">
                <a:hlinkClick r:id="rId4" tooltip="Horizontála (stránka neexistuje)"/>
              </a:rPr>
              <a:t>horizontální</a:t>
            </a:r>
            <a:r>
              <a:rPr lang="cs-CZ" sz="2400" b="1" dirty="0"/>
              <a:t> a pohybuje se nahoru a dolů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795316" y="5406815"/>
            <a:ext cx="706956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               Zatímco ocas </a:t>
            </a:r>
            <a:r>
              <a:rPr lang="cs-CZ" sz="2400" b="1" dirty="0"/>
              <a:t>ryby je </a:t>
            </a:r>
            <a:r>
              <a:rPr lang="cs-CZ" sz="2400" b="1" dirty="0">
                <a:hlinkClick r:id="rId5" tooltip="Vertikála (stránka neexistuje)"/>
              </a:rPr>
              <a:t>vertikální</a:t>
            </a:r>
            <a:r>
              <a:rPr lang="cs-CZ" sz="2400" b="1" dirty="0"/>
              <a:t> a pohybuje se </a:t>
            </a:r>
            <a:endParaRPr lang="cs-CZ" sz="2400" b="1" dirty="0" smtClean="0"/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    ze </a:t>
            </a:r>
            <a:r>
              <a:rPr lang="cs-CZ" sz="2400" b="1" dirty="0"/>
              <a:t>strany na stranu</a:t>
            </a:r>
          </a:p>
        </p:txBody>
      </p:sp>
    </p:spTree>
    <p:extLst>
      <p:ext uri="{BB962C8B-B14F-4D97-AF65-F5344CB8AC3E}">
        <p14:creationId xmlns:p14="http://schemas.microsoft.com/office/powerpoint/2010/main" val="282280486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000"/>
                            </p:stCondLst>
                            <p:childTnLst>
                              <p:par>
                                <p:cTn id="7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4" grpId="0"/>
      <p:bldP spid="15" grpId="0"/>
      <p:bldP spid="16" grpId="0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fld id="{BC5885FD-E9F6-4616-A947-C967941DDDC2}" type="slidenum">
              <a:rPr lang="cs-CZ" smtClean="0"/>
              <a:pPr marL="171450" indent="-171450">
                <a:buFont typeface="Arial" panose="020B0604020202020204" pitchFamily="34" charset="0"/>
                <a:buChar char="•"/>
              </a:pPr>
              <a:t>4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97081" y="604166"/>
            <a:ext cx="681949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/>
              <a:t>Kytovci mají společné předky se </a:t>
            </a:r>
            <a:r>
              <a:rPr lang="cs-CZ" sz="2400" b="1" dirty="0" smtClean="0"/>
              <a:t>sudokopytníky </a:t>
            </a:r>
          </a:p>
          <a:p>
            <a:r>
              <a:rPr lang="cs-CZ" sz="2400" b="1" dirty="0" smtClean="0"/>
              <a:t>	  (nejbližší jsou hroši)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97081" y="1569022"/>
            <a:ext cx="52164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smtClean="0"/>
              <a:t>Jsou plně </a:t>
            </a:r>
            <a:r>
              <a:rPr lang="cs-CZ" sz="2400" b="1" dirty="0">
                <a:hlinkClick r:id="rId2" tooltip="Adaptace"/>
              </a:rPr>
              <a:t>adaptovaní</a:t>
            </a:r>
            <a:r>
              <a:rPr lang="cs-CZ" sz="2400" b="1" dirty="0"/>
              <a:t> na vodní život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97081" y="2164546"/>
            <a:ext cx="68499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/>
              <a:t>Jejich tělo je </a:t>
            </a:r>
            <a:r>
              <a:rPr lang="cs-CZ" sz="2400" b="1" dirty="0" smtClean="0"/>
              <a:t>vřetenovité (hydrodynamický tvar)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7081" y="2760070"/>
            <a:ext cx="62488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/>
              <a:t>přední </a:t>
            </a:r>
            <a:r>
              <a:rPr lang="cs-CZ" sz="2400" b="1" dirty="0">
                <a:hlinkClick r:id="rId3" tooltip="Končetina"/>
              </a:rPr>
              <a:t>končetiny</a:t>
            </a:r>
            <a:r>
              <a:rPr lang="cs-CZ" sz="2400" b="1" dirty="0"/>
              <a:t> jsou přeměněny v </a:t>
            </a:r>
            <a:r>
              <a:rPr lang="cs-CZ" sz="2400" b="1" dirty="0">
                <a:hlinkClick r:id="rId4" tooltip="Ploutev"/>
              </a:rPr>
              <a:t>ploutve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97081" y="3355594"/>
            <a:ext cx="800892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/>
              <a:t>Maličké zadní končetiny jsou zakrnělé, nejsou propojeny </a:t>
            </a:r>
            <a:endParaRPr lang="cs-CZ" sz="2400" b="1" dirty="0" smtClean="0"/>
          </a:p>
          <a:p>
            <a:r>
              <a:rPr lang="cs-CZ" sz="2400" b="1" dirty="0"/>
              <a:t>	</a:t>
            </a:r>
            <a:r>
              <a:rPr lang="cs-CZ" sz="2400" b="1" dirty="0" smtClean="0"/>
              <a:t>s páteří </a:t>
            </a:r>
            <a:r>
              <a:rPr lang="cs-CZ" sz="2400" b="1" dirty="0"/>
              <a:t>a jsou skryty uvnitř těla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97081" y="4320450"/>
            <a:ext cx="862127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/>
              <a:t>jsou téměř </a:t>
            </a:r>
            <a:r>
              <a:rPr lang="cs-CZ" sz="2400" b="1" dirty="0" err="1" smtClean="0"/>
              <a:t>bezsrstí</a:t>
            </a:r>
            <a:endParaRPr lang="cs-CZ" sz="2400" b="1" dirty="0" smtClean="0"/>
          </a:p>
          <a:p>
            <a:r>
              <a:rPr lang="cs-CZ" sz="2400" b="1" dirty="0" smtClean="0"/>
              <a:t>	 </a:t>
            </a:r>
            <a:r>
              <a:rPr lang="cs-CZ" sz="2400" b="1" dirty="0"/>
              <a:t>a jsou obaleni silnou vrstvou podkožního </a:t>
            </a:r>
            <a:r>
              <a:rPr lang="cs-CZ" sz="2400" b="1" dirty="0" smtClean="0"/>
              <a:t>tuku (až 30 cm)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97081" y="5285306"/>
            <a:ext cx="82910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/>
              <a:t>Kytovci používají zvuk podobně jako </a:t>
            </a:r>
            <a:r>
              <a:rPr lang="cs-CZ" sz="2400" b="1" dirty="0">
                <a:hlinkClick r:id="rId5" tooltip="Netopýři"/>
              </a:rPr>
              <a:t>netopýři</a:t>
            </a:r>
            <a:r>
              <a:rPr lang="cs-CZ" sz="2400" b="1" dirty="0"/>
              <a:t>, </a:t>
            </a:r>
            <a:endParaRPr lang="cs-CZ" sz="2400" b="1" dirty="0" smtClean="0"/>
          </a:p>
          <a:p>
            <a:r>
              <a:rPr lang="cs-CZ" sz="2400" b="1" dirty="0" smtClean="0"/>
              <a:t>	vysílají </a:t>
            </a:r>
            <a:r>
              <a:rPr lang="cs-CZ" sz="2400" b="1" dirty="0"/>
              <a:t>zvuk, který se odrazí od objektu a vrátí se k nim</a:t>
            </a:r>
          </a:p>
        </p:txBody>
      </p:sp>
    </p:spTree>
    <p:extLst>
      <p:ext uri="{BB962C8B-B14F-4D97-AF65-F5344CB8AC3E}">
        <p14:creationId xmlns:p14="http://schemas.microsoft.com/office/powerpoint/2010/main" val="64375065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5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30442" y="1556791"/>
            <a:ext cx="88889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>
                <a:hlinkClick r:id="rId2" tooltip="Březost"/>
              </a:rPr>
              <a:t>Březost</a:t>
            </a:r>
            <a:r>
              <a:rPr lang="cs-CZ" sz="2400" b="1" dirty="0"/>
              <a:t> trvá v průměrně 10 až 12 měsíců, výjimečně až 16 měsíců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30442" y="2269902"/>
            <a:ext cx="650690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/>
              <a:t>Samice rodí zpravidla jen jedno mládě</a:t>
            </a:r>
            <a:r>
              <a:rPr lang="cs-CZ" sz="2400" b="1" dirty="0" smtClean="0"/>
              <a:t>,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   </a:t>
            </a:r>
            <a:r>
              <a:rPr lang="cs-CZ" sz="2400" b="1" dirty="0"/>
              <a:t>které vychází z jejího těla ocasem napřed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30442" y="3352345"/>
            <a:ext cx="64588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/>
              <a:t>Mláďata největších samic (asi 30 m) dosahují </a:t>
            </a:r>
            <a:endParaRPr lang="cs-CZ" sz="2400" b="1" dirty="0" smtClean="0"/>
          </a:p>
          <a:p>
            <a:r>
              <a:rPr lang="cs-CZ" sz="2400" b="1" dirty="0" smtClean="0"/>
              <a:t>	při narození délky až 8 metrů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0442" y="4434788"/>
            <a:ext cx="823494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/>
              <a:t>Menší druhy dosahují pohlavní dospělosti po 2 až 4 létech, </a:t>
            </a:r>
            <a:endParaRPr lang="cs-CZ" sz="2400" b="1" dirty="0" smtClean="0"/>
          </a:p>
          <a:p>
            <a:r>
              <a:rPr lang="cs-CZ" sz="2400" b="1" dirty="0" smtClean="0"/>
              <a:t>	větší </a:t>
            </a:r>
            <a:r>
              <a:rPr lang="cs-CZ" sz="2400" b="1" dirty="0"/>
              <a:t>druhy po 8 až 10 létech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30442" y="5517231"/>
            <a:ext cx="67072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/>
              <a:t>Menší kytovci rostou asi 20 let, ti větší až 40 let</a:t>
            </a:r>
          </a:p>
        </p:txBody>
      </p:sp>
    </p:spTree>
    <p:extLst>
      <p:ext uri="{BB962C8B-B14F-4D97-AF65-F5344CB8AC3E}">
        <p14:creationId xmlns:p14="http://schemas.microsoft.com/office/powerpoint/2010/main" val="232099801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6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39551" y="404664"/>
            <a:ext cx="295625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/>
              <a:t>Zajímavosti</a:t>
            </a:r>
            <a:endParaRPr lang="cs-CZ" sz="4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0182" y="1141112"/>
            <a:ext cx="76338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/>
              <a:t>Mládě </a:t>
            </a:r>
            <a:r>
              <a:rPr lang="cs-CZ" sz="2400" b="1" dirty="0">
                <a:hlinkClick r:id="rId2" tooltip="Velryba jižní"/>
              </a:rPr>
              <a:t>velryby jižní</a:t>
            </a:r>
            <a:r>
              <a:rPr lang="cs-CZ" sz="2400" b="1" dirty="0"/>
              <a:t> vypije až 200 litrů mléka každý </a:t>
            </a:r>
            <a:r>
              <a:rPr lang="cs-CZ" sz="2400" b="1" dirty="0" smtClean="0"/>
              <a:t>den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80182" y="1562689"/>
            <a:ext cx="55483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>
                <a:hlinkClick r:id="rId3" tooltip="Plejtvák myšok"/>
              </a:rPr>
              <a:t>Plejtvák </a:t>
            </a:r>
            <a:r>
              <a:rPr lang="cs-CZ" sz="2400" b="1" dirty="0" err="1">
                <a:hlinkClick r:id="rId3" tooltip="Plejtvák myšok"/>
              </a:rPr>
              <a:t>myšok</a:t>
            </a:r>
            <a:r>
              <a:rPr lang="cs-CZ" sz="2400" b="1" dirty="0"/>
              <a:t> se může dožít až 90 let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80182" y="2775175"/>
            <a:ext cx="665118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>
                <a:hlinkClick r:id="rId4" tooltip="Plejtvákovec šedý"/>
              </a:rPr>
              <a:t>Plejtvákovec šedý</a:t>
            </a:r>
            <a:r>
              <a:rPr lang="cs-CZ" sz="2400" b="1" dirty="0"/>
              <a:t> migruje z </a:t>
            </a:r>
            <a:r>
              <a:rPr lang="cs-CZ" sz="2400" b="1" dirty="0">
                <a:hlinkClick r:id="rId5" tooltip="Aljaška"/>
              </a:rPr>
              <a:t>Aljašky</a:t>
            </a:r>
            <a:r>
              <a:rPr lang="cs-CZ" sz="2400" b="1" dirty="0"/>
              <a:t> do </a:t>
            </a:r>
            <a:r>
              <a:rPr lang="cs-CZ" sz="2400" b="1" dirty="0" smtClean="0">
                <a:hlinkClick r:id="rId6" tooltip="Mexiko"/>
              </a:rPr>
              <a:t>Mexika</a:t>
            </a:r>
            <a:endParaRPr lang="cs-CZ" sz="2400" b="1" dirty="0" smtClean="0"/>
          </a:p>
          <a:p>
            <a:r>
              <a:rPr lang="cs-CZ" sz="2400" b="1" dirty="0"/>
              <a:t>	</a:t>
            </a:r>
            <a:r>
              <a:rPr lang="cs-CZ" sz="2400" b="1" dirty="0" smtClean="0"/>
              <a:t>překonávaje </a:t>
            </a:r>
            <a:r>
              <a:rPr lang="cs-CZ" sz="2400" b="1" dirty="0"/>
              <a:t>každoročně 20 000 kilometrů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80182" y="3566084"/>
            <a:ext cx="891699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/>
              <a:t>Velikost populace některých velryb není známa </a:t>
            </a:r>
            <a:r>
              <a:rPr lang="cs-CZ" sz="2400" b="1" dirty="0" smtClean="0"/>
              <a:t>s </a:t>
            </a:r>
            <a:r>
              <a:rPr lang="cs-CZ" sz="2400" b="1" dirty="0"/>
              <a:t>větší </a:t>
            </a:r>
            <a:r>
              <a:rPr lang="cs-CZ" sz="2400" b="1" dirty="0" smtClean="0"/>
              <a:t>přesností</a:t>
            </a:r>
          </a:p>
          <a:p>
            <a:r>
              <a:rPr lang="cs-CZ" sz="2400" b="1" dirty="0"/>
              <a:t>	</a:t>
            </a:r>
            <a:r>
              <a:rPr lang="cs-CZ" sz="2400" b="1" dirty="0" smtClean="0"/>
              <a:t> </a:t>
            </a:r>
            <a:r>
              <a:rPr lang="cs-CZ" sz="2400" b="1" dirty="0"/>
              <a:t>než ±50 %.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80182" y="5517232"/>
            <a:ext cx="721062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/>
              <a:t>Mozek velryby (vorvaně) váží až 9,2 kg, slona 6 kg, </a:t>
            </a:r>
            <a:endParaRPr lang="cs-CZ" sz="2400" b="1" dirty="0" smtClean="0"/>
          </a:p>
          <a:p>
            <a:r>
              <a:rPr lang="cs-CZ" sz="2400" b="1" dirty="0" smtClean="0"/>
              <a:t>	delfína </a:t>
            </a:r>
            <a:r>
              <a:rPr lang="cs-CZ" sz="2400" b="1" dirty="0"/>
              <a:t>1,7 kg, člověka 1,4 kg.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80182" y="4356993"/>
            <a:ext cx="867096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/>
              <a:t>Vytlačování topícího se nad hladinu je </a:t>
            </a:r>
            <a:r>
              <a:rPr lang="cs-CZ" sz="2400" b="1" dirty="0" smtClean="0">
                <a:hlinkClick r:id="rId7" tooltip="Reflex"/>
              </a:rPr>
              <a:t>reflex</a:t>
            </a:r>
            <a:endParaRPr lang="cs-CZ" sz="2400" b="1" dirty="0" smtClean="0"/>
          </a:p>
          <a:p>
            <a:r>
              <a:rPr lang="cs-CZ" sz="2400" b="1" dirty="0" smtClean="0"/>
              <a:t>	 </a:t>
            </a:r>
            <a:r>
              <a:rPr lang="cs-CZ" sz="2400" b="1" dirty="0"/>
              <a:t>který je zafixován všem kytovcům. </a:t>
            </a:r>
            <a:endParaRPr lang="cs-CZ" sz="2400" b="1" dirty="0" smtClean="0"/>
          </a:p>
          <a:p>
            <a:r>
              <a:rPr lang="cs-CZ" sz="2400" b="1" dirty="0" smtClean="0"/>
              <a:t>	Po </a:t>
            </a:r>
            <a:r>
              <a:rPr lang="cs-CZ" sz="2400" b="1" dirty="0"/>
              <a:t>narození vytlačují mláďata na hladinu, aby se nadechla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80182" y="1984266"/>
            <a:ext cx="88072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/>
              <a:t>Délka těla </a:t>
            </a:r>
            <a:r>
              <a:rPr lang="cs-CZ" sz="2400" b="1" dirty="0" smtClean="0"/>
              <a:t>plejtváka obrovského dosahuje </a:t>
            </a:r>
            <a:r>
              <a:rPr lang="cs-CZ" sz="2400" b="1" dirty="0"/>
              <a:t>až kolem 30 metrů </a:t>
            </a:r>
            <a:endParaRPr lang="cs-CZ" sz="2400" b="1" dirty="0" smtClean="0"/>
          </a:p>
          <a:p>
            <a:r>
              <a:rPr lang="cs-CZ" sz="2400" b="1" dirty="0" smtClean="0"/>
              <a:t>	a </a:t>
            </a:r>
            <a:r>
              <a:rPr lang="cs-CZ" sz="2400" b="1" dirty="0"/>
              <a:t>hmotnost asi 181 </a:t>
            </a:r>
            <a:r>
              <a:rPr lang="cs-CZ" sz="2400" b="1" dirty="0" smtClean="0"/>
              <a:t>tun (největší současný žijící živočich)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27170283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7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83568" y="668193"/>
            <a:ext cx="513153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PODŘÁD:  KOSTICOVCI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541401"/>
            <a:ext cx="57240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smtClean="0"/>
              <a:t>Kosticovci nemají </a:t>
            </a:r>
            <a:r>
              <a:rPr lang="cs-CZ" sz="2400" b="1" dirty="0" smtClean="0">
                <a:hlinkClick r:id="rId2" tooltip="Zub"/>
              </a:rPr>
              <a:t>zuby</a:t>
            </a:r>
            <a:r>
              <a:rPr lang="cs-CZ" sz="2400" b="1" dirty="0" smtClean="0"/>
              <a:t>, živí se </a:t>
            </a:r>
            <a:r>
              <a:rPr lang="cs-CZ" sz="2400" b="1" dirty="0" smtClean="0"/>
              <a:t>„</a:t>
            </a:r>
            <a:r>
              <a:rPr lang="cs-CZ" sz="2400" b="1" dirty="0" err="1" smtClean="0"/>
              <a:t>krylem</a:t>
            </a:r>
            <a:r>
              <a:rPr lang="cs-CZ" sz="2400" b="1" dirty="0" smtClean="0"/>
              <a:t>“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2176291"/>
            <a:ext cx="87334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smtClean="0"/>
              <a:t>K pročesávání mořské vody obsahující </a:t>
            </a:r>
            <a:r>
              <a:rPr lang="cs-CZ" sz="2400" b="1" dirty="0" smtClean="0">
                <a:hlinkClick r:id="rId3" tooltip="Korýši"/>
              </a:rPr>
              <a:t>korýše</a:t>
            </a:r>
            <a:r>
              <a:rPr lang="cs-CZ" sz="2400" b="1" dirty="0" smtClean="0"/>
              <a:t> používají </a:t>
            </a:r>
            <a:r>
              <a:rPr lang="cs-CZ" sz="2400" b="1" dirty="0" smtClean="0">
                <a:hlinkClick r:id="rId4" tooltip="Kostice (kytovci)"/>
              </a:rPr>
              <a:t>kostice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3815403"/>
            <a:ext cx="41985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smtClean="0"/>
              <a:t>Žijí ve všech </a:t>
            </a:r>
            <a:r>
              <a:rPr lang="cs-CZ" sz="2400" b="1" dirty="0" smtClean="0">
                <a:hlinkClick r:id="rId5" tooltip="Světový oceán"/>
              </a:rPr>
              <a:t>oceánech země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3528" y="2811181"/>
            <a:ext cx="798167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smtClean="0"/>
              <a:t>Protože jednotliví korýši jsou droboučcí, musí kosticovci </a:t>
            </a:r>
          </a:p>
          <a:p>
            <a:r>
              <a:rPr lang="cs-CZ" sz="2400" b="1" dirty="0" smtClean="0"/>
              <a:t>	nabrat obrovské množství vody, která je obsahuje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3528" y="4450293"/>
            <a:ext cx="44438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smtClean="0"/>
              <a:t>Nemají schopnost </a:t>
            </a:r>
            <a:r>
              <a:rPr lang="cs-CZ" sz="2400" b="1" dirty="0" smtClean="0">
                <a:hlinkClick r:id="rId6" tooltip="Echolokace"/>
              </a:rPr>
              <a:t>echolokace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3528" y="5085184"/>
            <a:ext cx="869353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smtClean="0"/>
              <a:t>Vydávají zvuky nízké frekvence (v infrazvukovém frekvenčním</a:t>
            </a:r>
          </a:p>
          <a:p>
            <a:r>
              <a:rPr lang="cs-CZ" sz="2400" b="1" dirty="0" smtClean="0"/>
              <a:t> 	 pásmu) velké hlasitosti. Volání největších velryb</a:t>
            </a:r>
          </a:p>
          <a:p>
            <a:r>
              <a:rPr lang="cs-CZ" sz="2400" b="1" dirty="0"/>
              <a:t>	</a:t>
            </a:r>
            <a:r>
              <a:rPr lang="cs-CZ" sz="2400" b="1" dirty="0" smtClean="0"/>
              <a:t> jsou slyšitelné až několik set kilometrů daleko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90900544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8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7544" y="620688"/>
            <a:ext cx="516199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/>
              <a:t>PODŘÁD:  </a:t>
            </a:r>
            <a:r>
              <a:rPr lang="cs-CZ" sz="4000" b="1" dirty="0" smtClean="0"/>
              <a:t>KOSTICOVCI</a:t>
            </a:r>
            <a:endParaRPr lang="cs-CZ" sz="4000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455" y="1328574"/>
            <a:ext cx="2722880" cy="304292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537447" y="4496008"/>
            <a:ext cx="23839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VELRYBA ČERNÁ</a:t>
            </a:r>
            <a:endParaRPr lang="cs-CZ" sz="2400" b="1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4865340"/>
            <a:ext cx="7620000" cy="14478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23678" y="1484784"/>
            <a:ext cx="3842494" cy="217581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0" name="TextovéPole 9"/>
          <p:cNvSpPr txBox="1"/>
          <p:nvPr/>
        </p:nvSpPr>
        <p:spPr>
          <a:xfrm>
            <a:off x="5166476" y="4034343"/>
            <a:ext cx="16530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KEPORKAK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166476" y="6165303"/>
            <a:ext cx="30494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PLEJTVÁK OBROVSKÝ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45916197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0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9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11560" y="698793"/>
            <a:ext cx="436850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PODŘÁD: OZUBENÍ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7504" y="1404467"/>
            <a:ext cx="21034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/>
              <a:t>mají zuby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07504" y="2876333"/>
            <a:ext cx="87174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/>
              <a:t>živí se rybami, chobotnicemi a někdy mořskými savci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07504" y="2140400"/>
            <a:ext cx="62840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 smtClean="0"/>
              <a:t>delfíni </a:t>
            </a:r>
            <a:r>
              <a:rPr lang="cs-CZ" sz="2800" b="1" dirty="0"/>
              <a:t>mají v tlamě více než 100 </a:t>
            </a:r>
            <a:r>
              <a:rPr lang="cs-CZ" sz="2800" b="1" dirty="0">
                <a:hlinkClick r:id="rId2" tooltip="Zub"/>
              </a:rPr>
              <a:t>zubů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7504" y="3612266"/>
            <a:ext cx="931697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/>
              <a:t>Jsou schopni vydávat různé zvuky určené ke </a:t>
            </a:r>
            <a:r>
              <a:rPr lang="cs-CZ" sz="2800" b="1" dirty="0" smtClean="0"/>
              <a:t>komunikaci </a:t>
            </a:r>
          </a:p>
          <a:p>
            <a:r>
              <a:rPr lang="cs-CZ" sz="2800" b="1" dirty="0"/>
              <a:t>	</a:t>
            </a:r>
            <a:r>
              <a:rPr lang="cs-CZ" sz="2800" b="1" dirty="0" smtClean="0"/>
              <a:t>a dokážou </a:t>
            </a:r>
            <a:r>
              <a:rPr lang="cs-CZ" sz="2800" b="1" dirty="0"/>
              <a:t>využít ultrazvuk k </a:t>
            </a:r>
            <a:r>
              <a:rPr lang="cs-CZ" sz="2800" b="1" dirty="0">
                <a:hlinkClick r:id="rId3" tooltip="Echolokace"/>
              </a:rPr>
              <a:t>echolokaci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7504" y="4779086"/>
            <a:ext cx="84827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/>
              <a:t>Většinou žijí ozubení ve skupinách o </a:t>
            </a:r>
            <a:r>
              <a:rPr lang="cs-CZ" sz="2800" b="1" dirty="0" smtClean="0"/>
              <a:t>desítkách </a:t>
            </a:r>
            <a:r>
              <a:rPr lang="cs-CZ" sz="2800" b="1" dirty="0"/>
              <a:t>kusů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07504" y="5515020"/>
            <a:ext cx="87318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/>
              <a:t>jsou </a:t>
            </a:r>
            <a:r>
              <a:rPr lang="cs-CZ" sz="2800" b="1" dirty="0" smtClean="0"/>
              <a:t>považováni </a:t>
            </a:r>
            <a:r>
              <a:rPr lang="cs-CZ" sz="2800" b="1" dirty="0"/>
              <a:t>za jedny z nejinteligentnějších zvířat</a:t>
            </a:r>
          </a:p>
        </p:txBody>
      </p:sp>
    </p:spTree>
    <p:extLst>
      <p:ext uri="{BB962C8B-B14F-4D97-AF65-F5344CB8AC3E}">
        <p14:creationId xmlns:p14="http://schemas.microsoft.com/office/powerpoint/2010/main" val="189914073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9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10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11560" y="548680"/>
            <a:ext cx="436850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PODŘÁD: OZUBENÍ</a:t>
            </a:r>
            <a:endParaRPr lang="cs-CZ" sz="4000" b="1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000" y="1335598"/>
            <a:ext cx="4890120" cy="223111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7785" y="3789040"/>
            <a:ext cx="5126067" cy="264633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2" name="TextovéPole 11"/>
          <p:cNvSpPr txBox="1"/>
          <p:nvPr/>
        </p:nvSpPr>
        <p:spPr>
          <a:xfrm>
            <a:off x="6516216" y="2132856"/>
            <a:ext cx="167808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KOSATKA</a:t>
            </a:r>
          </a:p>
          <a:p>
            <a:r>
              <a:rPr lang="cs-CZ" sz="2800" b="1" dirty="0" smtClean="0"/>
              <a:t>DRAVÁ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62000" y="4581128"/>
            <a:ext cx="27456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LEBKA KOSATKY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9522520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11</a:t>
            </a:fld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698793"/>
            <a:ext cx="436850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PODŘÁD: OZUBENÍ</a:t>
            </a:r>
            <a:endParaRPr lang="cs-CZ" sz="4000" b="1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902" y="2152111"/>
            <a:ext cx="4121005" cy="273136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2152111"/>
            <a:ext cx="4194434" cy="276832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2" name="TextovéPole 11"/>
          <p:cNvSpPr txBox="1"/>
          <p:nvPr/>
        </p:nvSpPr>
        <p:spPr>
          <a:xfrm>
            <a:off x="1115616" y="5142382"/>
            <a:ext cx="23102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DELFÍN OBECNÝ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436096" y="5147297"/>
            <a:ext cx="24562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DELFÍN SKÁKAVÝ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863884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12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11560" y="698793"/>
            <a:ext cx="436850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PODŘÁD: OZUBENÍ</a:t>
            </a:r>
            <a:endParaRPr lang="cs-CZ" sz="4000" b="1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19" y="1844707"/>
            <a:ext cx="4365737" cy="2664413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1844824"/>
            <a:ext cx="3882686" cy="266429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3" name="TextovéPole 12"/>
          <p:cNvSpPr txBox="1"/>
          <p:nvPr/>
        </p:nvSpPr>
        <p:spPr>
          <a:xfrm>
            <a:off x="1475656" y="4860865"/>
            <a:ext cx="15191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VORVAŇ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997820" y="4860865"/>
            <a:ext cx="14630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NARVAL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91292924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13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83568" y="620688"/>
            <a:ext cx="19761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OTÁZKY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01259" y="1549214"/>
            <a:ext cx="4339458" cy="461665"/>
          </a:xfrm>
          <a:prstGeom prst="rect">
            <a:avLst/>
          </a:prstGeom>
          <a:solidFill>
            <a:schemeClr val="bg2"/>
          </a:solidFill>
          <a:ln>
            <a:solidFill>
              <a:schemeClr val="tx2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DÝCHAJÍ VZDUCH POMOCÍ PLIC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01259" y="2461516"/>
            <a:ext cx="4398512" cy="461665"/>
          </a:xfrm>
          <a:prstGeom prst="rect">
            <a:avLst/>
          </a:prstGeom>
          <a:solidFill>
            <a:schemeClr val="bg2"/>
          </a:solidFill>
          <a:ln>
            <a:solidFill>
              <a:schemeClr val="tx2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RODÍ ŽIVÁ MLÁĎATA (VE VODĚ)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01259" y="3404596"/>
            <a:ext cx="3532634" cy="461665"/>
          </a:xfrm>
          <a:prstGeom prst="rect">
            <a:avLst/>
          </a:prstGeom>
          <a:solidFill>
            <a:schemeClr val="bg2"/>
          </a:solidFill>
          <a:ln>
            <a:solidFill>
              <a:schemeClr val="tx2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MLÁĎATA KOJÍ MLÉKEM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01259" y="4347676"/>
            <a:ext cx="3049489" cy="461665"/>
          </a:xfrm>
          <a:prstGeom prst="rect">
            <a:avLst/>
          </a:prstGeom>
          <a:solidFill>
            <a:schemeClr val="bg2"/>
          </a:solidFill>
          <a:ln>
            <a:solidFill>
              <a:schemeClr val="tx2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PLEJTVÁK OBROVSKÝ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1520" y="5229200"/>
            <a:ext cx="32079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ČÍM SE ŽIVÍ KEPORKAK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1579993"/>
            <a:ext cx="31183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JAK DÝCHAJÍ KYTOVCI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1520" y="3404597"/>
            <a:ext cx="43597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ČÍMSE ŽIVÍ MLÁĎATA KYTOVCŮ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1520" y="4316899"/>
            <a:ext cx="27895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NEJVĚTŠÍ KYTOVEC 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1520" y="2492295"/>
            <a:ext cx="41779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JAK SE ROZMNOŽUJÍ KYTOVCI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601259" y="5198420"/>
            <a:ext cx="1297150" cy="461665"/>
          </a:xfrm>
          <a:prstGeom prst="rect">
            <a:avLst/>
          </a:prstGeom>
          <a:solidFill>
            <a:schemeClr val="bg2"/>
          </a:solidFill>
          <a:ln>
            <a:solidFill>
              <a:schemeClr val="tx2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KRYLEM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08145647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/>
      <p:bldP spid="10" grpId="0"/>
      <p:bldP spid="11" grpId="0"/>
      <p:bldP spid="12" grpId="0"/>
      <p:bldP spid="13" grpId="0"/>
      <p:bldP spid="1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340768"/>
            <a:ext cx="8424936" cy="4674832"/>
          </a:xfrm>
        </p:spPr>
        <p:txBody>
          <a:bodyPr>
            <a:normAutofit fontScale="55000" lnSpcReduction="20000"/>
          </a:bodyPr>
          <a:lstStyle/>
          <a:p>
            <a:r>
              <a:rPr lang="cs-CZ" i="1" u="sng" dirty="0"/>
              <a:t>Použitá literatura:</a:t>
            </a:r>
          </a:p>
          <a:p>
            <a:pPr marL="0" lvl="1" indent="0">
              <a:buNone/>
            </a:pPr>
            <a:r>
              <a:rPr lang="cs-CZ" sz="1800" dirty="0"/>
              <a:t>Přírodopis 8 -  FRAUS 2006 (</a:t>
            </a:r>
            <a:r>
              <a:rPr lang="cs-CZ" sz="1800" dirty="0" err="1"/>
              <a:t>I.Vaněčková</a:t>
            </a:r>
            <a:r>
              <a:rPr lang="cs-CZ" sz="1800" dirty="0"/>
              <a:t>, </a:t>
            </a:r>
            <a:r>
              <a:rPr lang="cs-CZ" sz="1800" dirty="0" err="1"/>
              <a:t>J.Skýbová</a:t>
            </a:r>
            <a:r>
              <a:rPr lang="cs-CZ" sz="1800" dirty="0"/>
              <a:t>, </a:t>
            </a:r>
            <a:r>
              <a:rPr lang="cs-CZ" sz="1800" dirty="0" err="1"/>
              <a:t>D.Markvartová</a:t>
            </a:r>
            <a:r>
              <a:rPr lang="cs-CZ" sz="1800" dirty="0"/>
              <a:t>, </a:t>
            </a:r>
            <a:r>
              <a:rPr lang="cs-CZ" sz="1800" dirty="0" err="1"/>
              <a:t>T.Hejda</a:t>
            </a:r>
            <a:r>
              <a:rPr lang="cs-CZ" sz="1800" dirty="0"/>
              <a:t>)</a:t>
            </a:r>
          </a:p>
          <a:p>
            <a:endParaRPr lang="cs-CZ" dirty="0"/>
          </a:p>
          <a:p>
            <a:r>
              <a:rPr lang="cs-CZ" i="1" u="sng" dirty="0"/>
              <a:t>Internetové odkazy</a:t>
            </a:r>
            <a:r>
              <a:rPr lang="cs-CZ" i="1" u="sng" dirty="0" smtClean="0"/>
              <a:t>:</a:t>
            </a:r>
          </a:p>
          <a:p>
            <a:r>
              <a:rPr lang="cs-CZ" i="1" u="sng" dirty="0" smtClean="0"/>
              <a:t>OBR.1</a:t>
            </a:r>
            <a:r>
              <a:rPr lang="cs-CZ" dirty="0"/>
              <a:t>VOLNÝM DÍLEM.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[cit. </a:t>
            </a:r>
            <a:r>
              <a:rPr lang="cs-CZ" dirty="0" smtClean="0"/>
              <a:t>4.11.2013]. </a:t>
            </a:r>
            <a:r>
              <a:rPr lang="cs-CZ" dirty="0"/>
              <a:t>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 http://cs.wikipedia.org/wiki/Soubor:Eubalaena_glacialis_with_calf.jpg </a:t>
            </a:r>
          </a:p>
          <a:p>
            <a:r>
              <a:rPr lang="cs-CZ" dirty="0" smtClean="0"/>
              <a:t>OBR.2 </a:t>
            </a:r>
            <a:r>
              <a:rPr lang="en-US" dirty="0" smtClean="0"/>
              <a:t>WHIT </a:t>
            </a:r>
            <a:r>
              <a:rPr lang="en-US" dirty="0"/>
              <a:t>WELLES. </a:t>
            </a:r>
            <a:r>
              <a:rPr lang="en-US" i="1" dirty="0"/>
              <a:t>Wikimedia Commons</a:t>
            </a:r>
            <a:r>
              <a:rPr lang="en-US" dirty="0"/>
              <a:t> [online]. [cit. </a:t>
            </a:r>
            <a:r>
              <a:rPr lang="en-US" dirty="0" smtClean="0"/>
              <a:t>4.11.2013]. </a:t>
            </a:r>
            <a:r>
              <a:rPr lang="en-US" dirty="0" err="1"/>
              <a:t>Dostupný</a:t>
            </a:r>
            <a:r>
              <a:rPr lang="en-US" dirty="0"/>
              <a:t> pod </a:t>
            </a:r>
            <a:r>
              <a:rPr lang="en-US" dirty="0" err="1"/>
              <a:t>licencí</a:t>
            </a:r>
            <a:r>
              <a:rPr lang="en-US" dirty="0"/>
              <a:t> Creative Commons </a:t>
            </a:r>
            <a:r>
              <a:rPr lang="en-US" dirty="0" err="1"/>
              <a:t>na</a:t>
            </a:r>
            <a:r>
              <a:rPr lang="en-US" dirty="0"/>
              <a:t> WWW: http://cs.wikipedia.org/wiki/Soubor:Humpback_stellwagen_edit.jpg </a:t>
            </a:r>
            <a:endParaRPr lang="cs-CZ" dirty="0" smtClean="0"/>
          </a:p>
          <a:p>
            <a:r>
              <a:rPr lang="cs-CZ" i="1" u="sng" dirty="0" smtClean="0"/>
              <a:t>OBR3</a:t>
            </a:r>
            <a:r>
              <a:rPr lang="cs-CZ" dirty="0"/>
              <a:t>KURZON.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[cit. </a:t>
            </a:r>
            <a:r>
              <a:rPr lang="cs-CZ" dirty="0" smtClean="0"/>
              <a:t>4.11.2013]. </a:t>
            </a:r>
            <a:r>
              <a:rPr lang="cs-CZ" dirty="0"/>
              <a:t>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cs.wikipedia.org/wiki/Soubor:Blue_whale_size.svg</a:t>
            </a:r>
            <a:endParaRPr lang="cs-CZ" dirty="0" smtClean="0"/>
          </a:p>
          <a:p>
            <a:r>
              <a:rPr lang="cs-CZ" dirty="0" smtClean="0"/>
              <a:t>OBR.4</a:t>
            </a:r>
            <a:r>
              <a:rPr lang="cs-CZ" dirty="0"/>
              <a:t>INNOTATA.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[cit. </a:t>
            </a:r>
            <a:r>
              <a:rPr lang="cs-CZ" dirty="0" smtClean="0"/>
              <a:t>4.11.2013]. </a:t>
            </a:r>
            <a:r>
              <a:rPr lang="cs-CZ" dirty="0"/>
              <a:t>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 http://cs.wikipedia.org/wiki/Soubor:Tysfjord_orca_1.jpg </a:t>
            </a:r>
            <a:endParaRPr lang="cs-CZ" dirty="0" smtClean="0"/>
          </a:p>
          <a:p>
            <a:r>
              <a:rPr lang="cs-CZ" dirty="0" smtClean="0"/>
              <a:t>OBR.5</a:t>
            </a:r>
            <a:r>
              <a:rPr lang="cs-CZ" dirty="0"/>
              <a:t>KOENIG.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[cit. </a:t>
            </a:r>
            <a:r>
              <a:rPr lang="cs-CZ" dirty="0" smtClean="0"/>
              <a:t>4.11.2013]. </a:t>
            </a:r>
            <a:r>
              <a:rPr lang="cs-CZ" dirty="0"/>
              <a:t>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 http://cs.wikipedia.org/wiki/Soubor:Orca-Sch%C3%A4del.jpg </a:t>
            </a:r>
            <a:endParaRPr lang="cs-CZ" dirty="0" smtClean="0"/>
          </a:p>
          <a:p>
            <a:r>
              <a:rPr lang="cs-CZ" dirty="0" smtClean="0"/>
              <a:t>OBR.6 </a:t>
            </a:r>
            <a:r>
              <a:rPr lang="cs-CZ" dirty="0"/>
              <a:t>NOAA, SCOTT HILL.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[cit. </a:t>
            </a:r>
            <a:r>
              <a:rPr lang="cs-CZ" dirty="0" smtClean="0"/>
              <a:t>4.11.2013]. </a:t>
            </a:r>
            <a:r>
              <a:rPr lang="cs-CZ" dirty="0"/>
              <a:t>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 http://cs.wikipedia.org/wiki/Soubor:Common_dolphin.jpg </a:t>
            </a:r>
            <a:endParaRPr lang="cs-CZ" dirty="0" smtClean="0"/>
          </a:p>
          <a:p>
            <a:r>
              <a:rPr lang="cs-CZ" dirty="0" smtClean="0"/>
              <a:t>OBR.7</a:t>
            </a:r>
            <a:r>
              <a:rPr lang="cs-CZ" dirty="0"/>
              <a:t>NASAS.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[cit. </a:t>
            </a:r>
            <a:r>
              <a:rPr lang="cs-CZ" dirty="0" smtClean="0"/>
              <a:t>4.11.2013]. </a:t>
            </a:r>
            <a:r>
              <a:rPr lang="cs-CZ" dirty="0"/>
              <a:t>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 http://cs.wikipedia.org/wiki/Soubor:Bottlenose_Dolphin_KSC04pd0178.jpg </a:t>
            </a:r>
            <a:endParaRPr lang="cs-CZ" dirty="0" smtClean="0"/>
          </a:p>
          <a:p>
            <a:r>
              <a:rPr lang="cs-CZ" dirty="0" smtClean="0"/>
              <a:t>OBR.8 </a:t>
            </a:r>
            <a:r>
              <a:rPr lang="cs-CZ" dirty="0"/>
              <a:t>GABRIEL BARATHIEU.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[cit. </a:t>
            </a:r>
            <a:r>
              <a:rPr lang="cs-CZ" dirty="0" smtClean="0"/>
              <a:t>4.11.2013]. </a:t>
            </a:r>
            <a:r>
              <a:rPr lang="cs-CZ" dirty="0"/>
              <a:t>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 http://cs.wikipedia.org/wiki/Soubor:Mother_and_baby_sperm_whale.jpg </a:t>
            </a:r>
            <a:endParaRPr lang="cs-CZ" dirty="0" smtClean="0"/>
          </a:p>
          <a:p>
            <a:r>
              <a:rPr lang="cs-CZ" i="1" u="sng" dirty="0" smtClean="0"/>
              <a:t>OBR.9</a:t>
            </a:r>
            <a:r>
              <a:rPr lang="cs-CZ" dirty="0"/>
              <a:t>GLENN WILLIAMS.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[cit. </a:t>
            </a:r>
            <a:r>
              <a:rPr lang="cs-CZ" dirty="0" smtClean="0"/>
              <a:t>4.11.2013]. </a:t>
            </a:r>
            <a:r>
              <a:rPr lang="cs-CZ" dirty="0"/>
              <a:t>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 http://cs.wikipedia.org/wiki/Soubor:Narwhals_breach.jpg </a:t>
            </a:r>
            <a:endParaRPr lang="cs-CZ" i="1" u="sng" dirty="0"/>
          </a:p>
          <a:p>
            <a:pPr marL="0" indent="0">
              <a:buNone/>
            </a:pPr>
            <a:endParaRPr lang="cs-CZ" sz="2000" i="1" u="sng" dirty="0"/>
          </a:p>
          <a:p>
            <a:pPr lvl="0">
              <a:buClr>
                <a:srgbClr val="31B6FD"/>
              </a:buClr>
            </a:pPr>
            <a:r>
              <a:rPr lang="cs-CZ" i="1" u="sng" dirty="0">
                <a:solidFill>
                  <a:srgbClr val="073E87"/>
                </a:solidFill>
              </a:rPr>
              <a:t>Jiné zdroje:</a:t>
            </a:r>
          </a:p>
          <a:p>
            <a:pPr marL="0" indent="0">
              <a:buNone/>
            </a:pPr>
            <a:r>
              <a:rPr lang="cs-CZ" sz="2000" dirty="0"/>
              <a:t>Veškeré obrázky, fotografie, animace a podprogramy jsou dílem autora, nebo pochází z volně přístupných zdrojů</a:t>
            </a: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871</TotalTime>
  <Words>754</Words>
  <Application>Microsoft Office PowerPoint</Application>
  <PresentationFormat>Předvádění na obrazovce (4:3)</PresentationFormat>
  <Paragraphs>130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Vlnění</vt:lpstr>
      <vt:lpstr>Základní škola a Mateřská škola Bílá Třemešná, okres Trutnov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Přemysl Kuba</cp:lastModifiedBy>
  <cp:revision>60</cp:revision>
  <dcterms:created xsi:type="dcterms:W3CDTF">2013-05-10T12:01:16Z</dcterms:created>
  <dcterms:modified xsi:type="dcterms:W3CDTF">2014-01-29T07:29:51Z</dcterms:modified>
</cp:coreProperties>
</file>