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1"/>
  </p:notesMasterIdLst>
  <p:sldIdLst>
    <p:sldId id="256" r:id="rId2"/>
    <p:sldId id="271" r:id="rId3"/>
    <p:sldId id="266" r:id="rId4"/>
    <p:sldId id="264" r:id="rId5"/>
    <p:sldId id="269" r:id="rId6"/>
    <p:sldId id="270" r:id="rId7"/>
    <p:sldId id="267" r:id="rId8"/>
    <p:sldId id="268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3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20" d="100"/>
          <a:sy n="120" d="100"/>
        </p:scale>
        <p:origin x="-13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Předmět:       Přírodopis  8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           CHOBOTNATCI</a:t>
          </a:r>
          <a:endParaRPr lang="cs-CZ" sz="2000" b="1" dirty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smtClean="0"/>
            <a:t>Autor:                 </a:t>
          </a:r>
          <a:r>
            <a:rPr lang="cs-CZ" sz="2000" b="1" dirty="0" smtClean="0"/>
            <a:t>Ing Věra Kubová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 CZ. 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</dgm:pt>
    <dgm:pt modelId="{F31B7103-6E88-4DB9-9888-CB9E0B3FEEF8}" type="pres">
      <dgm:prSet presAssocID="{BA9EE107-A5FB-41C4-9EF1-1CC153B68B3F}" presName="cycle" presStyleCnt="0"/>
      <dgm:spPr/>
    </dgm:pt>
    <dgm:pt modelId="{F7A92DE4-3445-4B9B-AF3D-F2DA6F69C25D}" type="pres">
      <dgm:prSet presAssocID="{BA9EE107-A5FB-41C4-9EF1-1CC153B68B3F}" presName="srcNode" presStyleLbl="node1" presStyleIdx="0" presStyleCnt="4"/>
      <dgm:spPr/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4"/>
      <dgm:spPr/>
    </dgm:pt>
    <dgm:pt modelId="{F16BA6F4-95DE-4E28-BF94-6459A70C4A6D}" type="pres">
      <dgm:prSet presAssocID="{BA9EE107-A5FB-41C4-9EF1-1CC153B68B3F}" presName="dstNode" presStyleLbl="node1" presStyleIdx="0" presStyleCnt="4"/>
      <dgm:spPr/>
    </dgm:pt>
    <dgm:pt modelId="{F036299F-AF4D-4DAF-ABF5-87E8CC3FEF1B}" type="pres">
      <dgm:prSet presAssocID="{A83A7CFB-B411-4357-9641-4A8443F73655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</dgm:pt>
    <dgm:pt modelId="{112F553D-60C2-4CC4-948D-0369F51C4DB0}" type="pres">
      <dgm:prSet presAssocID="{A83A7CFB-B411-4357-9641-4A8443F73655}" presName="accentRepeatNode" presStyleLbl="solidFgAcc1" presStyleIdx="0" presStyleCnt="4"/>
      <dgm:spPr/>
    </dgm:pt>
    <dgm:pt modelId="{8F499F57-25C9-45F4-8CBD-7D9D581CAA10}" type="pres">
      <dgm:prSet presAssocID="{3061F91D-8548-4FCB-A021-DD835A272F0F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96E2ED9-986E-45D6-92F7-C8372E97FA90}" type="pres">
      <dgm:prSet presAssocID="{3061F91D-8548-4FCB-A021-DD835A272F0F}" presName="accent_2" presStyleCnt="0"/>
      <dgm:spPr/>
    </dgm:pt>
    <dgm:pt modelId="{A6FEC19F-0F90-4EC7-BB21-E0ADFEFFA617}" type="pres">
      <dgm:prSet presAssocID="{3061F91D-8548-4FCB-A021-DD835A272F0F}" presName="accentRepeatNode" presStyleLbl="solidFgAcc1" presStyleIdx="1" presStyleCnt="4"/>
      <dgm:spPr/>
    </dgm:pt>
    <dgm:pt modelId="{53E42326-DC07-4DF9-9467-D8432361C847}" type="pres">
      <dgm:prSet presAssocID="{60B5D622-D348-4384-9EFA-863CA4F7B7A3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686FDD-9F30-4916-A44F-CA26261BE122}" type="pres">
      <dgm:prSet presAssocID="{60B5D622-D348-4384-9EFA-863CA4F7B7A3}" presName="accent_3" presStyleCnt="0"/>
      <dgm:spPr/>
    </dgm:pt>
    <dgm:pt modelId="{D00E28E9-7A94-4DBE-BF47-6DC8F169B300}" type="pres">
      <dgm:prSet presAssocID="{60B5D622-D348-4384-9EFA-863CA4F7B7A3}" presName="accentRepeatNode" presStyleLbl="solidFgAcc1" presStyleIdx="2" presStyleCnt="4"/>
      <dgm:spPr/>
      <dgm:t>
        <a:bodyPr/>
        <a:lstStyle/>
        <a:p>
          <a:endParaRPr lang="cs-CZ"/>
        </a:p>
      </dgm:t>
    </dgm:pt>
    <dgm:pt modelId="{4D744F30-9794-46C6-ACFA-F39922614CF7}" type="pres">
      <dgm:prSet presAssocID="{E392F34A-E55D-43D5-AEDD-49027298B816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183638-E327-4DD3-A173-2ABBAF66184A}" type="pres">
      <dgm:prSet presAssocID="{E392F34A-E55D-43D5-AEDD-49027298B816}" presName="accent_4" presStyleCnt="0"/>
      <dgm:spPr/>
    </dgm:pt>
    <dgm:pt modelId="{EB133F34-59A3-4639-B813-3EF5396EC28B}" type="pres">
      <dgm:prSet presAssocID="{E392F34A-E55D-43D5-AEDD-49027298B816}" presName="accentRepeatNode" presStyleLbl="solidFgAcc1" presStyleIdx="3" presStyleCnt="4"/>
      <dgm:spPr/>
    </dgm:pt>
  </dgm:ptLst>
  <dgm:cxnLst>
    <dgm:cxn modelId="{3E068E4C-B503-4144-ACBD-F6D1E329A233}" type="presOf" srcId="{60B5D622-D348-4384-9EFA-863CA4F7B7A3}" destId="{53E42326-DC07-4DF9-9467-D8432361C847}" srcOrd="0" destOrd="0" presId="urn:microsoft.com/office/officeart/2008/layout/VerticalCurvedList"/>
    <dgm:cxn modelId="{B8C92B4A-9E16-4C6D-8583-A1CEC081E720}" srcId="{BA9EE107-A5FB-41C4-9EF1-1CC153B68B3F}" destId="{3061F91D-8548-4FCB-A021-DD835A272F0F}" srcOrd="1" destOrd="0" parTransId="{964A7552-04A1-426D-AC2F-6455AE0A46FC}" sibTransId="{CD2629B0-CE06-4C37-BA3E-EB383F625F73}"/>
    <dgm:cxn modelId="{DF849492-EC0F-41C4-9A01-844E1A834E31}" srcId="{BA9EE107-A5FB-41C4-9EF1-1CC153B68B3F}" destId="{60B5D622-D348-4384-9EFA-863CA4F7B7A3}" srcOrd="2" destOrd="0" parTransId="{74CB5370-34BA-43B8-AB66-1E3510545B42}" sibTransId="{5895C10F-262B-4EFF-A7FE-F20237FEAECB}"/>
    <dgm:cxn modelId="{183304B8-1358-44C9-8803-DA07758E6D27}" type="presOf" srcId="{3061F91D-8548-4FCB-A021-DD835A272F0F}" destId="{8F499F57-25C9-45F4-8CBD-7D9D581CAA10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0279BEF7-BAF0-4413-811A-11663A22D098}" type="presOf" srcId="{F3C4A836-23AC-4E41-B6D6-51221E7E6743}" destId="{EF104B90-7E69-4918-A202-E6F91FC6E413}" srcOrd="0" destOrd="0" presId="urn:microsoft.com/office/officeart/2008/layout/VerticalCurvedList"/>
    <dgm:cxn modelId="{85DD460C-C999-4113-86D0-07CE61C390A7}" srcId="{BA9EE107-A5FB-41C4-9EF1-1CC153B68B3F}" destId="{E392F34A-E55D-43D5-AEDD-49027298B816}" srcOrd="3" destOrd="0" parTransId="{BC40F3DB-7514-4A20-8E05-98AEEC263C22}" sibTransId="{9093FE33-FB2C-41B0-8F18-5CB6446B7DEF}"/>
    <dgm:cxn modelId="{9E23070F-25A5-4C19-9269-1793FC13F46D}" type="presOf" srcId="{E392F34A-E55D-43D5-AEDD-49027298B816}" destId="{4D744F30-9794-46C6-ACFA-F39922614CF7}" srcOrd="0" destOrd="0" presId="urn:microsoft.com/office/officeart/2008/layout/VerticalCurvedList"/>
    <dgm:cxn modelId="{B47C7ECB-22B8-4C0F-9F6D-1526C5AC06E6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0977E6-8C7E-4DB4-A4AD-0B06EBF7C24E}" type="presParOf" srcId="{9C0CD981-713F-47B3-AE2F-2963F2684A6F}" destId="{96773A7D-3367-4F53-A2D2-EA5770AFFDB3}" srcOrd="0" destOrd="0" presId="urn:microsoft.com/office/officeart/2008/layout/VerticalCurvedList"/>
    <dgm:cxn modelId="{1C9373A0-FCAE-4781-B1D1-0498DC7618B1}" type="presParOf" srcId="{96773A7D-3367-4F53-A2D2-EA5770AFFDB3}" destId="{F31B7103-6E88-4DB9-9888-CB9E0B3FEEF8}" srcOrd="0" destOrd="0" presId="urn:microsoft.com/office/officeart/2008/layout/VerticalCurvedList"/>
    <dgm:cxn modelId="{B7A7B249-F3B1-4D98-A626-967D1E89E94E}" type="presParOf" srcId="{F31B7103-6E88-4DB9-9888-CB9E0B3FEEF8}" destId="{F7A92DE4-3445-4B9B-AF3D-F2DA6F69C25D}" srcOrd="0" destOrd="0" presId="urn:microsoft.com/office/officeart/2008/layout/VerticalCurvedList"/>
    <dgm:cxn modelId="{B5145D1A-579A-4AAB-9C77-89F7AFFF181B}" type="presParOf" srcId="{F31B7103-6E88-4DB9-9888-CB9E0B3FEEF8}" destId="{EF104B90-7E69-4918-A202-E6F91FC6E413}" srcOrd="1" destOrd="0" presId="urn:microsoft.com/office/officeart/2008/layout/VerticalCurvedList"/>
    <dgm:cxn modelId="{336E0D51-2079-42C9-BD7A-D4BEE6B2B001}" type="presParOf" srcId="{F31B7103-6E88-4DB9-9888-CB9E0B3FEEF8}" destId="{F5A5022A-2B1C-4F3B-B289-BC099E9CE92F}" srcOrd="2" destOrd="0" presId="urn:microsoft.com/office/officeart/2008/layout/VerticalCurvedList"/>
    <dgm:cxn modelId="{8012DE3B-6A52-4BC6-A0E5-94C55A931254}" type="presParOf" srcId="{F31B7103-6E88-4DB9-9888-CB9E0B3FEEF8}" destId="{F16BA6F4-95DE-4E28-BF94-6459A70C4A6D}" srcOrd="3" destOrd="0" presId="urn:microsoft.com/office/officeart/2008/layout/VerticalCurvedList"/>
    <dgm:cxn modelId="{F82CB3AC-6B8C-4DF1-8ECC-C78ECF6B9842}" type="presParOf" srcId="{96773A7D-3367-4F53-A2D2-EA5770AFFDB3}" destId="{F036299F-AF4D-4DAF-ABF5-87E8CC3FEF1B}" srcOrd="1" destOrd="0" presId="urn:microsoft.com/office/officeart/2008/layout/VerticalCurvedList"/>
    <dgm:cxn modelId="{FC5F50E5-328D-4644-8144-441B5F7B20E5}" type="presParOf" srcId="{96773A7D-3367-4F53-A2D2-EA5770AFFDB3}" destId="{40B95986-31F6-48A6-A8D8-D04AC3BEDA92}" srcOrd="2" destOrd="0" presId="urn:microsoft.com/office/officeart/2008/layout/VerticalCurvedList"/>
    <dgm:cxn modelId="{CEA9CC94-DED9-409C-9296-9AE02424F92D}" type="presParOf" srcId="{40B95986-31F6-48A6-A8D8-D04AC3BEDA92}" destId="{112F553D-60C2-4CC4-948D-0369F51C4DB0}" srcOrd="0" destOrd="0" presId="urn:microsoft.com/office/officeart/2008/layout/VerticalCurvedList"/>
    <dgm:cxn modelId="{490ABE33-99BE-4DF6-B6E7-4F2808A522D3}" type="presParOf" srcId="{96773A7D-3367-4F53-A2D2-EA5770AFFDB3}" destId="{8F499F57-25C9-45F4-8CBD-7D9D581CAA10}" srcOrd="3" destOrd="0" presId="urn:microsoft.com/office/officeart/2008/layout/VerticalCurvedList"/>
    <dgm:cxn modelId="{56E56004-6467-4105-8014-18F581298469}" type="presParOf" srcId="{96773A7D-3367-4F53-A2D2-EA5770AFFDB3}" destId="{A96E2ED9-986E-45D6-92F7-C8372E97FA90}" srcOrd="4" destOrd="0" presId="urn:microsoft.com/office/officeart/2008/layout/VerticalCurvedList"/>
    <dgm:cxn modelId="{68BD70A1-1F77-489F-B92C-FA217CFAC42F}" type="presParOf" srcId="{A96E2ED9-986E-45D6-92F7-C8372E97FA90}" destId="{A6FEC19F-0F90-4EC7-BB21-E0ADFEFFA617}" srcOrd="0" destOrd="0" presId="urn:microsoft.com/office/officeart/2008/layout/VerticalCurvedList"/>
    <dgm:cxn modelId="{06714DF8-C7BA-445A-A143-F7DF4B6D5AB0}" type="presParOf" srcId="{96773A7D-3367-4F53-A2D2-EA5770AFFDB3}" destId="{53E42326-DC07-4DF9-9467-D8432361C847}" srcOrd="5" destOrd="0" presId="urn:microsoft.com/office/officeart/2008/layout/VerticalCurvedList"/>
    <dgm:cxn modelId="{0B5A9FEE-AC2C-43C3-8E01-4CC68334F148}" type="presParOf" srcId="{96773A7D-3367-4F53-A2D2-EA5770AFFDB3}" destId="{B5686FDD-9F30-4916-A44F-CA26261BE122}" srcOrd="6" destOrd="0" presId="urn:microsoft.com/office/officeart/2008/layout/VerticalCurvedList"/>
    <dgm:cxn modelId="{54FCF674-1C82-4F0F-B7E9-F05DDCA31103}" type="presParOf" srcId="{B5686FDD-9F30-4916-A44F-CA26261BE122}" destId="{D00E28E9-7A94-4DBE-BF47-6DC8F169B300}" srcOrd="0" destOrd="0" presId="urn:microsoft.com/office/officeart/2008/layout/VerticalCurvedList"/>
    <dgm:cxn modelId="{E6E5E875-2184-42E1-A32F-5BB27307FA0A}" type="presParOf" srcId="{96773A7D-3367-4F53-A2D2-EA5770AFFDB3}" destId="{4D744F30-9794-46C6-ACFA-F39922614CF7}" srcOrd="7" destOrd="0" presId="urn:microsoft.com/office/officeart/2008/layout/VerticalCurvedList"/>
    <dgm:cxn modelId="{2D2FE2AA-C1D9-4643-BAA3-7A0D9FBD8825}" type="presParOf" srcId="{96773A7D-3367-4F53-A2D2-EA5770AFFDB3}" destId="{9A183638-E327-4DD3-A173-2ABBAF66184A}" srcOrd="8" destOrd="0" presId="urn:microsoft.com/office/officeart/2008/layout/VerticalCurvedList"/>
    <dgm:cxn modelId="{C79F4C8C-4707-42D5-95BF-9A00ED22C419}" type="presParOf" srcId="{9A183638-E327-4DD3-A173-2ABBAF66184A}" destId="{EB133F34-59A3-4639-B813-3EF5396EC28B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60706" y="243582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/>
            <a:t>Autor:                 </a:t>
          </a:r>
          <a:r>
            <a:rPr lang="cs-CZ" sz="2000" b="1" kern="1200" dirty="0" smtClean="0"/>
            <a:t>Ing Věra Kubová</a:t>
          </a:r>
        </a:p>
      </dsp:txBody>
      <dsp:txXfrm>
        <a:off x="360706" y="243582"/>
        <a:ext cx="4878500" cy="487419"/>
      </dsp:txXfrm>
    </dsp:sp>
    <dsp:sp modelId="{112F553D-60C2-4CC4-948D-0369F51C4DB0}">
      <dsp:nvSpPr>
        <dsp:cNvPr id="0" name=""/>
        <dsp:cNvSpPr/>
      </dsp:nvSpPr>
      <dsp:spPr>
        <a:xfrm>
          <a:off x="56069" y="182655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499F57-25C9-45F4-8CBD-7D9D581CAA10}">
      <dsp:nvSpPr>
        <dsp:cNvPr id="0" name=""/>
        <dsp:cNvSpPr/>
      </dsp:nvSpPr>
      <dsp:spPr>
        <a:xfrm>
          <a:off x="640154" y="974838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Předmět:       Přírodopis  8</a:t>
          </a:r>
          <a:endParaRPr lang="cs-CZ" sz="2000" b="1" kern="1200" dirty="0"/>
        </a:p>
      </dsp:txBody>
      <dsp:txXfrm>
        <a:off x="640154" y="974838"/>
        <a:ext cx="4599052" cy="487419"/>
      </dsp:txXfrm>
    </dsp:sp>
    <dsp:sp modelId="{A6FEC19F-0F90-4EC7-BB21-E0ADFEFFA617}">
      <dsp:nvSpPr>
        <dsp:cNvPr id="0" name=""/>
        <dsp:cNvSpPr/>
      </dsp:nvSpPr>
      <dsp:spPr>
        <a:xfrm>
          <a:off x="335517" y="913911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E42326-DC07-4DF9-9467-D8432361C847}">
      <dsp:nvSpPr>
        <dsp:cNvPr id="0" name=""/>
        <dsp:cNvSpPr/>
      </dsp:nvSpPr>
      <dsp:spPr>
        <a:xfrm>
          <a:off x="640154" y="1706094"/>
          <a:ext cx="4599052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           CHOBOTNATCI</a:t>
          </a:r>
          <a:endParaRPr lang="cs-CZ" sz="2000" b="1" kern="1200" dirty="0"/>
        </a:p>
      </dsp:txBody>
      <dsp:txXfrm>
        <a:off x="640154" y="1706094"/>
        <a:ext cx="4599052" cy="487419"/>
      </dsp:txXfrm>
    </dsp:sp>
    <dsp:sp modelId="{D00E28E9-7A94-4DBE-BF47-6DC8F169B300}">
      <dsp:nvSpPr>
        <dsp:cNvPr id="0" name=""/>
        <dsp:cNvSpPr/>
      </dsp:nvSpPr>
      <dsp:spPr>
        <a:xfrm>
          <a:off x="335517" y="1645166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44F30-9794-46C6-ACFA-F39922614CF7}">
      <dsp:nvSpPr>
        <dsp:cNvPr id="0" name=""/>
        <dsp:cNvSpPr/>
      </dsp:nvSpPr>
      <dsp:spPr>
        <a:xfrm>
          <a:off x="360706" y="2437349"/>
          <a:ext cx="4878500" cy="48741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6889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 CZ. 1.07/1.4.00/21.3315</a:t>
          </a:r>
          <a:endParaRPr lang="cs-CZ" sz="2000" b="1" kern="1200" dirty="0"/>
        </a:p>
      </dsp:txBody>
      <dsp:txXfrm>
        <a:off x="360706" y="2437349"/>
        <a:ext cx="4878500" cy="487419"/>
      </dsp:txXfrm>
    </dsp:sp>
    <dsp:sp modelId="{EB133F34-59A3-4639-B813-3EF5396EC28B}">
      <dsp:nvSpPr>
        <dsp:cNvPr id="0" name=""/>
        <dsp:cNvSpPr/>
      </dsp:nvSpPr>
      <dsp:spPr>
        <a:xfrm>
          <a:off x="56069" y="2376422"/>
          <a:ext cx="609274" cy="60927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29.1.2014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29.1.2014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29.1.2014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29.1.2014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29.1.2014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29.1.2014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lphas_maximus_range.png" TargetMode="External"/><Relationship Id="rId2" Type="http://schemas.openxmlformats.org/officeDocument/2006/relationships/hyperlink" Target="http://cs.wikipedia.org/wiki/Soubor:Lightmatter_elephanttrunk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Elefant_Tanz%C3%A0nia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2" y="1988840"/>
            <a:ext cx="5544616" cy="1152128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543187782"/>
              </p:ext>
            </p:extLst>
          </p:nvPr>
        </p:nvGraphicFramePr>
        <p:xfrm>
          <a:off x="1907704" y="3284984"/>
          <a:ext cx="528024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slouží k seznámení se skupinou savců přizpůsobenou k životu na souši - chobotnatci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altLang="cs-CZ" dirty="0" smtClean="0">
                <a:solidFill>
                  <a:schemeClr val="tx1"/>
                </a:solidFill>
              </a:rPr>
              <a:t>Žáci </a:t>
            </a:r>
            <a:r>
              <a:rPr lang="cs-CZ" altLang="cs-CZ" dirty="0">
                <a:solidFill>
                  <a:schemeClr val="tx1"/>
                </a:solidFill>
              </a:rPr>
              <a:t>prostřednictvím </a:t>
            </a:r>
            <a:r>
              <a:rPr lang="cs-CZ" altLang="cs-CZ" dirty="0" err="1" smtClean="0">
                <a:solidFill>
                  <a:schemeClr val="tx1"/>
                </a:solidFill>
              </a:rPr>
              <a:t>Power</a:t>
            </a:r>
            <a:r>
              <a:rPr lang="cs-CZ" altLang="cs-CZ" dirty="0" smtClean="0">
                <a:solidFill>
                  <a:schemeClr val="tx1"/>
                </a:solidFill>
              </a:rPr>
              <a:t> Pointové </a:t>
            </a:r>
            <a:r>
              <a:rPr lang="cs-CZ" altLang="cs-CZ" dirty="0">
                <a:solidFill>
                  <a:schemeClr val="tx1"/>
                </a:solidFill>
              </a:rPr>
              <a:t>prezentace získají základní informace o řádu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chobotnatců</a:t>
            </a:r>
            <a:r>
              <a:rPr lang="cs-CZ" altLang="cs-CZ" dirty="0" smtClean="0">
                <a:solidFill>
                  <a:schemeClr val="tx1"/>
                </a:solidFill>
              </a:rPr>
              <a:t> </a:t>
            </a:r>
            <a:r>
              <a:rPr lang="cs-CZ" altLang="cs-CZ" dirty="0">
                <a:solidFill>
                  <a:schemeClr val="tx1"/>
                </a:solidFill>
              </a:rPr>
              <a:t>z třídy savců a procvičí si poznávání jejich nejběžnějších zástupců podle fotografií.</a:t>
            </a:r>
          </a:p>
          <a:p>
            <a:pPr defTabSz="708025" fontAlgn="base">
              <a:spcAft>
                <a:spcPct val="0"/>
              </a:spcAft>
              <a:buClrTx/>
              <a:buSzTx/>
            </a:pPr>
            <a:r>
              <a:rPr lang="cs-CZ" altLang="cs-CZ" dirty="0">
                <a:solidFill>
                  <a:schemeClr val="tx1"/>
                </a:solidFill>
              </a:rPr>
              <a:t>Materiál lze využít při výuce na interaktivní tabuli nebo s ním pracují žáci samostatně na PC.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Přírodopis 8. ročník</a:t>
            </a:r>
            <a:endParaRPr lang="cs-CZ" dirty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474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21749"/>
            <a:ext cx="41914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Velcí suchozemští savci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330151"/>
            <a:ext cx="86549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Nos mají srostlý s horním rtem a protažený v chobot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834352"/>
            <a:ext cx="47516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Tlustá, slabě osrstěná kůže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338553"/>
            <a:ext cx="763061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Řezáky v horní čelisti přeměněny v dlouhé kly</a:t>
            </a:r>
          </a:p>
          <a:p>
            <a:r>
              <a:rPr lang="cs-CZ" sz="2800" b="1" dirty="0"/>
              <a:t>	</a:t>
            </a:r>
            <a:r>
              <a:rPr lang="cs-CZ" sz="2800" b="1" dirty="0" smtClean="0"/>
              <a:t>	 (Slonovina – ceněná surovina)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76672"/>
            <a:ext cx="496539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ŘÁD:    CHOBOTNATCI</a:t>
            </a:r>
            <a:endParaRPr lang="cs-CZ" sz="4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4273641"/>
            <a:ext cx="63033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Na celé zeměkouli jen tři druhy slonů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777842"/>
            <a:ext cx="810350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			Slon africký – větší uši, až 7500 kg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3565" y="5786245"/>
            <a:ext cx="80489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			Slon indický – menší uši,  4000 kg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5282043"/>
            <a:ext cx="64812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74320">
              <a:defRPr/>
            </a:pPr>
            <a:r>
              <a:rPr lang="cs-CZ" sz="2800" b="1" dirty="0" smtClean="0"/>
              <a:t>			Slon pralesní – 3000 kg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520" y="1825950"/>
            <a:ext cx="47628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b="1" dirty="0" smtClean="0"/>
              <a:t>Živí se rostlinnou potravou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65276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060848"/>
            <a:ext cx="2796027" cy="25202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59632" y="1196752"/>
            <a:ext cx="2300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Slon indický</a:t>
            </a:r>
            <a:endParaRPr lang="cs-CZ" sz="32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060848"/>
            <a:ext cx="4856292" cy="323752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6084168" y="4953244"/>
            <a:ext cx="1266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ROZŠÍŘENÍ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458362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971600" y="904364"/>
            <a:ext cx="22557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Slon africký</a:t>
            </a:r>
            <a:endParaRPr lang="cs-CZ" sz="32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628800"/>
            <a:ext cx="7620000" cy="47297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576748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516216" y="3356992"/>
            <a:ext cx="24561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Slon pralesní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442004"/>
            <a:ext cx="5544616" cy="58835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993723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36911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OTÁZKY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410130"/>
            <a:ext cx="7194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   Popiš </a:t>
            </a:r>
            <a:r>
              <a:rPr lang="cs-CZ" sz="2800" b="1" dirty="0"/>
              <a:t>charakteristický vzhled chobotnatců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2010390"/>
            <a:ext cx="46987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  Které </a:t>
            </a:r>
            <a:r>
              <a:rPr lang="cs-CZ" sz="2800" b="1" dirty="0"/>
              <a:t>zuby tvoří kly slona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2610650"/>
            <a:ext cx="3204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  Čím </a:t>
            </a:r>
            <a:r>
              <a:rPr lang="cs-CZ" sz="2800" b="1" dirty="0"/>
              <a:t>se živí sloni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3210910"/>
            <a:ext cx="765626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  Kterým </a:t>
            </a:r>
            <a:r>
              <a:rPr lang="cs-CZ" sz="2800" b="1" dirty="0"/>
              <a:t>nápadným znakem se liší slon africký </a:t>
            </a:r>
            <a:endParaRPr lang="cs-CZ" sz="2800" b="1" dirty="0" smtClean="0"/>
          </a:p>
          <a:p>
            <a:r>
              <a:rPr lang="cs-CZ" sz="2800" b="1" dirty="0"/>
              <a:t>	</a:t>
            </a:r>
            <a:r>
              <a:rPr lang="cs-CZ" sz="2800" b="1" dirty="0" smtClean="0"/>
              <a:t>			od </a:t>
            </a:r>
            <a:r>
              <a:rPr lang="cs-CZ" sz="2800" b="1" dirty="0"/>
              <a:t>slona indického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4242057"/>
            <a:ext cx="4261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  Kolik </a:t>
            </a:r>
            <a:r>
              <a:rPr lang="cs-CZ" sz="2800" b="1" dirty="0"/>
              <a:t>váží dospělý slon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4842317"/>
            <a:ext cx="6999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   Kterou </a:t>
            </a:r>
            <a:r>
              <a:rPr lang="cs-CZ" sz="2800" b="1" dirty="0"/>
              <a:t>cennou surovinu získáme u slona?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1520" y="5442578"/>
            <a:ext cx="5692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   Kolik </a:t>
            </a:r>
            <a:r>
              <a:rPr lang="cs-CZ" sz="2800" b="1" dirty="0"/>
              <a:t>druhů chobotnatců známe</a:t>
            </a:r>
            <a:r>
              <a:rPr lang="cs-CZ" sz="2800" b="1" dirty="0" smtClean="0"/>
              <a:t>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825114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83568" y="636911"/>
            <a:ext cx="36004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ODPOVĚDI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4997" y="1410130"/>
            <a:ext cx="34909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   Velké tělo, chobot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4997" y="2082205"/>
            <a:ext cx="1765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  Řezáky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4997" y="2754280"/>
            <a:ext cx="38379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3.   Rostlinnou potravou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4997" y="3426355"/>
            <a:ext cx="25323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4.   Velikostí uší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4997" y="4098430"/>
            <a:ext cx="20185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5.   3  -  7 tun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4997" y="4770505"/>
            <a:ext cx="22349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6.   Slonovinu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4997" y="5442578"/>
            <a:ext cx="5822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7.   Tři (slon africký, pralesní, indický)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571515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fontScale="55000" lnSpcReduction="20000"/>
          </a:bodyPr>
          <a:lstStyle/>
          <a:p>
            <a:r>
              <a:rPr lang="cs-CZ" i="1" u="sng" dirty="0"/>
              <a:t>Použitá literatura:</a:t>
            </a:r>
          </a:p>
          <a:p>
            <a:pPr marL="0" lvl="1" indent="0">
              <a:buNone/>
            </a:pPr>
            <a:r>
              <a:rPr lang="cs-CZ" sz="1800" dirty="0"/>
              <a:t>Přírodopis 8 -  FRAUS 2006 (</a:t>
            </a:r>
            <a:r>
              <a:rPr lang="cs-CZ" sz="1800" dirty="0" err="1"/>
              <a:t>I.Vaněčková</a:t>
            </a:r>
            <a:r>
              <a:rPr lang="cs-CZ" sz="1800" dirty="0"/>
              <a:t>, </a:t>
            </a:r>
            <a:r>
              <a:rPr lang="cs-CZ" sz="1800" dirty="0" err="1"/>
              <a:t>J.Skýbová</a:t>
            </a:r>
            <a:r>
              <a:rPr lang="cs-CZ" sz="1800" dirty="0"/>
              <a:t>, </a:t>
            </a:r>
            <a:r>
              <a:rPr lang="cs-CZ" sz="1800" dirty="0" err="1"/>
              <a:t>D.Markvartová</a:t>
            </a:r>
            <a:r>
              <a:rPr lang="cs-CZ" sz="1800" dirty="0"/>
              <a:t>, </a:t>
            </a:r>
            <a:r>
              <a:rPr lang="cs-CZ" sz="1800" dirty="0" err="1"/>
              <a:t>T.Hejda</a:t>
            </a:r>
            <a:r>
              <a:rPr lang="cs-CZ" sz="1800" dirty="0"/>
              <a:t>)</a:t>
            </a:r>
          </a:p>
          <a:p>
            <a:endParaRPr lang="cs-CZ" dirty="0"/>
          </a:p>
          <a:p>
            <a:r>
              <a:rPr lang="cs-CZ" i="1" u="sng" dirty="0"/>
              <a:t>Internetové odkazy</a:t>
            </a:r>
            <a:r>
              <a:rPr lang="cs-CZ" i="1" u="sng" dirty="0" smtClean="0"/>
              <a:t>:</a:t>
            </a:r>
          </a:p>
          <a:p>
            <a:r>
              <a:rPr lang="cs-CZ" i="1" u="sng" dirty="0" smtClean="0"/>
              <a:t>OBR.1</a:t>
            </a:r>
            <a:r>
              <a:rPr lang="cs-CZ" dirty="0"/>
              <a:t>AARON LOGAN.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8.10.2013].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cs.wikipedia.org/wiki/Soubor:Lightmatter_elephanttrunk.jpg</a:t>
            </a:r>
            <a:endParaRPr lang="cs-CZ" dirty="0" smtClean="0"/>
          </a:p>
          <a:p>
            <a:r>
              <a:rPr lang="cs-CZ" dirty="0"/>
              <a:t>SHYAMAL.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8.10.2013].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cs.wikipedia.org/wiki/Soubor:Elphas_maximus_range.png</a:t>
            </a:r>
            <a:endParaRPr lang="cs-CZ" dirty="0" smtClean="0"/>
          </a:p>
          <a:p>
            <a:r>
              <a:rPr lang="cs-CZ" dirty="0" smtClean="0"/>
              <a:t>OBR .2XAVIER </a:t>
            </a:r>
            <a:r>
              <a:rPr lang="cs-CZ" dirty="0"/>
              <a:t>CAIHUELAS.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8.10.2013].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cs.wikipedia.org/wiki/Soubor:Elefant_Tanz%C3%A0nia_2.JPG</a:t>
            </a:r>
            <a:endParaRPr lang="cs-CZ" dirty="0" smtClean="0"/>
          </a:p>
          <a:p>
            <a:r>
              <a:rPr lang="cs-CZ" dirty="0" smtClean="0"/>
              <a:t>OBR.3PETER </a:t>
            </a:r>
            <a:r>
              <a:rPr lang="cs-CZ" dirty="0"/>
              <a:t>H. WREGE.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8.10.2013]. </a:t>
            </a:r>
            <a:r>
              <a:rPr lang="cs-CZ" dirty="0"/>
              <a:t>Dostupný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 http://cs.wikipedia.org/wiki/Soubor:African_Forest_Elephant.jpg </a:t>
            </a:r>
            <a:r>
              <a:rPr lang="cs-CZ" dirty="0" smtClean="0"/>
              <a:t>   </a:t>
            </a:r>
          </a:p>
          <a:p>
            <a:endParaRPr lang="cs-CZ" i="1" u="sng" dirty="0"/>
          </a:p>
          <a:p>
            <a:pPr marL="0" indent="0">
              <a:buNone/>
            </a:pPr>
            <a:endParaRPr lang="cs-CZ" sz="2000" i="1" u="sng" dirty="0"/>
          </a:p>
          <a:p>
            <a:pPr lvl="0">
              <a:buClr>
                <a:srgbClr val="31B6FD"/>
              </a:buClr>
            </a:pPr>
            <a:r>
              <a:rPr lang="cs-CZ" i="1" u="sng" dirty="0">
                <a:solidFill>
                  <a:srgbClr val="073E87"/>
                </a:solidFill>
              </a:rPr>
              <a:t>Jiné zdroje:</a:t>
            </a:r>
          </a:p>
          <a:p>
            <a:pPr marL="0" indent="0">
              <a:buNone/>
            </a:pPr>
            <a:r>
              <a:rPr lang="cs-CZ" sz="2000" dirty="0"/>
              <a:t>Veškeré obrázky, fotografie, animace a podprogramy jsou dílem autora, nebo pochází z volně přístupných zdrojů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650</TotalTime>
  <Words>377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Vlnění</vt:lpstr>
      <vt:lpstr>Základní škola a Mateřská škola Bílá Třemešná, okres Trutnov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Přemysl Kuba</cp:lastModifiedBy>
  <cp:revision>47</cp:revision>
  <dcterms:created xsi:type="dcterms:W3CDTF">2013-05-10T12:01:16Z</dcterms:created>
  <dcterms:modified xsi:type="dcterms:W3CDTF">2014-01-29T07:34:46Z</dcterms:modified>
</cp:coreProperties>
</file>