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82" r:id="rId3"/>
    <p:sldId id="271" r:id="rId4"/>
    <p:sldId id="273" r:id="rId5"/>
    <p:sldId id="274" r:id="rId6"/>
    <p:sldId id="275" r:id="rId7"/>
    <p:sldId id="277" r:id="rId8"/>
    <p:sldId id="281" r:id="rId9"/>
    <p:sldId id="276" r:id="rId10"/>
    <p:sldId id="278" r:id="rId11"/>
    <p:sldId id="27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1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3" autoAdjust="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 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LICHOKOPYTNÍCI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smtClean="0"/>
            <a:t>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 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LICHOKOPYTNÍCI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smtClean="0"/>
            <a:t>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%C3%A1tkozrakost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pyto" TargetMode="External"/><Relationship Id="rId2" Type="http://schemas.openxmlformats.org/officeDocument/2006/relationships/hyperlink" Target="http://cs.wikipedia.org/wiki/Prst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ceros_bicornis_Dvur_zoo_3.jpg" TargetMode="External"/><Relationship Id="rId2" Type="http://schemas.openxmlformats.org/officeDocument/2006/relationships/hyperlink" Target="http://cs.wikipedia.org/wiki/Soubor:Tapirus_bairdii_-Franklin_Park_Zoo,_Massachusetts,_USA-8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Zebra_142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997781929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se skupinou savců přizpůsobenou k životu ve vodě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lichokopytníků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 smtClean="0">
                <a:solidFill>
                  <a:schemeClr val="tx1"/>
                </a:solidFill>
              </a:rPr>
              <a:t>Žáci </a:t>
            </a:r>
            <a:r>
              <a:rPr lang="cs-CZ" altLang="cs-CZ" dirty="0">
                <a:solidFill>
                  <a:schemeClr val="tx1"/>
                </a:solidFill>
              </a:rPr>
              <a:t>prostřednictvím </a:t>
            </a:r>
            <a:r>
              <a:rPr lang="cs-CZ" altLang="cs-CZ" dirty="0" err="1" smtClean="0">
                <a:solidFill>
                  <a:schemeClr val="tx1"/>
                </a:solidFill>
              </a:rPr>
              <a:t>Power</a:t>
            </a:r>
            <a:r>
              <a:rPr lang="cs-CZ" altLang="cs-CZ" dirty="0" smtClean="0">
                <a:solidFill>
                  <a:schemeClr val="tx1"/>
                </a:solidFill>
              </a:rPr>
              <a:t> Pointové </a:t>
            </a:r>
            <a:r>
              <a:rPr lang="cs-CZ" altLang="cs-CZ" dirty="0">
                <a:solidFill>
                  <a:schemeClr val="tx1"/>
                </a:solidFill>
              </a:rPr>
              <a:t>prezentace získají základní informace o řádu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lichokopytníků</a:t>
            </a:r>
            <a:r>
              <a:rPr lang="cs-CZ" altLang="cs-CZ" dirty="0" smtClean="0">
                <a:solidFill>
                  <a:schemeClr val="tx1"/>
                </a:solidFill>
              </a:rPr>
              <a:t> </a:t>
            </a:r>
            <a:r>
              <a:rPr lang="cs-CZ" altLang="cs-CZ" dirty="0">
                <a:solidFill>
                  <a:schemeClr val="tx1"/>
                </a:solidFill>
              </a:rPr>
              <a:t>z třídy savců a procvičí si poznávání jejich nejběžnějších zástupců podle fotografií.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>
                <a:solidFill>
                  <a:schemeClr val="tx1"/>
                </a:solidFill>
              </a:rPr>
              <a:t>Materiál lze využít při výuce na interaktivní tabuli nebo s ním pracují žáci samostatně na PC.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4742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92696"/>
            <a:ext cx="43348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LICHOKOPYTNÍCI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78123" y="3895311"/>
            <a:ext cx="780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Jsou to býložravci (živí se rostlinnou potravou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8123" y="4653136"/>
            <a:ext cx="4700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Jsou to dobří a rychlí </a:t>
            </a:r>
            <a:r>
              <a:rPr lang="cs-CZ" sz="2800" b="1" dirty="0" smtClean="0"/>
              <a:t>běžci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8123" y="1844824"/>
            <a:ext cx="743665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Osa končetin prochází třetím prstem</a:t>
            </a:r>
            <a:r>
              <a:rPr lang="cs-CZ" sz="2800" b="1" dirty="0" smtClean="0"/>
              <a:t>,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 </a:t>
            </a:r>
            <a:r>
              <a:rPr lang="cs-CZ" sz="2800" b="1" dirty="0"/>
              <a:t>na něm také spočívá váha těla. </a:t>
            </a:r>
            <a:endParaRPr lang="cs-CZ" sz="2800" b="1" dirty="0" smtClean="0"/>
          </a:p>
          <a:p>
            <a:r>
              <a:rPr lang="cs-CZ" sz="2800" b="1" dirty="0" smtClean="0"/>
              <a:t>	ostatní </a:t>
            </a:r>
            <a:r>
              <a:rPr lang="cs-CZ" sz="2800" b="1" dirty="0"/>
              <a:t>prsty mohou být do určité míry </a:t>
            </a:r>
            <a:endParaRPr lang="cs-CZ" sz="2800" b="1" dirty="0" smtClean="0"/>
          </a:p>
          <a:p>
            <a:r>
              <a:rPr lang="cs-CZ" sz="2800" b="1" dirty="0"/>
              <a:t>	</a:t>
            </a:r>
            <a:r>
              <a:rPr lang="cs-CZ" sz="2800" b="1" dirty="0" smtClean="0"/>
              <a:t>redukované</a:t>
            </a:r>
            <a:r>
              <a:rPr lang="cs-CZ" sz="2800" b="1" dirty="0"/>
              <a:t>, </a:t>
            </a:r>
            <a:r>
              <a:rPr lang="cs-CZ" sz="2800" b="1" dirty="0" smtClean="0"/>
              <a:t>palec </a:t>
            </a:r>
            <a:r>
              <a:rPr lang="cs-CZ" sz="2800" b="1" dirty="0"/>
              <a:t>(první prst) chybí vždy</a:t>
            </a:r>
          </a:p>
        </p:txBody>
      </p:sp>
    </p:spTree>
    <p:extLst>
      <p:ext uri="{BB962C8B-B14F-4D97-AF65-F5344CB8AC3E}">
        <p14:creationId xmlns:p14="http://schemas.microsoft.com/office/powerpoint/2010/main" xmlns="" val="30687772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1687" y="596007"/>
            <a:ext cx="51362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ČELEĎ :   TAPÍROVITÍ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309" y="1515258"/>
            <a:ext cx="4358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jsou primitivní lichokopytníci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3309" y="2003648"/>
            <a:ext cx="5631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Horní pysk je protažen v krátký chobot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3309" y="2492038"/>
            <a:ext cx="8800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Na předních končetinách mají čtyři funkční prsty, na zadních tři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3098130"/>
            <a:ext cx="4680520" cy="32237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156176" y="5229200"/>
            <a:ext cx="255711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TAPÍR </a:t>
            </a:r>
          </a:p>
          <a:p>
            <a:r>
              <a:rPr lang="cs-CZ" sz="2800" b="1" dirty="0" smtClean="0"/>
              <a:t>JIHOAMERICKÝ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181587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65950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ČELEĎ:     NOSOROŽCOVITÍ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9993" y="1358587"/>
            <a:ext cx="59426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Velká zvířata s rohovinovými rohy,</a:t>
            </a:r>
          </a:p>
          <a:p>
            <a:r>
              <a:rPr lang="cs-CZ" sz="2400" b="1" dirty="0" smtClean="0"/>
              <a:t>	</a:t>
            </a:r>
            <a:r>
              <a:rPr lang="cs-CZ" sz="2400" b="1" smtClean="0"/>
              <a:t>	které </a:t>
            </a:r>
            <a:r>
              <a:rPr lang="cs-CZ" sz="2400" b="1" dirty="0" smtClean="0"/>
              <a:t>nemají kostěný podklad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9993" y="2121991"/>
            <a:ext cx="8278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Na předních i na zadních končetinách mají po třech prstech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9993" y="2516063"/>
            <a:ext cx="6983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Mají tělo pokryté kožovitými pláty jako pancířem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548248"/>
            <a:ext cx="4482830" cy="27401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6102495" y="5013176"/>
            <a:ext cx="21467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NOSOROŽEC</a:t>
            </a:r>
          </a:p>
          <a:p>
            <a:r>
              <a:rPr lang="cs-CZ" sz="2800" b="1" dirty="0" smtClean="0"/>
              <a:t>DVOUROHÝ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9993" y="2910135"/>
            <a:ext cx="8580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Čich a sluch mají velmi citlivý, ale špatně vidí, jsou </a:t>
            </a:r>
            <a:r>
              <a:rPr lang="cs-CZ" sz="2400" b="1" dirty="0">
                <a:hlinkClick r:id="rId3" tooltip="Krátkozrakost"/>
              </a:rPr>
              <a:t>krátkozrací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9993386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59" y="526604"/>
            <a:ext cx="52742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ČELEĎ:        KOŇOVITÍ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314032"/>
            <a:ext cx="6128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štíhlá zvířata uzpůsobená </a:t>
            </a:r>
            <a:r>
              <a:rPr lang="cs-CZ" sz="2400" b="1" dirty="0"/>
              <a:t>k rychlému běhu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816539"/>
            <a:ext cx="69813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Na rozdíl od ostatních dvou čeledí mají zachován </a:t>
            </a:r>
            <a:endParaRPr lang="cs-CZ" sz="2400" b="1" dirty="0" smtClean="0"/>
          </a:p>
          <a:p>
            <a:r>
              <a:rPr lang="cs-CZ" sz="2400" b="1" dirty="0"/>
              <a:t>	</a:t>
            </a:r>
            <a:r>
              <a:rPr lang="cs-CZ" sz="2400" b="1" dirty="0" smtClean="0"/>
              <a:t>pouze </a:t>
            </a:r>
            <a:r>
              <a:rPr lang="cs-CZ" sz="2400" b="1" dirty="0"/>
              <a:t>jediný, třetí </a:t>
            </a:r>
            <a:r>
              <a:rPr lang="cs-CZ" sz="2400" b="1" dirty="0">
                <a:hlinkClick r:id="rId2" tooltip="Prst"/>
              </a:rPr>
              <a:t>prst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688378"/>
            <a:ext cx="9111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z druhého a čtvrtého se zachovaly jen rudimenty (bodcové kosti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190885"/>
            <a:ext cx="8590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Prst je chráněn rohovitým </a:t>
            </a:r>
            <a:r>
              <a:rPr lang="cs-CZ" sz="2400" b="1" dirty="0">
                <a:hlinkClick r:id="rId3" tooltip="Kopyto"/>
              </a:rPr>
              <a:t>kopytem</a:t>
            </a:r>
            <a:r>
              <a:rPr lang="cs-CZ" sz="2400" b="1" dirty="0"/>
              <a:t>, zvířata </a:t>
            </a:r>
            <a:r>
              <a:rPr lang="cs-CZ" sz="2400" b="1" dirty="0" smtClean="0"/>
              <a:t>chodí </a:t>
            </a:r>
            <a:r>
              <a:rPr lang="cs-CZ" sz="2400" b="1" dirty="0"/>
              <a:t>„po nehtu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693392"/>
            <a:ext cx="6201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Všichni koňovití jsou stádní, sociální zvířata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9512" y="4195899"/>
            <a:ext cx="6817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Většina koňovitých je divokých a nelze je zkrotit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9512" y="4698408"/>
            <a:ext cx="6833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Dva druhy se ale člověku podařilo domestikovat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5160073"/>
            <a:ext cx="2382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OSEL DOMÁCÍ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683293"/>
            <a:ext cx="2267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KŮŇ DOMÁCÍ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0960645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5" y="548680"/>
            <a:ext cx="26958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OSEL DOMÁCÍ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1307" y="2204864"/>
            <a:ext cx="5882489" cy="441186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80678" y="1196752"/>
            <a:ext cx="5609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Mezek je potomkem oslice a hřebce koně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0678" y="1566001"/>
            <a:ext cx="6425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Mula  je potomkem oslího samce a klisny koně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489809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34571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KŮŇ DOMÁCÍ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246113"/>
            <a:ext cx="52854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Je jedním z nejstarších domácích </a:t>
            </a:r>
            <a:r>
              <a:rPr lang="cs-CZ" sz="2400" b="1" dirty="0" smtClean="0"/>
              <a:t>zvířat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761036"/>
            <a:ext cx="76113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Dříve byl využíván jako dopravní prostředek, </a:t>
            </a:r>
            <a:endParaRPr lang="cs-CZ" sz="2400" b="1" dirty="0" smtClean="0"/>
          </a:p>
          <a:p>
            <a:r>
              <a:rPr lang="cs-CZ" sz="2400" b="1" dirty="0"/>
              <a:t>	</a:t>
            </a:r>
            <a:r>
              <a:rPr lang="cs-CZ" sz="2400" b="1" dirty="0" smtClean="0"/>
              <a:t>dnes </a:t>
            </a:r>
            <a:r>
              <a:rPr lang="cs-CZ" sz="2400" b="1" dirty="0"/>
              <a:t>je jízda a závody na koni oblíbeným </a:t>
            </a:r>
            <a:r>
              <a:rPr lang="cs-CZ" sz="2400" b="1" dirty="0" smtClean="0"/>
              <a:t>sportem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645291"/>
            <a:ext cx="53687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Kůži má pokrytou krátkou hustou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srstí</a:t>
            </a:r>
            <a:r>
              <a:rPr lang="cs-CZ" sz="2400" b="1" dirty="0"/>
              <a:t>, </a:t>
            </a:r>
            <a:endParaRPr lang="cs-CZ" sz="2400" b="1" dirty="0" smtClean="0"/>
          </a:p>
          <a:p>
            <a:r>
              <a:rPr lang="cs-CZ" sz="2400" b="1" dirty="0"/>
              <a:t>	</a:t>
            </a:r>
            <a:r>
              <a:rPr lang="cs-CZ" sz="2400" b="1" dirty="0" smtClean="0"/>
              <a:t>na </a:t>
            </a:r>
            <a:r>
              <a:rPr lang="cs-CZ" sz="2400" b="1" dirty="0"/>
              <a:t>krku má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hřívu</a:t>
            </a:r>
            <a:r>
              <a:rPr lang="cs-CZ" sz="2400" b="1" dirty="0"/>
              <a:t>, na ocasu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žíně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529546"/>
            <a:ext cx="4570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Kopyta jsou chráněna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podkovami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044469"/>
            <a:ext cx="7455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Je to rychlý a vytrvalý běžec, má dobrý zrak, sluch i </a:t>
            </a:r>
            <a:r>
              <a:rPr lang="cs-CZ" sz="2400" b="1" dirty="0" smtClean="0"/>
              <a:t>čich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559392"/>
            <a:ext cx="3704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1x do roka má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kobyla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hříbě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074315"/>
            <a:ext cx="3509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Samec se jmenuje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hřebec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89240"/>
            <a:ext cx="55483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Nejznámější druhy: </a:t>
            </a:r>
            <a:r>
              <a:rPr lang="cs-CZ" sz="2400" b="1" dirty="0" smtClean="0"/>
              <a:t>        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Kůň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domácí</a:t>
            </a:r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                                    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      Kůň Převalského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2421811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764704"/>
            <a:ext cx="4331309" cy="28803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2564904"/>
            <a:ext cx="4896544" cy="36724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222754" y="1023707"/>
            <a:ext cx="269176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</a:p>
          <a:p>
            <a:endParaRPr lang="cs-CZ" dirty="0" smtClean="0"/>
          </a:p>
          <a:p>
            <a:r>
              <a:rPr lang="cs-CZ" sz="2800" b="1" dirty="0" smtClean="0"/>
              <a:t> ZEBRA HORSKÁ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224649"/>
            <a:ext cx="245374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KŮŇ </a:t>
            </a:r>
          </a:p>
          <a:p>
            <a:r>
              <a:rPr lang="cs-CZ" sz="2800" b="1" dirty="0" smtClean="0"/>
              <a:t>PŘEVALSKÉHO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865164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21514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OTÁZKY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18121"/>
            <a:ext cx="6612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 Která zvířata patří mezi lichokopytníky?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887133"/>
            <a:ext cx="4565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 Čím se živí lichokopytníci?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56145"/>
            <a:ext cx="2848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 Kde žije zebra?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025157"/>
            <a:ext cx="5397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 Kolik prstů mají lichokopytníci?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594169"/>
            <a:ext cx="5950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 V čem je osel užitečný pro člověka?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163181"/>
            <a:ext cx="6277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 K čemu se v současnosti využívá kůň?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32193"/>
            <a:ext cx="7358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 Jak se jmenuje samec, samice a mládě koně?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301208"/>
            <a:ext cx="6888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  Jak se jmenuje potomek hřebce a </a:t>
            </a:r>
            <a:r>
              <a:rPr lang="cs-CZ" sz="2800" b="1" dirty="0" smtClean="0"/>
              <a:t>oslice?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012792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27911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ODPOVĚDI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18121"/>
            <a:ext cx="5708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 </a:t>
            </a:r>
            <a:r>
              <a:rPr lang="cs-CZ" sz="2800" b="1" dirty="0" err="1" smtClean="0"/>
              <a:t>tapírovití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nosorožcovití</a:t>
            </a:r>
            <a:r>
              <a:rPr lang="cs-CZ" sz="2800" b="1" dirty="0" smtClean="0"/>
              <a:t>, koňovití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887133"/>
            <a:ext cx="3342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 jsou to býložravci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56145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 Afrika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025157"/>
            <a:ext cx="981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 tři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3594169"/>
            <a:ext cx="2558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 nosí náklady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163181"/>
            <a:ext cx="4479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 převážně sportovní účely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32193"/>
            <a:ext cx="3695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 hřebec, klisna, hříbě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301208"/>
            <a:ext cx="16289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  mezek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240809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i="1" u="sng" dirty="0" smtClean="0"/>
              <a:t>OBR.1 </a:t>
            </a:r>
            <a:r>
              <a:rPr lang="cs-CZ" dirty="0"/>
              <a:t>ERIC KILBY.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12.10.2013].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http://cs.wikipedia.org/wiki/Soubor:Tapirus_bairdii_-Franklin_Park_Zoo,_Massachusetts,_</a:t>
            </a:r>
            <a:r>
              <a:rPr lang="cs-CZ" dirty="0" smtClean="0">
                <a:hlinkClick r:id="rId2"/>
              </a:rPr>
              <a:t>USA-8a.jpg</a:t>
            </a:r>
            <a:endParaRPr lang="cs-CZ" dirty="0" smtClean="0"/>
          </a:p>
          <a:p>
            <a:r>
              <a:rPr lang="cs-CZ" dirty="0" smtClean="0"/>
              <a:t>OBR.2 </a:t>
            </a:r>
            <a:r>
              <a:rPr lang="cs-CZ" dirty="0"/>
              <a:t>KARELJ.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12.10.2013].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cs.wikipedia.org/wiki/Soubor:Diceros_bicornis_Dvur_zoo_3.jpg</a:t>
            </a:r>
            <a:endParaRPr lang="cs-CZ" dirty="0" smtClean="0"/>
          </a:p>
          <a:p>
            <a:r>
              <a:rPr lang="cs-CZ" dirty="0" smtClean="0"/>
              <a:t>OBR.3 </a:t>
            </a:r>
            <a:r>
              <a:rPr lang="cs-CZ" dirty="0"/>
              <a:t>LEMUR12.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12.10.2013].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http://cs.wikipedia.org/wiki/Soubor:Donkey_in_Messi,_Viannos.jpg</a:t>
            </a:r>
            <a:r>
              <a:rPr lang="cs-CZ" dirty="0" smtClean="0"/>
              <a:t> </a:t>
            </a:r>
          </a:p>
          <a:p>
            <a:r>
              <a:rPr lang="cs-CZ" i="1" u="sng" dirty="0" smtClean="0"/>
              <a:t>OBR.4 </a:t>
            </a:r>
            <a:r>
              <a:rPr lang="cs-CZ" dirty="0"/>
              <a:t>JOACHIM HUBER.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12.10.2013].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cs.wikipedia.org/wiki/Soubor:Zebra_1424.jpg</a:t>
            </a:r>
            <a:endParaRPr lang="cs-CZ" dirty="0" smtClean="0"/>
          </a:p>
          <a:p>
            <a:r>
              <a:rPr lang="cs-CZ" dirty="0" smtClean="0"/>
              <a:t>OBR.4 </a:t>
            </a:r>
            <a:r>
              <a:rPr lang="cs-CZ" dirty="0"/>
              <a:t>GERARDM.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12.10.2013].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http://cs.wikipedia.org/wiki/Soubor:Prezewalsky_26-9-2004-2.JPG </a:t>
            </a:r>
            <a:r>
              <a:rPr lang="cs-CZ" dirty="0" smtClean="0"/>
              <a:t> </a:t>
            </a:r>
            <a:endParaRPr lang="cs-CZ" i="1" u="sng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623</TotalTime>
  <Words>618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54</cp:revision>
  <dcterms:created xsi:type="dcterms:W3CDTF">2013-05-10T12:01:16Z</dcterms:created>
  <dcterms:modified xsi:type="dcterms:W3CDTF">2014-01-29T10:00:48Z</dcterms:modified>
</cp:coreProperties>
</file>