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3"/>
  </p:notesMasterIdLst>
  <p:sldIdLst>
    <p:sldId id="256" r:id="rId2"/>
    <p:sldId id="262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8" r:id="rId11"/>
    <p:sldId id="26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3" end="10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20" d="100"/>
          <a:sy n="120" d="100"/>
        </p:scale>
        <p:origin x="-1374" y="2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Předmět:       Přírodopis  8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      </a:t>
          </a:r>
          <a:r>
            <a:rPr lang="cs-CZ" sz="1600" b="1" dirty="0" smtClean="0"/>
            <a:t>SUDOKOPYTNÍCI   NEPŘEŽVÝKAVÍ</a:t>
          </a:r>
          <a:endParaRPr lang="cs-CZ" sz="1600" b="1" dirty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smtClean="0"/>
            <a:t>Autor:                 </a:t>
          </a:r>
          <a:r>
            <a:rPr lang="cs-CZ" sz="2000" b="1" dirty="0" smtClean="0"/>
            <a:t>Ing Věra Kubová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</a:t>
          </a:r>
          <a:r>
            <a:rPr lang="cs-CZ" sz="2000" b="1" smtClean="0"/>
            <a:t>:  CZ. 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</dgm:pt>
    <dgm:pt modelId="{F31B7103-6E88-4DB9-9888-CB9E0B3FEEF8}" type="pres">
      <dgm:prSet presAssocID="{BA9EE107-A5FB-41C4-9EF1-1CC153B68B3F}" presName="cycle" presStyleCnt="0"/>
      <dgm:spPr/>
    </dgm:pt>
    <dgm:pt modelId="{F7A92DE4-3445-4B9B-AF3D-F2DA6F69C25D}" type="pres">
      <dgm:prSet presAssocID="{BA9EE107-A5FB-41C4-9EF1-1CC153B68B3F}" presName="srcNode" presStyleLbl="node1" presStyleIdx="0" presStyleCnt="4"/>
      <dgm:spPr/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4"/>
      <dgm:spPr/>
    </dgm:pt>
    <dgm:pt modelId="{F16BA6F4-95DE-4E28-BF94-6459A70C4A6D}" type="pres">
      <dgm:prSet presAssocID="{BA9EE107-A5FB-41C4-9EF1-1CC153B68B3F}" presName="dstNode" presStyleLbl="node1" presStyleIdx="0" presStyleCnt="4"/>
      <dgm:spPr/>
    </dgm:pt>
    <dgm:pt modelId="{F036299F-AF4D-4DAF-ABF5-87E8CC3FEF1B}" type="pres">
      <dgm:prSet presAssocID="{A83A7CFB-B411-4357-9641-4A8443F73655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</dgm:pt>
    <dgm:pt modelId="{112F553D-60C2-4CC4-948D-0369F51C4DB0}" type="pres">
      <dgm:prSet presAssocID="{A83A7CFB-B411-4357-9641-4A8443F73655}" presName="accentRepeatNode" presStyleLbl="solidFgAcc1" presStyleIdx="0" presStyleCnt="4"/>
      <dgm:spPr/>
    </dgm:pt>
    <dgm:pt modelId="{8F499F57-25C9-45F4-8CBD-7D9D581CAA10}" type="pres">
      <dgm:prSet presAssocID="{3061F91D-8548-4FCB-A021-DD835A272F0F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96E2ED9-986E-45D6-92F7-C8372E97FA90}" type="pres">
      <dgm:prSet presAssocID="{3061F91D-8548-4FCB-A021-DD835A272F0F}" presName="accent_2" presStyleCnt="0"/>
      <dgm:spPr/>
    </dgm:pt>
    <dgm:pt modelId="{A6FEC19F-0F90-4EC7-BB21-E0ADFEFFA617}" type="pres">
      <dgm:prSet presAssocID="{3061F91D-8548-4FCB-A021-DD835A272F0F}" presName="accentRepeatNode" presStyleLbl="solidFgAcc1" presStyleIdx="1" presStyleCnt="4"/>
      <dgm:spPr/>
    </dgm:pt>
    <dgm:pt modelId="{53E42326-DC07-4DF9-9467-D8432361C847}" type="pres">
      <dgm:prSet presAssocID="{60B5D622-D348-4384-9EFA-863CA4F7B7A3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5686FDD-9F30-4916-A44F-CA26261BE122}" type="pres">
      <dgm:prSet presAssocID="{60B5D622-D348-4384-9EFA-863CA4F7B7A3}" presName="accent_3" presStyleCnt="0"/>
      <dgm:spPr/>
    </dgm:pt>
    <dgm:pt modelId="{D00E28E9-7A94-4DBE-BF47-6DC8F169B300}" type="pres">
      <dgm:prSet presAssocID="{60B5D622-D348-4384-9EFA-863CA4F7B7A3}" presName="accentRepeatNode" presStyleLbl="solidFgAcc1" presStyleIdx="2" presStyleCnt="4"/>
      <dgm:spPr/>
      <dgm:t>
        <a:bodyPr/>
        <a:lstStyle/>
        <a:p>
          <a:endParaRPr lang="cs-CZ"/>
        </a:p>
      </dgm:t>
    </dgm:pt>
    <dgm:pt modelId="{FB43921B-1CE0-4791-A4A1-2C3BB72E2C65}" type="pres">
      <dgm:prSet presAssocID="{E392F34A-E55D-43D5-AEDD-49027298B816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BA2B9EE-00D2-4607-AF04-436DC5554D28}" type="pres">
      <dgm:prSet presAssocID="{E392F34A-E55D-43D5-AEDD-49027298B816}" presName="accent_4" presStyleCnt="0"/>
      <dgm:spPr/>
    </dgm:pt>
    <dgm:pt modelId="{EB133F34-59A3-4639-B813-3EF5396EC28B}" type="pres">
      <dgm:prSet presAssocID="{E392F34A-E55D-43D5-AEDD-49027298B816}" presName="accentRepeatNode" presStyleLbl="solidFgAcc1" presStyleIdx="3" presStyleCnt="4"/>
      <dgm:spPr/>
    </dgm:pt>
  </dgm:ptLst>
  <dgm:cxnLst>
    <dgm:cxn modelId="{3E068E4C-B503-4144-ACBD-F6D1E329A233}" type="presOf" srcId="{60B5D622-D348-4384-9EFA-863CA4F7B7A3}" destId="{53E42326-DC07-4DF9-9467-D8432361C847}" srcOrd="0" destOrd="0" presId="urn:microsoft.com/office/officeart/2008/layout/VerticalCurvedList"/>
    <dgm:cxn modelId="{B8C92B4A-9E16-4C6D-8583-A1CEC081E720}" srcId="{BA9EE107-A5FB-41C4-9EF1-1CC153B68B3F}" destId="{3061F91D-8548-4FCB-A021-DD835A272F0F}" srcOrd="1" destOrd="0" parTransId="{964A7552-04A1-426D-AC2F-6455AE0A46FC}" sibTransId="{CD2629B0-CE06-4C37-BA3E-EB383F625F73}"/>
    <dgm:cxn modelId="{DF849492-EC0F-41C4-9A01-844E1A834E31}" srcId="{BA9EE107-A5FB-41C4-9EF1-1CC153B68B3F}" destId="{60B5D622-D348-4384-9EFA-863CA4F7B7A3}" srcOrd="2" destOrd="0" parTransId="{74CB5370-34BA-43B8-AB66-1E3510545B42}" sibTransId="{5895C10F-262B-4EFF-A7FE-F20237FEAECB}"/>
    <dgm:cxn modelId="{183304B8-1358-44C9-8803-DA07758E6D27}" type="presOf" srcId="{3061F91D-8548-4FCB-A021-DD835A272F0F}" destId="{8F499F57-25C9-45F4-8CBD-7D9D581CAA10}" srcOrd="0" destOrd="0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0279BEF7-BAF0-4413-811A-11663A22D098}" type="presOf" srcId="{F3C4A836-23AC-4E41-B6D6-51221E7E6743}" destId="{EF104B90-7E69-4918-A202-E6F91FC6E413}" srcOrd="0" destOrd="0" presId="urn:microsoft.com/office/officeart/2008/layout/VerticalCurvedList"/>
    <dgm:cxn modelId="{85DD460C-C999-4113-86D0-07CE61C390A7}" srcId="{BA9EE107-A5FB-41C4-9EF1-1CC153B68B3F}" destId="{E392F34A-E55D-43D5-AEDD-49027298B816}" srcOrd="3" destOrd="0" parTransId="{BC40F3DB-7514-4A20-8E05-98AEEC263C22}" sibTransId="{9093FE33-FB2C-41B0-8F18-5CB6446B7DEF}"/>
    <dgm:cxn modelId="{193BF4E7-B751-4773-ADD2-41D97BDE1B59}" type="presOf" srcId="{E392F34A-E55D-43D5-AEDD-49027298B816}" destId="{FB43921B-1CE0-4791-A4A1-2C3BB72E2C65}" srcOrd="0" destOrd="0" presId="urn:microsoft.com/office/officeart/2008/layout/VerticalCurvedList"/>
    <dgm:cxn modelId="{B47C7ECB-22B8-4C0F-9F6D-1526C5AC06E6}" type="presOf" srcId="{A83A7CFB-B411-4357-9641-4A8443F73655}" destId="{F036299F-AF4D-4DAF-ABF5-87E8CC3FEF1B}" srcOrd="0" destOrd="0" presId="urn:microsoft.com/office/officeart/2008/layout/VerticalCurvedList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E40977E6-8C7E-4DB4-A4AD-0B06EBF7C24E}" type="presParOf" srcId="{9C0CD981-713F-47B3-AE2F-2963F2684A6F}" destId="{96773A7D-3367-4F53-A2D2-EA5770AFFDB3}" srcOrd="0" destOrd="0" presId="urn:microsoft.com/office/officeart/2008/layout/VerticalCurvedList"/>
    <dgm:cxn modelId="{1C9373A0-FCAE-4781-B1D1-0498DC7618B1}" type="presParOf" srcId="{96773A7D-3367-4F53-A2D2-EA5770AFFDB3}" destId="{F31B7103-6E88-4DB9-9888-CB9E0B3FEEF8}" srcOrd="0" destOrd="0" presId="urn:microsoft.com/office/officeart/2008/layout/VerticalCurvedList"/>
    <dgm:cxn modelId="{B7A7B249-F3B1-4D98-A626-967D1E89E94E}" type="presParOf" srcId="{F31B7103-6E88-4DB9-9888-CB9E0B3FEEF8}" destId="{F7A92DE4-3445-4B9B-AF3D-F2DA6F69C25D}" srcOrd="0" destOrd="0" presId="urn:microsoft.com/office/officeart/2008/layout/VerticalCurvedList"/>
    <dgm:cxn modelId="{B5145D1A-579A-4AAB-9C77-89F7AFFF181B}" type="presParOf" srcId="{F31B7103-6E88-4DB9-9888-CB9E0B3FEEF8}" destId="{EF104B90-7E69-4918-A202-E6F91FC6E413}" srcOrd="1" destOrd="0" presId="urn:microsoft.com/office/officeart/2008/layout/VerticalCurvedList"/>
    <dgm:cxn modelId="{336E0D51-2079-42C9-BD7A-D4BEE6B2B001}" type="presParOf" srcId="{F31B7103-6E88-4DB9-9888-CB9E0B3FEEF8}" destId="{F5A5022A-2B1C-4F3B-B289-BC099E9CE92F}" srcOrd="2" destOrd="0" presId="urn:microsoft.com/office/officeart/2008/layout/VerticalCurvedList"/>
    <dgm:cxn modelId="{8012DE3B-6A52-4BC6-A0E5-94C55A931254}" type="presParOf" srcId="{F31B7103-6E88-4DB9-9888-CB9E0B3FEEF8}" destId="{F16BA6F4-95DE-4E28-BF94-6459A70C4A6D}" srcOrd="3" destOrd="0" presId="urn:microsoft.com/office/officeart/2008/layout/VerticalCurvedList"/>
    <dgm:cxn modelId="{F82CB3AC-6B8C-4DF1-8ECC-C78ECF6B9842}" type="presParOf" srcId="{96773A7D-3367-4F53-A2D2-EA5770AFFDB3}" destId="{F036299F-AF4D-4DAF-ABF5-87E8CC3FEF1B}" srcOrd="1" destOrd="0" presId="urn:microsoft.com/office/officeart/2008/layout/VerticalCurvedList"/>
    <dgm:cxn modelId="{FC5F50E5-328D-4644-8144-441B5F7B20E5}" type="presParOf" srcId="{96773A7D-3367-4F53-A2D2-EA5770AFFDB3}" destId="{40B95986-31F6-48A6-A8D8-D04AC3BEDA92}" srcOrd="2" destOrd="0" presId="urn:microsoft.com/office/officeart/2008/layout/VerticalCurvedList"/>
    <dgm:cxn modelId="{CEA9CC94-DED9-409C-9296-9AE02424F92D}" type="presParOf" srcId="{40B95986-31F6-48A6-A8D8-D04AC3BEDA92}" destId="{112F553D-60C2-4CC4-948D-0369F51C4DB0}" srcOrd="0" destOrd="0" presId="urn:microsoft.com/office/officeart/2008/layout/VerticalCurvedList"/>
    <dgm:cxn modelId="{490ABE33-99BE-4DF6-B6E7-4F2808A522D3}" type="presParOf" srcId="{96773A7D-3367-4F53-A2D2-EA5770AFFDB3}" destId="{8F499F57-25C9-45F4-8CBD-7D9D581CAA10}" srcOrd="3" destOrd="0" presId="urn:microsoft.com/office/officeart/2008/layout/VerticalCurvedList"/>
    <dgm:cxn modelId="{56E56004-6467-4105-8014-18F581298469}" type="presParOf" srcId="{96773A7D-3367-4F53-A2D2-EA5770AFFDB3}" destId="{A96E2ED9-986E-45D6-92F7-C8372E97FA90}" srcOrd="4" destOrd="0" presId="urn:microsoft.com/office/officeart/2008/layout/VerticalCurvedList"/>
    <dgm:cxn modelId="{68BD70A1-1F77-489F-B92C-FA217CFAC42F}" type="presParOf" srcId="{A96E2ED9-986E-45D6-92F7-C8372E97FA90}" destId="{A6FEC19F-0F90-4EC7-BB21-E0ADFEFFA617}" srcOrd="0" destOrd="0" presId="urn:microsoft.com/office/officeart/2008/layout/VerticalCurvedList"/>
    <dgm:cxn modelId="{06714DF8-C7BA-445A-A143-F7DF4B6D5AB0}" type="presParOf" srcId="{96773A7D-3367-4F53-A2D2-EA5770AFFDB3}" destId="{53E42326-DC07-4DF9-9467-D8432361C847}" srcOrd="5" destOrd="0" presId="urn:microsoft.com/office/officeart/2008/layout/VerticalCurvedList"/>
    <dgm:cxn modelId="{0B5A9FEE-AC2C-43C3-8E01-4CC68334F148}" type="presParOf" srcId="{96773A7D-3367-4F53-A2D2-EA5770AFFDB3}" destId="{B5686FDD-9F30-4916-A44F-CA26261BE122}" srcOrd="6" destOrd="0" presId="urn:microsoft.com/office/officeart/2008/layout/VerticalCurvedList"/>
    <dgm:cxn modelId="{54FCF674-1C82-4F0F-B7E9-F05DDCA31103}" type="presParOf" srcId="{B5686FDD-9F30-4916-A44F-CA26261BE122}" destId="{D00E28E9-7A94-4DBE-BF47-6DC8F169B300}" srcOrd="0" destOrd="0" presId="urn:microsoft.com/office/officeart/2008/layout/VerticalCurvedList"/>
    <dgm:cxn modelId="{1D7EEA80-6E7D-4C52-A70F-6538FCBB490F}" type="presParOf" srcId="{96773A7D-3367-4F53-A2D2-EA5770AFFDB3}" destId="{FB43921B-1CE0-4791-A4A1-2C3BB72E2C65}" srcOrd="7" destOrd="0" presId="urn:microsoft.com/office/officeart/2008/layout/VerticalCurvedList"/>
    <dgm:cxn modelId="{83AED44C-444C-4918-B069-E7FB9A2622F7}" type="presParOf" srcId="{96773A7D-3367-4F53-A2D2-EA5770AFFDB3}" destId="{ABA2B9EE-00D2-4607-AF04-436DC5554D28}" srcOrd="8" destOrd="0" presId="urn:microsoft.com/office/officeart/2008/layout/VerticalCurvedList"/>
    <dgm:cxn modelId="{3FC1ED7C-FCF9-434C-BFC9-1EB7EEB76AF6}" type="presParOf" srcId="{ABA2B9EE-00D2-4607-AF04-436DC5554D28}" destId="{EB133F34-59A3-4639-B813-3EF5396EC28B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60706" y="243582"/>
          <a:ext cx="4878500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smtClean="0"/>
            <a:t>Autor:                 </a:t>
          </a:r>
          <a:r>
            <a:rPr lang="cs-CZ" sz="2000" b="1" kern="1200" dirty="0" smtClean="0"/>
            <a:t>Ing Věra Kubová</a:t>
          </a:r>
        </a:p>
      </dsp:txBody>
      <dsp:txXfrm>
        <a:off x="360706" y="243582"/>
        <a:ext cx="4878500" cy="487419"/>
      </dsp:txXfrm>
    </dsp:sp>
    <dsp:sp modelId="{112F553D-60C2-4CC4-948D-0369F51C4DB0}">
      <dsp:nvSpPr>
        <dsp:cNvPr id="0" name=""/>
        <dsp:cNvSpPr/>
      </dsp:nvSpPr>
      <dsp:spPr>
        <a:xfrm>
          <a:off x="56069" y="182655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499F57-25C9-45F4-8CBD-7D9D581CAA10}">
      <dsp:nvSpPr>
        <dsp:cNvPr id="0" name=""/>
        <dsp:cNvSpPr/>
      </dsp:nvSpPr>
      <dsp:spPr>
        <a:xfrm>
          <a:off x="640154" y="974838"/>
          <a:ext cx="4599052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Předmět:       Přírodopis  8</a:t>
          </a:r>
          <a:endParaRPr lang="cs-CZ" sz="2000" b="1" kern="1200" dirty="0"/>
        </a:p>
      </dsp:txBody>
      <dsp:txXfrm>
        <a:off x="640154" y="974838"/>
        <a:ext cx="4599052" cy="487419"/>
      </dsp:txXfrm>
    </dsp:sp>
    <dsp:sp modelId="{A6FEC19F-0F90-4EC7-BB21-E0ADFEFFA617}">
      <dsp:nvSpPr>
        <dsp:cNvPr id="0" name=""/>
        <dsp:cNvSpPr/>
      </dsp:nvSpPr>
      <dsp:spPr>
        <a:xfrm>
          <a:off x="335517" y="913911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E42326-DC07-4DF9-9467-D8432361C847}">
      <dsp:nvSpPr>
        <dsp:cNvPr id="0" name=""/>
        <dsp:cNvSpPr/>
      </dsp:nvSpPr>
      <dsp:spPr>
        <a:xfrm>
          <a:off x="640154" y="1706094"/>
          <a:ext cx="4599052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      </a:t>
          </a:r>
          <a:r>
            <a:rPr lang="cs-CZ" sz="1600" b="1" kern="1200" dirty="0" smtClean="0"/>
            <a:t>SUDOKOPYTNÍCI   NEPŘEŽVÝKAVÍ</a:t>
          </a:r>
          <a:endParaRPr lang="cs-CZ" sz="1600" b="1" kern="1200" dirty="0"/>
        </a:p>
      </dsp:txBody>
      <dsp:txXfrm>
        <a:off x="640154" y="1706094"/>
        <a:ext cx="4599052" cy="487419"/>
      </dsp:txXfrm>
    </dsp:sp>
    <dsp:sp modelId="{D00E28E9-7A94-4DBE-BF47-6DC8F169B300}">
      <dsp:nvSpPr>
        <dsp:cNvPr id="0" name=""/>
        <dsp:cNvSpPr/>
      </dsp:nvSpPr>
      <dsp:spPr>
        <a:xfrm>
          <a:off x="335517" y="1645166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43921B-1CE0-4791-A4A1-2C3BB72E2C65}">
      <dsp:nvSpPr>
        <dsp:cNvPr id="0" name=""/>
        <dsp:cNvSpPr/>
      </dsp:nvSpPr>
      <dsp:spPr>
        <a:xfrm>
          <a:off x="360706" y="2437349"/>
          <a:ext cx="4878500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</a:t>
          </a:r>
          <a:r>
            <a:rPr lang="cs-CZ" sz="2000" b="1" kern="1200" smtClean="0"/>
            <a:t>:  CZ. 1.07/1.4.00/21.3315</a:t>
          </a:r>
          <a:endParaRPr lang="cs-CZ" sz="2000" b="1" kern="1200" dirty="0"/>
        </a:p>
      </dsp:txBody>
      <dsp:txXfrm>
        <a:off x="360706" y="2437349"/>
        <a:ext cx="4878500" cy="487419"/>
      </dsp:txXfrm>
    </dsp:sp>
    <dsp:sp modelId="{EB133F34-59A3-4639-B813-3EF5396EC28B}">
      <dsp:nvSpPr>
        <dsp:cNvPr id="0" name=""/>
        <dsp:cNvSpPr/>
      </dsp:nvSpPr>
      <dsp:spPr>
        <a:xfrm>
          <a:off x="56069" y="2376422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t>29.1.2014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t>29.1.2014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t>29.1.2014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t>29.1.2014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t>29.1.2014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t>29.1.2014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t>29.1.2014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Family_of_Vicugna_vicugna_in_Liberec_Zoo.JPG" TargetMode="External"/><Relationship Id="rId3" Type="http://schemas.openxmlformats.org/officeDocument/2006/relationships/hyperlink" Target="http://cs.wikipedia.org/wiki/Soubor:Wild_Boar_Habbitat_3.jpg" TargetMode="External"/><Relationship Id="rId7" Type="http://schemas.openxmlformats.org/officeDocument/2006/relationships/hyperlink" Target="http://cs.wikipedia.org/wiki/Soubor:Velbloudice_s_mladetem.JPG" TargetMode="External"/><Relationship Id="rId2" Type="http://schemas.openxmlformats.org/officeDocument/2006/relationships/hyperlink" Target="http://cs.wikipedia.org/wiki/Soubor:Hexaprotodon.liberiensis-ZOO.Jihlava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Collared_Peccary.jpg" TargetMode="External"/><Relationship Id="rId5" Type="http://schemas.openxmlformats.org/officeDocument/2006/relationships/hyperlink" Target="http://cs.wikipedia.org/wiki/Soubor:Sow_with_piglet.jpg" TargetMode="External"/><Relationship Id="rId4" Type="http://schemas.openxmlformats.org/officeDocument/2006/relationships/hyperlink" Target="http://cs.wikipedia.org/wiki/Soubor:Leefgebied_wild_zwijn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2" y="1988840"/>
            <a:ext cx="5544616" cy="1152128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144" y="332656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873925358"/>
              </p:ext>
            </p:extLst>
          </p:nvPr>
        </p:nvGraphicFramePr>
        <p:xfrm>
          <a:off x="1907704" y="3284984"/>
          <a:ext cx="528024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36223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Prezentace slouží k seznámení se skupinou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nepřežvýkavých sudokopytníků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defTabSz="708025" fontAlgn="base">
              <a:spcAft>
                <a:spcPct val="0"/>
              </a:spcAft>
              <a:buClrTx/>
              <a:buSzTx/>
            </a:pPr>
            <a:r>
              <a:rPr lang="cs-CZ" altLang="cs-CZ" dirty="0">
                <a:solidFill>
                  <a:schemeClr val="tx1"/>
                </a:solidFill>
              </a:rPr>
              <a:t>Žáci prostřednictvím </a:t>
            </a:r>
            <a:r>
              <a:rPr lang="cs-CZ" altLang="cs-CZ" dirty="0" err="1">
                <a:solidFill>
                  <a:schemeClr val="tx1"/>
                </a:solidFill>
              </a:rPr>
              <a:t>PowerPointové</a:t>
            </a:r>
            <a:r>
              <a:rPr lang="cs-CZ" altLang="cs-CZ" dirty="0">
                <a:solidFill>
                  <a:schemeClr val="tx1"/>
                </a:solidFill>
              </a:rPr>
              <a:t> prezentace získají základní informace o řádu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sudokopytníků</a:t>
            </a:r>
            <a:r>
              <a:rPr lang="cs-CZ" altLang="cs-CZ" dirty="0" smtClean="0">
                <a:solidFill>
                  <a:schemeClr val="tx1"/>
                </a:solidFill>
              </a:rPr>
              <a:t> </a:t>
            </a:r>
            <a:r>
              <a:rPr lang="cs-CZ" altLang="cs-CZ" dirty="0">
                <a:solidFill>
                  <a:schemeClr val="tx1"/>
                </a:solidFill>
              </a:rPr>
              <a:t>z třídy savců a procvičí si poznávání jejich nejběžnějších zástupců podle fotografií.</a:t>
            </a:r>
          </a:p>
          <a:p>
            <a:pPr defTabSz="708025" fontAlgn="base">
              <a:spcAft>
                <a:spcPct val="0"/>
              </a:spcAft>
              <a:buClrTx/>
              <a:buSzTx/>
            </a:pPr>
            <a:r>
              <a:rPr lang="cs-CZ" altLang="cs-CZ" dirty="0">
                <a:solidFill>
                  <a:schemeClr val="tx1"/>
                </a:solidFill>
              </a:rPr>
              <a:t>Materiál lze využít při výuce na interaktivní tabuli nebo s ním pracují žáci samostatně na </a:t>
            </a:r>
            <a:r>
              <a:rPr lang="cs-CZ" altLang="cs-CZ" dirty="0" smtClean="0">
                <a:solidFill>
                  <a:schemeClr val="tx1"/>
                </a:solidFill>
              </a:rPr>
              <a:t>PC.</a:t>
            </a:r>
          </a:p>
          <a:p>
            <a:pPr marL="0" lvl="0" indent="0" defTabSz="708025" fontAlgn="base">
              <a:spcAft>
                <a:spcPct val="0"/>
              </a:spcAft>
              <a:buClrTx/>
              <a:buSzTx/>
              <a:buNone/>
            </a:pPr>
            <a:endParaRPr lang="cs-CZ" altLang="cs-CZ" dirty="0" smtClean="0">
              <a:solidFill>
                <a:schemeClr val="tx1"/>
              </a:solidFill>
            </a:endParaRPr>
          </a:p>
          <a:p>
            <a:pPr defTabSz="708025" fontAlgn="base">
              <a:spcAft>
                <a:spcPct val="0"/>
              </a:spcAft>
              <a:buClrTx/>
              <a:buSzTx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Přírodopis 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8. ročník</a:t>
            </a:r>
            <a:endParaRPr lang="cs-CZ" dirty="0"/>
          </a:p>
          <a:p>
            <a:pPr marL="0" lvl="0" indent="0" defTabSz="708025" fontAlgn="base">
              <a:spcAft>
                <a:spcPct val="0"/>
              </a:spcAft>
              <a:buClrTx/>
              <a:buSzTx/>
              <a:buNone/>
            </a:pP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724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3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683568" y="523999"/>
            <a:ext cx="605877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ŘÁD:     SUDOKOPYTNÍCI</a:t>
            </a:r>
            <a:endParaRPr lang="cs-CZ" sz="4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2704" y="1410909"/>
            <a:ext cx="82734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 smtClean="0"/>
              <a:t>Osa končetin prochází mezi  dvěma prsty - třetím a čtvrtým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12704" y="1986973"/>
            <a:ext cx="89666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 smtClean="0"/>
              <a:t>Tyto prsty mají na konci rohovitá kopyta a nesou celou váhu těla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2704" y="2563037"/>
            <a:ext cx="72026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 smtClean="0"/>
              <a:t>U hrochů a velbloudovitých jsou </a:t>
            </a:r>
            <a:r>
              <a:rPr lang="cs-CZ" sz="2400" b="1" dirty="0" err="1" smtClean="0"/>
              <a:t>nehtovitého</a:t>
            </a:r>
            <a:r>
              <a:rPr lang="cs-CZ" sz="2400" b="1" dirty="0" smtClean="0"/>
              <a:t> tvaru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12704" y="3139101"/>
            <a:ext cx="85379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 smtClean="0"/>
              <a:t>Jsou v současnosti nejúspěšnějším řádem velkých býložravců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12704" y="3715165"/>
            <a:ext cx="81852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 smtClean="0"/>
              <a:t>Žijí na všech kontinentech (včetně Austrálie, díky člověku) 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112704" y="4291229"/>
            <a:ext cx="39757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 smtClean="0"/>
              <a:t>Obývají různé ekosystémy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12704" y="4867293"/>
            <a:ext cx="88672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 smtClean="0"/>
              <a:t>Většina sudokopytníků jsou býložravci, jen někteří jsou všežraví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12704" y="5443357"/>
            <a:ext cx="80500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 smtClean="0"/>
              <a:t>Žaludek je složitý, u mnoha sudokopytníků vícekomorový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1030443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4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539551" y="548680"/>
            <a:ext cx="687348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PODŘÁD:      NEPŘEŽVÝKAVÍ</a:t>
            </a:r>
            <a:endParaRPr lang="cs-CZ" sz="4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84451" y="1318121"/>
            <a:ext cx="696056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Sudokopytníci s jednokomorovým žaludkem</a:t>
            </a:r>
          </a:p>
          <a:p>
            <a:r>
              <a:rPr lang="cs-CZ" sz="2800" b="1" dirty="0" smtClean="0"/>
              <a:t>	 (s výjimkou hrochů)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4451" y="2221496"/>
            <a:ext cx="27671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Jsou to všežravci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84451" y="2719572"/>
            <a:ext cx="898675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Sklovina stoliček tvoří hrboly, </a:t>
            </a:r>
          </a:p>
          <a:p>
            <a:r>
              <a:rPr lang="cs-CZ" sz="2800" b="1" dirty="0" smtClean="0"/>
              <a:t>	zuby mají uzavřenou dřeňovou dutinu a nedorůstají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84451" y="3648535"/>
            <a:ext cx="49728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Špičáky bývají přeměněné v kly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84451" y="4146613"/>
            <a:ext cx="89495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Třetí a čtvrtý prst tvoří tzv. </a:t>
            </a:r>
            <a:r>
              <a:rPr lang="cs-CZ" sz="2800" b="1" dirty="0"/>
              <a:t>s</a:t>
            </a:r>
            <a:r>
              <a:rPr lang="cs-CZ" sz="2800" b="1" dirty="0" smtClean="0"/>
              <a:t>párky, druhý a pátý paspárky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16532" y="4756502"/>
            <a:ext cx="11320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Čeledi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828688" y="4756502"/>
            <a:ext cx="2445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HROCHOVITÍ</a:t>
            </a:r>
            <a:endParaRPr lang="cs-CZ" sz="32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828688" y="5242411"/>
            <a:ext cx="25601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PRASATOVITÍ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828688" y="5728320"/>
            <a:ext cx="24529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PEKARIOVITÍ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18521551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  <p:bldP spid="9" grpId="0"/>
      <p:bldP spid="10" grpId="0"/>
      <p:bldP spid="11" grpId="0"/>
      <p:bldP spid="12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5</a:t>
            </a:fld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575641"/>
            <a:ext cx="4111329" cy="32500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2015051"/>
            <a:ext cx="4148564" cy="281065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TextovéPole 4"/>
          <p:cNvSpPr txBox="1"/>
          <p:nvPr/>
        </p:nvSpPr>
        <p:spPr>
          <a:xfrm>
            <a:off x="605950" y="5306129"/>
            <a:ext cx="35464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HROCH OBOJŽIVELNÝ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268760" y="5313559"/>
            <a:ext cx="31870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HROŠÍK LIBERIJSKÝ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2968164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6</a:t>
            </a:fld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692696"/>
            <a:ext cx="6015488" cy="388750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5908" y="4149080"/>
            <a:ext cx="4638264" cy="223224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TextovéPole 4"/>
          <p:cNvSpPr txBox="1"/>
          <p:nvPr/>
        </p:nvSpPr>
        <p:spPr>
          <a:xfrm>
            <a:off x="505455" y="4973140"/>
            <a:ext cx="27943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PRASE DIVOKÉ</a:t>
            </a:r>
            <a:endParaRPr lang="cs-CZ" sz="32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7022383" y="3555789"/>
            <a:ext cx="18517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ROZŠÍŘENÍ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056462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7</a:t>
            </a:fld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628800"/>
            <a:ext cx="4320480" cy="304501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8367" y="1628799"/>
            <a:ext cx="3816424" cy="304501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TextovéPole 4"/>
          <p:cNvSpPr txBox="1"/>
          <p:nvPr/>
        </p:nvSpPr>
        <p:spPr>
          <a:xfrm>
            <a:off x="1257824" y="5120809"/>
            <a:ext cx="25959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PRASE DOMÁCÍ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270866" y="5127363"/>
            <a:ext cx="33314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PEKARI PÁSKOVANÝ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22184335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8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611560" y="467339"/>
            <a:ext cx="645561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PODŘÁD:          VELBLOUDI</a:t>
            </a:r>
            <a:endParaRPr lang="cs-CZ" sz="4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1287308"/>
            <a:ext cx="712727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b="1" dirty="0"/>
              <a:t>jsou </a:t>
            </a:r>
            <a:r>
              <a:rPr lang="cs-CZ" sz="2600" b="1" dirty="0" smtClean="0"/>
              <a:t>sudokopytníci</a:t>
            </a:r>
            <a:r>
              <a:rPr lang="cs-CZ" sz="2600" b="1" dirty="0"/>
              <a:t>, jejich žaludek je tříkomorový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205" y="2017041"/>
            <a:ext cx="2670099" cy="32841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5754" y="3140968"/>
            <a:ext cx="3713804" cy="249289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TextovéPole 6"/>
          <p:cNvSpPr txBox="1"/>
          <p:nvPr/>
        </p:nvSpPr>
        <p:spPr>
          <a:xfrm>
            <a:off x="395536" y="5517232"/>
            <a:ext cx="35509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VELBLOUD JEDNOHRBÝ </a:t>
            </a:r>
          </a:p>
          <a:p>
            <a:r>
              <a:rPr lang="cs-CZ" sz="2400" b="1" dirty="0"/>
              <a:t> </a:t>
            </a:r>
            <a:r>
              <a:rPr lang="cs-CZ" sz="2400" b="1" dirty="0" smtClean="0"/>
              <a:t>                      (DROMEDÁR)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421355" y="2043507"/>
            <a:ext cx="338105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VELBLOUD DVOUHRBÝ</a:t>
            </a:r>
          </a:p>
          <a:p>
            <a:r>
              <a:rPr lang="cs-CZ" sz="2400" b="1" dirty="0"/>
              <a:t>	</a:t>
            </a:r>
            <a:r>
              <a:rPr lang="cs-CZ" sz="2400" b="1" dirty="0" smtClean="0"/>
              <a:t>	(DRABAŘ)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6816384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9</a:t>
            </a:fld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629751"/>
            <a:ext cx="4064000" cy="304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1629751"/>
            <a:ext cx="4574858" cy="304799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TextovéPole 4"/>
          <p:cNvSpPr txBox="1"/>
          <p:nvPr/>
        </p:nvSpPr>
        <p:spPr>
          <a:xfrm>
            <a:off x="899592" y="5085184"/>
            <a:ext cx="25010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LAMA KROTKÁ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013939" y="5085184"/>
            <a:ext cx="14029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VIKUŇA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24706081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10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685533" y="2309425"/>
            <a:ext cx="65094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Velbloud jednohrbý je </a:t>
            </a:r>
            <a:r>
              <a:rPr lang="cs-CZ" sz="2800" b="1" dirty="0" smtClean="0">
                <a:solidFill>
                  <a:srgbClr val="FF0000"/>
                </a:solidFill>
              </a:rPr>
              <a:t>dromedár -  drabař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5533" y="1572649"/>
            <a:ext cx="51892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/>
              <a:t>Mládě </a:t>
            </a:r>
            <a:r>
              <a:rPr lang="cs-CZ" sz="2800" b="1" dirty="0" smtClean="0"/>
              <a:t>prasete </a:t>
            </a:r>
            <a:r>
              <a:rPr lang="cs-CZ" sz="2800" b="1" dirty="0"/>
              <a:t>je  </a:t>
            </a:r>
            <a:r>
              <a:rPr lang="cs-CZ" sz="2800" b="1" dirty="0">
                <a:solidFill>
                  <a:srgbClr val="FF0000"/>
                </a:solidFill>
              </a:rPr>
              <a:t>sele  - </a:t>
            </a:r>
            <a:r>
              <a:rPr lang="cs-CZ" sz="2800" b="1" dirty="0" smtClean="0">
                <a:solidFill>
                  <a:srgbClr val="FF0000"/>
                </a:solidFill>
              </a:rPr>
              <a:t>prasátko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85533" y="3046201"/>
            <a:ext cx="65277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/>
              <a:t>Pro </a:t>
            </a:r>
            <a:r>
              <a:rPr lang="cs-CZ" sz="2800" b="1" dirty="0" smtClean="0"/>
              <a:t>vepřové </a:t>
            </a:r>
            <a:r>
              <a:rPr lang="cs-CZ" sz="2800" b="1" dirty="0"/>
              <a:t>maso chováme </a:t>
            </a:r>
            <a:r>
              <a:rPr lang="cs-CZ" sz="2800" b="1" dirty="0">
                <a:solidFill>
                  <a:srgbClr val="FF0000"/>
                </a:solidFill>
              </a:rPr>
              <a:t>prase – </a:t>
            </a:r>
            <a:r>
              <a:rPr lang="cs-CZ" sz="2800" b="1" dirty="0" smtClean="0">
                <a:solidFill>
                  <a:srgbClr val="FF0000"/>
                </a:solidFill>
              </a:rPr>
              <a:t>ovci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85533" y="4519753"/>
            <a:ext cx="57743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Prase divoké </a:t>
            </a:r>
            <a:r>
              <a:rPr lang="cs-CZ" sz="2800" b="1" dirty="0" smtClean="0">
                <a:solidFill>
                  <a:srgbClr val="FF0000"/>
                </a:solidFill>
              </a:rPr>
              <a:t>žije – nežije </a:t>
            </a:r>
            <a:r>
              <a:rPr lang="cs-CZ" sz="2800" b="1" dirty="0" smtClean="0"/>
              <a:t>v Austrálii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85533" y="5256530"/>
            <a:ext cx="39709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Prase </a:t>
            </a:r>
            <a:r>
              <a:rPr lang="cs-CZ" sz="2800" b="1" dirty="0" smtClean="0">
                <a:solidFill>
                  <a:srgbClr val="FF0000"/>
                </a:solidFill>
              </a:rPr>
              <a:t>je – není </a:t>
            </a:r>
            <a:r>
              <a:rPr lang="cs-CZ" sz="2800" b="1" dirty="0" smtClean="0"/>
              <a:t>všežravec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969403" y="550420"/>
            <a:ext cx="233320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OTÁZKY</a:t>
            </a:r>
            <a:endParaRPr lang="cs-CZ" sz="4800" b="1" dirty="0"/>
          </a:p>
        </p:txBody>
      </p:sp>
      <p:sp>
        <p:nvSpPr>
          <p:cNvPr id="16" name="Obdélník 15"/>
          <p:cNvSpPr/>
          <p:nvPr/>
        </p:nvSpPr>
        <p:spPr>
          <a:xfrm>
            <a:off x="2051720" y="5332735"/>
            <a:ext cx="967541" cy="3708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3373343" y="4643935"/>
            <a:ext cx="1152128" cy="3990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5533" y="3782977"/>
            <a:ext cx="64315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Hroch obojživelný  </a:t>
            </a:r>
            <a:r>
              <a:rPr lang="cs-CZ" sz="2800" b="1" dirty="0" smtClean="0">
                <a:solidFill>
                  <a:srgbClr val="FF0000"/>
                </a:solidFill>
              </a:rPr>
              <a:t>je  -  není    </a:t>
            </a:r>
            <a:r>
              <a:rPr lang="cs-CZ" sz="2800" b="1" dirty="0" smtClean="0"/>
              <a:t>býložravec</a:t>
            </a:r>
            <a:endParaRPr lang="cs-CZ" sz="2800" b="1" dirty="0"/>
          </a:p>
        </p:txBody>
      </p:sp>
      <p:sp>
        <p:nvSpPr>
          <p:cNvPr id="21" name="Obdélník 20"/>
          <p:cNvSpPr/>
          <p:nvPr/>
        </p:nvSpPr>
        <p:spPr>
          <a:xfrm>
            <a:off x="4211960" y="1702407"/>
            <a:ext cx="1662814" cy="3600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5796136" y="2395276"/>
            <a:ext cx="1967120" cy="3515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3" name="Obdélník 22"/>
          <p:cNvSpPr/>
          <p:nvPr/>
        </p:nvSpPr>
        <p:spPr>
          <a:xfrm>
            <a:off x="3995936" y="3845068"/>
            <a:ext cx="1152128" cy="3990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4" name="Obdélník 23"/>
          <p:cNvSpPr/>
          <p:nvPr/>
        </p:nvSpPr>
        <p:spPr>
          <a:xfrm>
            <a:off x="5964974" y="3108292"/>
            <a:ext cx="1152128" cy="3990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3098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9" grpId="0"/>
      <p:bldP spid="11" grpId="0"/>
      <p:bldP spid="16" grpId="0" animBg="1"/>
      <p:bldP spid="20" grpId="0" animBg="1"/>
      <p:bldP spid="5" grpId="0"/>
      <p:bldP spid="21" grpId="0" animBg="1"/>
      <p:bldP spid="22" grpId="0" animBg="1"/>
      <p:bldP spid="23" grpId="0" animBg="1"/>
      <p:bldP spid="2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1268760"/>
            <a:ext cx="7408333" cy="4746840"/>
          </a:xfrm>
        </p:spPr>
        <p:txBody>
          <a:bodyPr>
            <a:normAutofit fontScale="47500" lnSpcReduction="20000"/>
          </a:bodyPr>
          <a:lstStyle/>
          <a:p>
            <a:r>
              <a:rPr lang="cs-CZ" i="1" u="sng" dirty="0"/>
              <a:t>Použitá literatura:</a:t>
            </a:r>
          </a:p>
          <a:p>
            <a:pPr marL="0" lvl="1" indent="0">
              <a:buNone/>
            </a:pPr>
            <a:r>
              <a:rPr lang="cs-CZ" sz="1800" dirty="0"/>
              <a:t>Přírodopis 8 -  FRAUS 2006 (</a:t>
            </a:r>
            <a:r>
              <a:rPr lang="cs-CZ" sz="1800" dirty="0" err="1"/>
              <a:t>I.Vaněčková</a:t>
            </a:r>
            <a:r>
              <a:rPr lang="cs-CZ" sz="1800" dirty="0"/>
              <a:t>, </a:t>
            </a:r>
            <a:r>
              <a:rPr lang="cs-CZ" sz="1800" dirty="0" err="1"/>
              <a:t>J.Skýbová</a:t>
            </a:r>
            <a:r>
              <a:rPr lang="cs-CZ" sz="1800" dirty="0"/>
              <a:t>, </a:t>
            </a:r>
            <a:r>
              <a:rPr lang="cs-CZ" sz="1800" dirty="0" err="1"/>
              <a:t>D.Markvartová</a:t>
            </a:r>
            <a:r>
              <a:rPr lang="cs-CZ" sz="1800" dirty="0"/>
              <a:t>, </a:t>
            </a:r>
            <a:r>
              <a:rPr lang="cs-CZ" sz="1800" dirty="0" err="1"/>
              <a:t>T.Hejda</a:t>
            </a:r>
            <a:r>
              <a:rPr lang="cs-CZ" sz="1800" dirty="0"/>
              <a:t>)</a:t>
            </a:r>
          </a:p>
          <a:p>
            <a:endParaRPr lang="cs-CZ" dirty="0"/>
          </a:p>
          <a:p>
            <a:r>
              <a:rPr lang="cs-CZ" i="1" u="sng" dirty="0"/>
              <a:t>Internetové odkazy</a:t>
            </a:r>
            <a:r>
              <a:rPr lang="cs-CZ" i="1" u="sng" dirty="0" smtClean="0"/>
              <a:t>:</a:t>
            </a:r>
          </a:p>
          <a:p>
            <a:r>
              <a:rPr lang="cs-CZ" dirty="0" smtClean="0"/>
              <a:t>TAMARA </a:t>
            </a:r>
            <a:r>
              <a:rPr lang="cs-CZ" dirty="0"/>
              <a:t>HABEROVÁ.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15.11.2013].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http://cs.wikipedia.org/wiki/Soubor:Hroch_obojzivelny.JPG </a:t>
            </a:r>
            <a:endParaRPr lang="cs-CZ" dirty="0" smtClean="0"/>
          </a:p>
          <a:p>
            <a:r>
              <a:rPr lang="cs-CZ" dirty="0" smtClean="0"/>
              <a:t>MISTVAN</a:t>
            </a:r>
            <a:r>
              <a:rPr lang="cs-CZ" dirty="0"/>
              <a:t>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15.11.2013].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cs.wikipedia.org/wiki/Soubor:Hexaprotodon.liberiensis-ZOO.Jihlava1.jpg</a:t>
            </a:r>
            <a:endParaRPr lang="cs-CZ" dirty="0" smtClean="0"/>
          </a:p>
          <a:p>
            <a:r>
              <a:rPr lang="cs-CZ" dirty="0" smtClean="0"/>
              <a:t>RICHARD </a:t>
            </a:r>
            <a:r>
              <a:rPr lang="cs-CZ" dirty="0"/>
              <a:t>BARTZ.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15.11.2013].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cs.wikipedia.org/wiki/Soubor:Wild_Boar_Habbitat_3.jpg</a:t>
            </a:r>
            <a:endParaRPr lang="cs-CZ" dirty="0" smtClean="0"/>
          </a:p>
          <a:p>
            <a:r>
              <a:rPr lang="cs-CZ" dirty="0" smtClean="0"/>
              <a:t>JÜRGEN</a:t>
            </a:r>
            <a:r>
              <a:rPr lang="cs-CZ" dirty="0"/>
              <a:t>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15.11.2013].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cs.wikipedia.org/wiki/Soubor:Leefgebied_wild_zwijn.JPG</a:t>
            </a:r>
            <a:endParaRPr lang="cs-CZ" dirty="0" smtClean="0"/>
          </a:p>
          <a:p>
            <a:r>
              <a:rPr lang="cs-CZ" dirty="0" smtClean="0"/>
              <a:t>SCOTT </a:t>
            </a:r>
            <a:r>
              <a:rPr lang="cs-CZ" dirty="0"/>
              <a:t>BAUER.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15.11.2013].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</a:t>
            </a:r>
            <a:r>
              <a:rPr lang="cs-CZ" dirty="0">
                <a:hlinkClick r:id="rId5"/>
              </a:rPr>
              <a:t>http://cs.wikipedia.org/wiki/Soubor:Sow_with_piglet.jpg</a:t>
            </a:r>
            <a:endParaRPr lang="cs-CZ" dirty="0"/>
          </a:p>
          <a:p>
            <a:r>
              <a:rPr lang="cs-CZ" dirty="0" smtClean="0"/>
              <a:t>CBURNETT</a:t>
            </a:r>
            <a:r>
              <a:rPr lang="cs-CZ" dirty="0"/>
              <a:t>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15.11.2013].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</a:t>
            </a:r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cs.wikipedia.org/wiki/Soubor:Collared_Peccary.jpg</a:t>
            </a:r>
            <a:endParaRPr lang="cs-CZ" dirty="0" smtClean="0"/>
          </a:p>
          <a:p>
            <a:r>
              <a:rPr lang="cs-CZ" dirty="0" smtClean="0"/>
              <a:t>JJRON</a:t>
            </a:r>
            <a:r>
              <a:rPr lang="cs-CZ" dirty="0"/>
              <a:t>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15.11.2013].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http://cs.wikipedia.org/wiki/Soubor:07._Camel_Profile,_near_Silverton,_NSW,_07.07.2007.jpg </a:t>
            </a:r>
            <a:endParaRPr lang="cs-CZ" dirty="0" smtClean="0"/>
          </a:p>
          <a:p>
            <a:r>
              <a:rPr lang="cs-CZ" dirty="0" smtClean="0"/>
              <a:t>TAMARA </a:t>
            </a:r>
            <a:r>
              <a:rPr lang="cs-CZ" dirty="0"/>
              <a:t>HABEROVÁ.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15.11.2013].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</a:t>
            </a:r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cs.wikipedia.org/wiki/Soubor:Velbloudice_s_mladetem.JPG</a:t>
            </a:r>
            <a:endParaRPr lang="cs-CZ" dirty="0" smtClean="0"/>
          </a:p>
          <a:p>
            <a:r>
              <a:rPr lang="cs-CZ" dirty="0" smtClean="0"/>
              <a:t>ANAKIN</a:t>
            </a:r>
            <a:r>
              <a:rPr lang="cs-CZ" dirty="0"/>
              <a:t>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15.11.2013].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http://cs.wikipedia.org/wiki/Soubor:Lama3.jpg </a:t>
            </a:r>
            <a:endParaRPr lang="cs-CZ" dirty="0" smtClean="0"/>
          </a:p>
          <a:p>
            <a:pPr lvl="0">
              <a:buClr>
                <a:srgbClr val="31B6FD"/>
              </a:buClr>
            </a:pPr>
            <a:r>
              <a:rPr lang="cs-CZ" dirty="0" smtClean="0"/>
              <a:t>FRETTIE</a:t>
            </a:r>
            <a:r>
              <a:rPr lang="cs-CZ" dirty="0"/>
              <a:t>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15.11.2013].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</a:t>
            </a:r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cs.wikipedia.org/wiki/Soubor:Family_of_Vicugna_vicugna_in_Liberec_Zoo.JPG</a:t>
            </a:r>
            <a:endParaRPr lang="cs-CZ" dirty="0" smtClean="0"/>
          </a:p>
          <a:p>
            <a:pPr lvl="0">
              <a:buClr>
                <a:srgbClr val="31B6FD"/>
              </a:buClr>
            </a:pPr>
            <a:endParaRPr lang="cs-CZ" i="1" u="sng" dirty="0">
              <a:solidFill>
                <a:srgbClr val="073E87"/>
              </a:solidFill>
            </a:endParaRPr>
          </a:p>
          <a:p>
            <a:pPr lvl="0">
              <a:buClr>
                <a:srgbClr val="31B6FD"/>
              </a:buClr>
            </a:pPr>
            <a:r>
              <a:rPr lang="cs-CZ" i="1" u="sng" dirty="0" smtClean="0">
                <a:solidFill>
                  <a:srgbClr val="073E87"/>
                </a:solidFill>
              </a:rPr>
              <a:t>Jiné </a:t>
            </a:r>
            <a:r>
              <a:rPr lang="cs-CZ" i="1" u="sng" dirty="0">
                <a:solidFill>
                  <a:srgbClr val="073E87"/>
                </a:solidFill>
              </a:rPr>
              <a:t>zdroje:</a:t>
            </a:r>
          </a:p>
          <a:p>
            <a:pPr marL="0" indent="0">
              <a:buNone/>
            </a:pPr>
            <a:r>
              <a:rPr lang="cs-CZ" dirty="0"/>
              <a:t>Veškeré obrázky, fotografie, animace a podprogramy jsou dílem autora, nebo pochází z volně přístupných zdrojů</a:t>
            </a:r>
          </a:p>
          <a:p>
            <a:endParaRPr lang="cs-CZ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11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428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810</TotalTime>
  <Words>555</Words>
  <Application>Microsoft Office PowerPoint</Application>
  <PresentationFormat>Předvádění na obrazovce (4:3)</PresentationFormat>
  <Paragraphs>81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Vlnění</vt:lpstr>
      <vt:lpstr>Základní škola a Mateřská škola Bílá Třemešná, okres Trutnov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Přemysl Kuba</cp:lastModifiedBy>
  <cp:revision>63</cp:revision>
  <dcterms:created xsi:type="dcterms:W3CDTF">2013-05-10T12:01:16Z</dcterms:created>
  <dcterms:modified xsi:type="dcterms:W3CDTF">2014-01-29T07:59:10Z</dcterms:modified>
</cp:coreProperties>
</file>