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6"/>
  </p:notesMasterIdLst>
  <p:sldIdLst>
    <p:sldId id="256" r:id="rId2"/>
    <p:sldId id="262" r:id="rId3"/>
    <p:sldId id="268" r:id="rId4"/>
    <p:sldId id="275" r:id="rId5"/>
    <p:sldId id="276" r:id="rId6"/>
    <p:sldId id="278" r:id="rId7"/>
    <p:sldId id="279" r:id="rId8"/>
    <p:sldId id="280" r:id="rId9"/>
    <p:sldId id="281" r:id="rId10"/>
    <p:sldId id="282" r:id="rId11"/>
    <p:sldId id="265" r:id="rId12"/>
    <p:sldId id="266" r:id="rId13"/>
    <p:sldId id="283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-1074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 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SUDOKOPYTNÍCI PŘEŽVÝKAVÍ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</a:t>
          </a:r>
          <a:r>
            <a:rPr lang="cs-CZ" sz="2000" b="1" smtClean="0"/>
            <a:t>: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FB43921B-1CE0-4791-A4A1-2C3BB72E2C65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A2B9EE-00D2-4607-AF04-436DC5554D28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193BF4E7-B751-4773-ADD2-41D97BDE1B59}" type="presOf" srcId="{E392F34A-E55D-43D5-AEDD-49027298B816}" destId="{FB43921B-1CE0-4791-A4A1-2C3BB72E2C65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1D7EEA80-6E7D-4C52-A70F-6538FCBB490F}" type="presParOf" srcId="{96773A7D-3367-4F53-A2D2-EA5770AFFDB3}" destId="{FB43921B-1CE0-4791-A4A1-2C3BB72E2C65}" srcOrd="7" destOrd="0" presId="urn:microsoft.com/office/officeart/2008/layout/VerticalCurvedList"/>
    <dgm:cxn modelId="{83AED44C-444C-4918-B069-E7FB9A2622F7}" type="presParOf" srcId="{96773A7D-3367-4F53-A2D2-EA5770AFFDB3}" destId="{ABA2B9EE-00D2-4607-AF04-436DC5554D28}" srcOrd="8" destOrd="0" presId="urn:microsoft.com/office/officeart/2008/layout/VerticalCurvedList"/>
    <dgm:cxn modelId="{3FC1ED7C-FCF9-434C-BFC9-1EB7EEB76AF6}" type="presParOf" srcId="{ABA2B9EE-00D2-4607-AF04-436DC5554D28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 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SUDOKOPYTNÍCI PŘEŽVÝKAVÍ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43921B-1CE0-4791-A4A1-2C3BB72E2C65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</a:t>
          </a:r>
          <a:r>
            <a:rPr lang="cs-CZ" sz="2000" b="1" kern="1200" smtClean="0"/>
            <a:t>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Dama_dama8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84535624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sudokopytníků přežvýkavých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Žáci prostřednictvím </a:t>
            </a:r>
            <a:r>
              <a:rPr lang="cs-CZ" altLang="cs-CZ" dirty="0" err="1" smtClean="0">
                <a:solidFill>
                  <a:schemeClr val="tx1"/>
                </a:solidFill>
              </a:rPr>
              <a:t>Power</a:t>
            </a:r>
            <a:r>
              <a:rPr lang="cs-CZ" altLang="cs-CZ" dirty="0" smtClean="0">
                <a:solidFill>
                  <a:schemeClr val="tx1"/>
                </a:solidFill>
              </a:rPr>
              <a:t> Pointové </a:t>
            </a:r>
            <a:r>
              <a:rPr lang="cs-CZ" altLang="cs-CZ" dirty="0">
                <a:solidFill>
                  <a:schemeClr val="tx1"/>
                </a:solidFill>
              </a:rPr>
              <a:t>prezentace získají základní informace o řádu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sudokopytníků</a:t>
            </a:r>
            <a:r>
              <a:rPr lang="cs-CZ" altLang="cs-CZ" dirty="0" smtClean="0">
                <a:solidFill>
                  <a:schemeClr val="tx1"/>
                </a:solidFill>
              </a:rPr>
              <a:t> </a:t>
            </a:r>
            <a:r>
              <a:rPr lang="cs-CZ" altLang="cs-CZ" dirty="0">
                <a:solidFill>
                  <a:schemeClr val="tx1"/>
                </a:solidFill>
              </a:rPr>
              <a:t>z třídy savců a procvičí si poznávání jejich nejběžnějších zástupců podle fotografií.</a:t>
            </a: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Materiál lze využít při výuce na interaktivní tabuli nebo s ním pracují žáci samostatně na </a:t>
            </a:r>
            <a:r>
              <a:rPr lang="cs-CZ" altLang="cs-CZ" dirty="0" smtClean="0">
                <a:solidFill>
                  <a:schemeClr val="tx1"/>
                </a:solidFill>
              </a:rPr>
              <a:t>PC.</a:t>
            </a:r>
          </a:p>
          <a:p>
            <a:pPr marL="0" lvl="0" indent="0" defTabSz="708025" fontAlgn="base">
              <a:spcAft>
                <a:spcPct val="0"/>
              </a:spcAft>
              <a:buClrTx/>
              <a:buSzTx/>
              <a:buNone/>
            </a:pPr>
            <a:endParaRPr lang="cs-CZ" altLang="cs-CZ" dirty="0" smtClean="0">
              <a:solidFill>
                <a:schemeClr val="tx1"/>
              </a:solidFill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ročník</a:t>
            </a:r>
            <a:endParaRPr lang="cs-CZ" dirty="0"/>
          </a:p>
          <a:p>
            <a:pPr marL="0" lvl="0" indent="0" defTabSz="708025" fontAlgn="base">
              <a:spcAft>
                <a:spcPct val="0"/>
              </a:spcAft>
              <a:buClrTx/>
              <a:buSzTx/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23999"/>
            <a:ext cx="60587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ŘÁD:     SUDOKOPYTNÍCI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2704" y="1410909"/>
            <a:ext cx="8273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Osa končetin prochází mezi  dvěma prsty - třetím a čtvrtým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2704" y="2082984"/>
            <a:ext cx="8966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Tyto prsty mají na konci rohovitá kopyta a nesou celou váhu těla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2704" y="2755059"/>
            <a:ext cx="8537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Jsou v současnosti nejúspěšnějším řádem velkých býložravců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2704" y="3427134"/>
            <a:ext cx="8185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Žijí na všech kontinentech (včetně Austrálie, díky člověku) 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2704" y="4099209"/>
            <a:ext cx="39757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Obývají různé ekosystémy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2704" y="4771284"/>
            <a:ext cx="8867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Většina sudokopytníků jsou býložravci, jen někteří jsou všežraví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2704" y="5443357"/>
            <a:ext cx="8050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Žaludek je složitý, u mnoha sudokopytníků vícekomorový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030443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646023"/>
            <a:ext cx="6809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PODŘÁD:          PŘEŽVÝKAVÍ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6068" y="1436423"/>
            <a:ext cx="6550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Přežvýkaví mají </a:t>
            </a:r>
            <a:r>
              <a:rPr lang="cs-CZ" sz="2800" b="1" dirty="0" smtClean="0"/>
              <a:t>čtyřkomorové </a:t>
            </a:r>
            <a:r>
              <a:rPr lang="cs-CZ" sz="2800" b="1" dirty="0"/>
              <a:t>žaludky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64937" y="3725038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ČELEĎ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96420" y="3740634"/>
            <a:ext cx="22172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JELENOVITÍ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96420" y="4490603"/>
            <a:ext cx="21804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ŽIRAFOVITÍ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15687" y="5240572"/>
            <a:ext cx="1880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TUROVITÍ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6068" y="2067403"/>
            <a:ext cx="89398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Třetí a čtvrtý prst jsou jediné plně funkční </a:t>
            </a:r>
            <a:r>
              <a:rPr lang="cs-CZ" sz="2800" b="1" dirty="0" smtClean="0"/>
              <a:t>prsty,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 poslední </a:t>
            </a:r>
            <a:r>
              <a:rPr lang="cs-CZ" sz="2800" b="1" dirty="0"/>
              <a:t>články jsou kryté rohovinou a tvoří paznehty</a:t>
            </a:r>
            <a:r>
              <a:rPr lang="cs-CZ" sz="2800" b="1" dirty="0" smtClean="0"/>
              <a:t>,</a:t>
            </a:r>
          </a:p>
          <a:p>
            <a:r>
              <a:rPr lang="cs-CZ" sz="2800" b="1" dirty="0" smtClean="0"/>
              <a:t>      na </a:t>
            </a:r>
            <a:r>
              <a:rPr lang="cs-CZ" sz="2800" b="1" dirty="0"/>
              <a:t>jejichž okraj zvířata našlapují</a:t>
            </a:r>
          </a:p>
        </p:txBody>
      </p:sp>
    </p:spTree>
    <p:extLst>
      <p:ext uri="{BB962C8B-B14F-4D97-AF65-F5344CB8AC3E}">
        <p14:creationId xmlns:p14="http://schemas.microsoft.com/office/powerpoint/2010/main" val="445267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2060848"/>
            <a:ext cx="3998943" cy="2664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649" y="2044578"/>
            <a:ext cx="3735617" cy="26616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2015452" y="5301208"/>
            <a:ext cx="1816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JELEN LESNÍ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5301208"/>
            <a:ext cx="2194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LOS EVROPSKÝ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764704"/>
            <a:ext cx="2472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JELENOVITÍ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59180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30558"/>
            <a:ext cx="4736775" cy="30418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189" y="1511919"/>
            <a:ext cx="3564357" cy="3860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763399" y="5144050"/>
            <a:ext cx="2238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SRNEC OBECNÝ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5512114"/>
            <a:ext cx="2611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DANĚK EVROPSKÝ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63399" y="620688"/>
            <a:ext cx="2472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JELENOVITÍ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4626722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938" y="879376"/>
            <a:ext cx="3219822" cy="42930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2045814" y="5574431"/>
            <a:ext cx="1032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OKAPI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2198" y="5574431"/>
            <a:ext cx="2599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ŽIRAFA SÍŤOVANÁ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525433"/>
            <a:ext cx="2680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ŽIRAFOVITÍ</a:t>
            </a:r>
            <a:endParaRPr lang="cs-CZ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50876"/>
            <a:ext cx="4286038" cy="37215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29817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8839"/>
            <a:ext cx="4634998" cy="30243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760" y="1970032"/>
            <a:ext cx="3346932" cy="30243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755576" y="5282506"/>
            <a:ext cx="2513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BIZON AMERICKÝ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5278613"/>
            <a:ext cx="289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ANTILOPA SKÁKAVÁ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620688"/>
            <a:ext cx="20906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TUROVITÍ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740348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3"/>
            <a:ext cx="5095608" cy="36497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84784"/>
            <a:ext cx="2400656" cy="36497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829856" y="5445224"/>
            <a:ext cx="221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TUR DOMÁCÍ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14432" y="5445224"/>
            <a:ext cx="2425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OVCE DOMÁCÍ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39491" y="620688"/>
            <a:ext cx="20906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TUROVITÍ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752487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89" y="1286931"/>
            <a:ext cx="3871276" cy="35283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89521"/>
            <a:ext cx="3942844" cy="3573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827584" y="5229200"/>
            <a:ext cx="3088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KOZA BEZOÁROVÁ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5229200"/>
            <a:ext cx="2800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KAMZÍK HORSKÝ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476672"/>
            <a:ext cx="20906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TUROVITÍ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5237180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14273" y="1381418"/>
            <a:ext cx="5888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Srnec má </a:t>
            </a:r>
            <a:r>
              <a:rPr lang="cs-CZ" sz="2800" b="1" dirty="0">
                <a:solidFill>
                  <a:srgbClr val="FF0000"/>
                </a:solidFill>
              </a:rPr>
              <a:t>dobrý</a:t>
            </a:r>
            <a:r>
              <a:rPr lang="cs-CZ" sz="2800" b="1" dirty="0"/>
              <a:t>  -  </a:t>
            </a:r>
            <a:r>
              <a:rPr lang="cs-CZ" sz="2800" b="1" dirty="0">
                <a:solidFill>
                  <a:srgbClr val="FF0000"/>
                </a:solidFill>
              </a:rPr>
              <a:t>špatný</a:t>
            </a:r>
            <a:r>
              <a:rPr lang="cs-CZ" sz="2800" b="1" dirty="0"/>
              <a:t> zrak a </a:t>
            </a:r>
            <a:r>
              <a:rPr lang="cs-CZ" sz="2800" b="1" dirty="0" smtClean="0"/>
              <a:t>sluch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4273" y="1998906"/>
            <a:ext cx="4515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Mládě daňka je  </a:t>
            </a:r>
            <a:r>
              <a:rPr lang="cs-CZ" sz="2800" b="1" dirty="0">
                <a:solidFill>
                  <a:srgbClr val="FF0000"/>
                </a:solidFill>
              </a:rPr>
              <a:t>sele</a:t>
            </a:r>
            <a:r>
              <a:rPr lang="cs-CZ" sz="2800" b="1" dirty="0"/>
              <a:t>  - </a:t>
            </a:r>
            <a:r>
              <a:rPr lang="cs-CZ" sz="2800" b="1" dirty="0" smtClean="0">
                <a:solidFill>
                  <a:srgbClr val="FF0000"/>
                </a:solidFill>
              </a:rPr>
              <a:t>daňče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273" y="2616394"/>
            <a:ext cx="520046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Tur domácí je </a:t>
            </a:r>
            <a:r>
              <a:rPr lang="cs-CZ" sz="2800" b="1" dirty="0">
                <a:solidFill>
                  <a:srgbClr val="FF0000"/>
                </a:solidFill>
              </a:rPr>
              <a:t>kráva – býk – tele</a:t>
            </a:r>
          </a:p>
          <a:p>
            <a:r>
              <a:rPr lang="cs-CZ" sz="2800" b="1" dirty="0"/>
              <a:t>                        </a:t>
            </a:r>
            <a:r>
              <a:rPr lang="cs-CZ" sz="2800" b="1" dirty="0">
                <a:solidFill>
                  <a:srgbClr val="FF0000"/>
                </a:solidFill>
              </a:rPr>
              <a:t>ovce  - beran – </a:t>
            </a:r>
            <a:r>
              <a:rPr lang="cs-CZ" sz="2800" b="1" dirty="0" smtClean="0">
                <a:solidFill>
                  <a:srgbClr val="FF0000"/>
                </a:solidFill>
              </a:rPr>
              <a:t>jehně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4273" y="3664769"/>
            <a:ext cx="6362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Pro skopové maso chováme </a:t>
            </a:r>
            <a:r>
              <a:rPr lang="cs-CZ" sz="2800" b="1" dirty="0">
                <a:solidFill>
                  <a:srgbClr val="FF0000"/>
                </a:solidFill>
              </a:rPr>
              <a:t>prase</a:t>
            </a:r>
            <a:r>
              <a:rPr lang="cs-CZ" sz="2800" b="1" dirty="0"/>
              <a:t> – </a:t>
            </a:r>
            <a:r>
              <a:rPr lang="cs-CZ" sz="2800" b="1" dirty="0" smtClean="0">
                <a:solidFill>
                  <a:srgbClr val="FF0000"/>
                </a:solidFill>
              </a:rPr>
              <a:t>ovci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4273" y="4282257"/>
            <a:ext cx="4538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Jelen má </a:t>
            </a:r>
            <a:r>
              <a:rPr lang="cs-CZ" sz="2800" b="1" dirty="0">
                <a:solidFill>
                  <a:srgbClr val="FF0000"/>
                </a:solidFill>
              </a:rPr>
              <a:t>parohy</a:t>
            </a:r>
            <a:r>
              <a:rPr lang="cs-CZ" sz="2800" b="1" dirty="0"/>
              <a:t> – </a:t>
            </a:r>
            <a:r>
              <a:rPr lang="cs-CZ" sz="2800" b="1" dirty="0">
                <a:solidFill>
                  <a:srgbClr val="FF0000"/>
                </a:solidFill>
              </a:rPr>
              <a:t>duté </a:t>
            </a:r>
            <a:r>
              <a:rPr lang="cs-CZ" sz="2800" b="1" dirty="0" smtClean="0">
                <a:solidFill>
                  <a:srgbClr val="FF0000"/>
                </a:solidFill>
              </a:rPr>
              <a:t>rohy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4273" y="4899745"/>
            <a:ext cx="7457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Mezi exotické sudokopytníky patří </a:t>
            </a:r>
            <a:r>
              <a:rPr lang="cs-CZ" sz="2800" b="1" dirty="0">
                <a:solidFill>
                  <a:srgbClr val="FF0000"/>
                </a:solidFill>
              </a:rPr>
              <a:t>hroch</a:t>
            </a:r>
            <a:r>
              <a:rPr lang="cs-CZ" sz="2800" b="1" dirty="0"/>
              <a:t> – </a:t>
            </a:r>
            <a:r>
              <a:rPr lang="cs-CZ" sz="2800" b="1" dirty="0" smtClean="0">
                <a:solidFill>
                  <a:srgbClr val="FF0000"/>
                </a:solidFill>
              </a:rPr>
              <a:t>srna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4273" y="5517232"/>
            <a:ext cx="5338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Antilopy žijí </a:t>
            </a:r>
            <a:r>
              <a:rPr lang="cs-CZ" sz="2800" b="1" dirty="0">
                <a:solidFill>
                  <a:srgbClr val="FF0000"/>
                </a:solidFill>
              </a:rPr>
              <a:t>osaměle</a:t>
            </a:r>
            <a:r>
              <a:rPr lang="cs-CZ" sz="2800" b="1" dirty="0"/>
              <a:t> – </a:t>
            </a:r>
            <a:r>
              <a:rPr lang="cs-CZ" sz="2800" b="1" dirty="0">
                <a:solidFill>
                  <a:srgbClr val="FF0000"/>
                </a:solidFill>
              </a:rPr>
              <a:t>ve </a:t>
            </a:r>
            <a:r>
              <a:rPr lang="cs-CZ" sz="2800" b="1" dirty="0" smtClean="0">
                <a:solidFill>
                  <a:srgbClr val="FF0000"/>
                </a:solidFill>
              </a:rPr>
              <a:t>stádech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69403" y="550420"/>
            <a:ext cx="23332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OTÁZKY</a:t>
            </a:r>
            <a:endParaRPr lang="cs-CZ" sz="4800" b="1" dirty="0"/>
          </a:p>
        </p:txBody>
      </p:sp>
      <p:sp>
        <p:nvSpPr>
          <p:cNvPr id="14" name="Obdélník 13"/>
          <p:cNvSpPr/>
          <p:nvPr/>
        </p:nvSpPr>
        <p:spPr>
          <a:xfrm>
            <a:off x="3574441" y="1484785"/>
            <a:ext cx="1053369" cy="360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566640" y="3140967"/>
            <a:ext cx="3348096" cy="3515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211432" y="2132856"/>
            <a:ext cx="879140" cy="331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680530" y="5573175"/>
            <a:ext cx="1527613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061106" y="4961836"/>
            <a:ext cx="1152128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383433" y="4348277"/>
            <a:ext cx="1978675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076056" y="3726860"/>
            <a:ext cx="1152128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218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4184738" y="5798173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b="1" smtClean="0"/>
              <a:t>12</a:t>
            </a:fld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>
                <a:solidFill>
                  <a:schemeClr val="tx1"/>
                </a:solidFill>
              </a:rPr>
              <a:t>Přiřaď, co k sobě patří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9" name="Picture 3" descr="C:\Documents and Settings\brakorova\Local Settings\Temporary Internet Files\Content.IE5\4TN8XVJD\MC9003561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75100"/>
            <a:ext cx="1045842" cy="114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Documents and Settings\brakorova\Local Settings\Temporary Internet Files\Content.IE5\5MZ08ILQ\MC9002972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994" y="1463040"/>
            <a:ext cx="1214255" cy="111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641" y="1320826"/>
            <a:ext cx="1760905" cy="125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Documents and Settings\brakorova\Local Settings\Temporary Internet Files\Content.IE5\5MZ08ILQ\MC9001113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849" y="1116987"/>
            <a:ext cx="1005639" cy="145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5989786" y="5434574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JELEN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09666" y="3058310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LAŇ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14025" y="4138266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KOLOUCH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240308" y="4714494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OVCE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6763" y="2870375"/>
            <a:ext cx="88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BERAN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41803" y="3253993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JEHNĚ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821434" y="3058310"/>
            <a:ext cx="875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KRÁVA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159895" y="4714494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BÝK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342796" y="3953600"/>
            <a:ext cx="662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TELE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152094" y="4002906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SRNA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32835" y="4899160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SRNEC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58769" y="5083826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SRNČE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03789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4184738" y="5798173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-324544" y="325664"/>
            <a:ext cx="92890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>
                <a:solidFill>
                  <a:schemeClr val="tx1"/>
                </a:solidFill>
              </a:rPr>
              <a:t>Přiřaď, co k sobě patří - řešení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9" name="Picture 3" descr="C:\Documents and Settings\brakorova\Local Settings\Temporary Internet Files\Content.IE5\4TN8XVJD\MC9003561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16" y="1118511"/>
            <a:ext cx="1045842" cy="114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Documents and Settings\brakorova\Local Settings\Temporary Internet Files\Content.IE5\5MZ08ILQ\MC9002972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47" y="2436804"/>
            <a:ext cx="1214255" cy="111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61" y="3623285"/>
            <a:ext cx="1760905" cy="125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Documents and Settings\brakorova\Local Settings\Temporary Internet Files\Content.IE5\5MZ08ILQ\MC9001113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01" y="5037795"/>
            <a:ext cx="1005639" cy="145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779244" y="1860064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JELEN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79856" y="1859983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LAŇ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10533" y="1844936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KOLOUCH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857218" y="3024712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OVCE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75040" y="3024793"/>
            <a:ext cx="88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BERAN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033155" y="3005011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JEHNĚ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83512" y="4329744"/>
            <a:ext cx="875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KRÁVA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923318" y="4315440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BÝK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114908" y="4300312"/>
            <a:ext cx="662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TELE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72643" y="5452898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SRNA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815311" y="5473344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SRNEC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045373" y="5422572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SRNČE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55659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7408333" cy="4746840"/>
          </a:xfrm>
        </p:spPr>
        <p:txBody>
          <a:bodyPr>
            <a:normAutofit fontScale="475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r>
              <a:rPr lang="cs-CZ" dirty="0" smtClean="0"/>
              <a:t>SMUDGE </a:t>
            </a:r>
            <a:r>
              <a:rPr lang="cs-CZ" dirty="0"/>
              <a:t>9000.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http://cs.wikipedia.org/wiki/Soubor:Red_Deer_Stag.jpg </a:t>
            </a:r>
            <a:endParaRPr lang="cs-CZ" dirty="0" smtClean="0"/>
          </a:p>
          <a:p>
            <a:r>
              <a:rPr lang="cs-CZ" dirty="0" smtClean="0"/>
              <a:t>DAVE </a:t>
            </a:r>
            <a:r>
              <a:rPr lang="cs-CZ" dirty="0"/>
              <a:t>BEZAIRE.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http://cs.wikipedia.org/wiki/Soubor:Moose_in_Gros_Ventre_Campgroud_4.jpg </a:t>
            </a:r>
          </a:p>
          <a:p>
            <a:r>
              <a:rPr lang="cs-CZ" dirty="0"/>
              <a:t>TEYTAUD.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http://cs.wikipedia.org/wiki/Soubor:Saut_chevreuil.jpg </a:t>
            </a:r>
          </a:p>
          <a:p>
            <a:r>
              <a:rPr lang="cs-CZ" dirty="0"/>
              <a:t>B.NAVEZ.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2"/>
              </a:rPr>
              <a:t>http://cs.wikipedia.org/wiki/Soubor:Dama_dama8.JPG</a:t>
            </a:r>
            <a:endParaRPr lang="cs-CZ" dirty="0"/>
          </a:p>
          <a:p>
            <a:r>
              <a:rPr lang="cs-CZ" dirty="0"/>
              <a:t>RAUL654.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Commonsból</a:t>
            </a:r>
            <a:r>
              <a:rPr lang="cs-CZ" dirty="0"/>
              <a:t> [online]. [cit. </a:t>
            </a:r>
            <a:r>
              <a:rPr lang="cs-CZ" smtClean="0"/>
              <a:t>15.11.2013]. </a:t>
            </a:r>
            <a:r>
              <a:rPr lang="cs-CZ" dirty="0"/>
              <a:t>Dostupný na WWW: http://hu.wikipedia.org/wiki/F%C3%A1jl:Okapi2.jpg </a:t>
            </a:r>
            <a:r>
              <a:rPr lang="cs-CZ" dirty="0" smtClean="0"/>
              <a:t>H</a:t>
            </a:r>
            <a:r>
              <a:rPr lang="cs-CZ" dirty="0"/>
              <a:t>. ZELL.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http://cs.wikipedia.org/wiki/Soubor:Giraffa_camelopardalis_reticulata_01.JPG </a:t>
            </a:r>
          </a:p>
          <a:p>
            <a:r>
              <a:rPr lang="cs-CZ" dirty="0"/>
              <a:t>JACK DYKINGA.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http://cs.wikipedia.org/wiki/Soubor:American_bison_k5680-1.jpg </a:t>
            </a:r>
          </a:p>
          <a:p>
            <a:r>
              <a:rPr lang="cs-CZ" dirty="0"/>
              <a:t>THOMAS SCHOCH.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http://cs.wikipedia.org/wiki/Soubor:Springbok_Namibia.jpg </a:t>
            </a:r>
          </a:p>
          <a:p>
            <a:r>
              <a:rPr lang="cs-CZ" dirty="0"/>
              <a:t>SCOTT BAUER.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http://cs.wikipedia.org/wiki/Soubor:Cow_with_calf.jpg </a:t>
            </a:r>
          </a:p>
          <a:p>
            <a:r>
              <a:rPr lang="cs-CZ" dirty="0"/>
              <a:t>KEITH WELLER.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http://cs.wikipedia.org/wiki/Soubor:Flock_of_sheep.jpg </a:t>
            </a:r>
          </a:p>
          <a:p>
            <a:r>
              <a:rPr lang="cs-CZ" dirty="0"/>
              <a:t>F. SPANGENBERG.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http://cs.wikipedia.org/wiki/Soubor:Bezoarziege.jpg </a:t>
            </a:r>
          </a:p>
          <a:p>
            <a:r>
              <a:rPr lang="cs-CZ" dirty="0"/>
              <a:t>LINÉ1.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http://cs.wikipedia.org/wiki/Soubor:Rupicapra_rupicapra_02_by_Line1.jpg        </a:t>
            </a:r>
            <a:endParaRPr lang="cs-CZ" i="1" u="sng" dirty="0"/>
          </a:p>
          <a:p>
            <a:pPr marL="0" indent="0">
              <a:buNone/>
            </a:pP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sz="2000" dirty="0"/>
              <a:t>Veškeré obrázky, fotografie, animace a podprogramy jsou dílem autora, nebo pochází z volně přístupných zdrojů</a:t>
            </a:r>
          </a:p>
          <a:p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755</TotalTime>
  <Words>643</Words>
  <Application>Microsoft Office PowerPoint</Application>
  <PresentationFormat>Předvádění na obrazovce (4:3)</PresentationFormat>
  <Paragraphs>113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62</cp:revision>
  <dcterms:created xsi:type="dcterms:W3CDTF">2013-05-10T12:01:16Z</dcterms:created>
  <dcterms:modified xsi:type="dcterms:W3CDTF">2014-01-29T08:28:49Z</dcterms:modified>
</cp:coreProperties>
</file>