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6"/>
  </p:notesMasterIdLst>
  <p:sldIdLst>
    <p:sldId id="256" r:id="rId2"/>
    <p:sldId id="281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80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 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PRIMÁTI - POLOOPICE  </a:t>
          </a:r>
          <a:r>
            <a:rPr lang="cs-CZ" sz="2000" b="1" dirty="0" smtClean="0"/>
            <a:t>OPICE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 custScaleY="11589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4EFC377-2682-4DF5-8BAC-6EFAC28A76E6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FF62EC-C092-491F-B6E0-6BF650BA3014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8AA77283-E6E1-41F7-A3C4-69CD9DB64A50}" type="presOf" srcId="{E392F34A-E55D-43D5-AEDD-49027298B816}" destId="{44EFC377-2682-4DF5-8BAC-6EFAC28A76E6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60CA556B-8017-42C7-9CAB-D07E7FC56DDA}" type="presParOf" srcId="{96773A7D-3367-4F53-A2D2-EA5770AFFDB3}" destId="{44EFC377-2682-4DF5-8BAC-6EFAC28A76E6}" srcOrd="7" destOrd="0" presId="urn:microsoft.com/office/officeart/2008/layout/VerticalCurvedList"/>
    <dgm:cxn modelId="{D44E1EA7-131F-4035-A6FD-94BFC0FEF330}" type="presParOf" srcId="{96773A7D-3367-4F53-A2D2-EA5770AFFDB3}" destId="{02FF62EC-C092-491F-B6E0-6BF650BA3014}" srcOrd="8" destOrd="0" presId="urn:microsoft.com/office/officeart/2008/layout/VerticalCurvedList"/>
    <dgm:cxn modelId="{7424E768-B53B-4165-8397-DE3AB3E2F414}" type="presParOf" srcId="{02FF62EC-C092-491F-B6E0-6BF650BA3014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 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667358"/>
          <a:ext cx="4599052" cy="5648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PRIMÁTI - POLOOPICE  </a:t>
          </a:r>
          <a:r>
            <a:rPr lang="cs-CZ" sz="2000" b="1" kern="1200" dirty="0" smtClean="0"/>
            <a:t>OPICE</a:t>
          </a:r>
          <a:endParaRPr lang="cs-CZ" sz="2000" b="1" kern="1200" dirty="0"/>
        </a:p>
      </dsp:txBody>
      <dsp:txXfrm>
        <a:off x="640154" y="1667358"/>
        <a:ext cx="4599052" cy="56488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EFC377-2682-4DF5-8BAC-6EFAC28A76E6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ei%C3%9Fb%C3%BCschelaffe_(Callithrix_jacchus).jpg" TargetMode="External"/><Relationship Id="rId2" Type="http://schemas.openxmlformats.org/officeDocument/2006/relationships/hyperlink" Target="http://cs.wikipedia.org/wiki/Soubor:Varecia_variegat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233262830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chemeClr val="tx1"/>
                </a:solidFill>
                <a:cs typeface="Times New Roman" pitchFamily="18" charset="0"/>
              </a:rPr>
              <a:t>Prezentace slouží k seznámení se skupinou 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primátů – poloopicemi a opicemi</a:t>
            </a:r>
            <a:endParaRPr lang="cs-CZ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Žáci prostřednictvím </a:t>
            </a:r>
            <a:r>
              <a:rPr lang="cs-CZ" altLang="cs-CZ" dirty="0" err="1">
                <a:solidFill>
                  <a:schemeClr val="tx1"/>
                </a:solidFill>
              </a:rPr>
              <a:t>PowerPointové</a:t>
            </a:r>
            <a:r>
              <a:rPr lang="cs-CZ" altLang="cs-CZ" dirty="0">
                <a:solidFill>
                  <a:schemeClr val="tx1"/>
                </a:solidFill>
              </a:rPr>
              <a:t> prezentace získají základní informace </a:t>
            </a:r>
            <a:r>
              <a:rPr lang="cs-CZ" altLang="cs-CZ" dirty="0" smtClean="0">
                <a:solidFill>
                  <a:schemeClr val="tx1"/>
                </a:solidFill>
              </a:rPr>
              <a:t>o primátech (poloopicích a opicích) z </a:t>
            </a:r>
            <a:r>
              <a:rPr lang="cs-CZ" altLang="cs-CZ" dirty="0">
                <a:solidFill>
                  <a:schemeClr val="tx1"/>
                </a:solidFill>
              </a:rPr>
              <a:t>třídy savců a procvičí si poznávání jejich nejběžnějších zástupců podle fotografií</a:t>
            </a:r>
            <a:r>
              <a:rPr lang="cs-CZ" altLang="cs-CZ" dirty="0" smtClean="0">
                <a:solidFill>
                  <a:schemeClr val="tx1"/>
                </a:solidFill>
              </a:rPr>
              <a:t>.</a:t>
            </a:r>
            <a:r>
              <a:rPr lang="cs-CZ" dirty="0">
                <a:solidFill>
                  <a:schemeClr val="tx1"/>
                </a:solidFill>
              </a:rPr>
              <a:t> </a:t>
            </a:r>
            <a:endParaRPr lang="cs-CZ" dirty="0" smtClean="0">
              <a:solidFill>
                <a:schemeClr val="tx1"/>
              </a:solidFill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dirty="0" smtClean="0">
                <a:solidFill>
                  <a:schemeClr val="tx1"/>
                </a:solidFill>
              </a:rPr>
              <a:t>Žáci dokáží </a:t>
            </a:r>
            <a:r>
              <a:rPr lang="cs-CZ" dirty="0">
                <a:solidFill>
                  <a:schemeClr val="tx1"/>
                </a:solidFill>
              </a:rPr>
              <a:t>charakterizovat skupinu primátů z hlediska stavby těla, rozvoje inteligence, rozšíření a jejich třídění. </a:t>
            </a:r>
            <a:r>
              <a:rPr lang="cs-CZ" dirty="0" smtClean="0">
                <a:solidFill>
                  <a:schemeClr val="tx1"/>
                </a:solidFill>
              </a:rPr>
              <a:t>Budou </a:t>
            </a:r>
            <a:r>
              <a:rPr lang="cs-CZ" dirty="0">
                <a:solidFill>
                  <a:schemeClr val="tx1"/>
                </a:solidFill>
              </a:rPr>
              <a:t>umět vyjmenovat důležité druhy primátů</a:t>
            </a:r>
            <a:endParaRPr lang="cs-CZ" altLang="cs-CZ" dirty="0">
              <a:solidFill>
                <a:schemeClr val="tx1"/>
              </a:solidFill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Materiál lze využít při výuce na interaktivní tabuli nebo s ním pracují žáci samostatně na PC.</a:t>
            </a:r>
          </a:p>
          <a:p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8. ročník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190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48680"/>
            <a:ext cx="36808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Znaky primátů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800691"/>
            <a:ext cx="5636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Přizpůsobené životu na stromech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2283261"/>
            <a:ext cx="2659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Denní aktivita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2765831"/>
            <a:ext cx="4199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Velký zbrázděný mozek 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3248401"/>
            <a:ext cx="6472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Vyvinuté mimické svaly - dorozumívání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3730971"/>
            <a:ext cx="4357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Drápy se změnily v nehty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213541"/>
            <a:ext cx="4779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Vyvinutý zrak – oči dopředu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4696111"/>
            <a:ext cx="61093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Potrava: hlavně rostlinná (všežravci)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1318121"/>
            <a:ext cx="8412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/>
              <a:t>Nejstarší primáti již na přelomu druhohor a třetihor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9552" y="5178681"/>
            <a:ext cx="6218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>
                <a:cs typeface="Times New Roman" pitchFamily="18" charset="0"/>
              </a:rPr>
              <a:t>1 pár mléčných bradavek na hrudníku</a:t>
            </a:r>
            <a:endParaRPr lang="cs-CZ" sz="2800" b="1" dirty="0"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661248"/>
            <a:ext cx="8170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b="1" dirty="0" smtClean="0"/>
              <a:t>Protistojný palec na horních i dolních končetinách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223990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97918"/>
            <a:ext cx="41629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ŘÁD:   PRIMÁTI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05891" y="1528915"/>
            <a:ext cx="4255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PODŘÁD:    POLOOPICE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5891" y="2537421"/>
            <a:ext cx="32544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PODŘÁD:    OPICE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34076" y="3115345"/>
            <a:ext cx="3877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SKUPINA:  PLOSKONOSÍ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405611" y="4698753"/>
            <a:ext cx="35654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SKUPINA:   ÚZKONOSÍ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965832" y="4698753"/>
            <a:ext cx="18339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KOČKODANI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65832" y="3117204"/>
            <a:ext cx="1135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MALPY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65832" y="3546341"/>
            <a:ext cx="1399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CHÁPANI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65832" y="3975478"/>
            <a:ext cx="1499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VŘEŠŤANI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65832" y="1635613"/>
            <a:ext cx="12394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LEMUŘI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65832" y="2056423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KOMBY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65832" y="5191992"/>
            <a:ext cx="17540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MAKAKOVÉ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65832" y="5685231"/>
            <a:ext cx="1287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PAVIÁNI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65832" y="6178471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GUERÉZY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943990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27584" y="722829"/>
            <a:ext cx="25875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ROZŠÍŘENÍ</a:t>
            </a:r>
            <a:endParaRPr lang="cs-CZ" sz="4000" b="1" dirty="0"/>
          </a:p>
        </p:txBody>
      </p:sp>
      <p:pic>
        <p:nvPicPr>
          <p:cNvPr id="5" name="Picture 2" descr="File:Range of Non-human Primat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96952"/>
            <a:ext cx="6107832" cy="31913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11933" y="1567761"/>
            <a:ext cx="3212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tropy a </a:t>
            </a:r>
            <a:r>
              <a:rPr lang="cs-CZ" sz="2800" b="1" dirty="0" smtClean="0"/>
              <a:t>subtropy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11933" y="2090981"/>
            <a:ext cx="6909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pouze rod Homo obývá skoro celou </a:t>
            </a:r>
            <a:r>
              <a:rPr lang="cs-CZ" sz="2800" b="1" dirty="0" smtClean="0"/>
              <a:t>Zemi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413832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85478" y="692696"/>
            <a:ext cx="30371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POLOOPICE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3223" y="2297486"/>
            <a:ext cx="3397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600" b="1" dirty="0" smtClean="0"/>
              <a:t>Vývojově nižší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3223" y="3001306"/>
            <a:ext cx="3794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600" b="1" dirty="0" smtClean="0"/>
              <a:t>Menší než opice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3223" y="3705126"/>
            <a:ext cx="3785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600" b="1" dirty="0" smtClean="0"/>
              <a:t>Žijí na stromech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3223" y="4408946"/>
            <a:ext cx="35317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600" b="1" dirty="0" smtClean="0"/>
              <a:t>Většinou noční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3223" y="5112766"/>
            <a:ext cx="4187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600" b="1" dirty="0" smtClean="0"/>
              <a:t>Dobrý čich a sluch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3223" y="1593666"/>
            <a:ext cx="5756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600" b="1" dirty="0" smtClean="0"/>
              <a:t>Asie, </a:t>
            </a:r>
            <a:r>
              <a:rPr lang="cs-CZ" sz="3600" b="1" dirty="0"/>
              <a:t>A</a:t>
            </a:r>
            <a:r>
              <a:rPr lang="cs-CZ" sz="3600" b="1" dirty="0" smtClean="0"/>
              <a:t>frika (Madagaskar)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1976284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5478" y="692696"/>
            <a:ext cx="30371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POLOOPICE</a:t>
            </a:r>
            <a:endParaRPr lang="cs-CZ" sz="44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78711"/>
            <a:ext cx="3168352" cy="40379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568" y="1678711"/>
            <a:ext cx="2271776" cy="40379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1403648" y="5949280"/>
            <a:ext cx="1931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LEMUR KATA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08837" y="5949279"/>
            <a:ext cx="18472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LEMUR VARI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688480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85478" y="692696"/>
            <a:ext cx="30371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POLOOPICE</a:t>
            </a:r>
            <a:endParaRPr lang="cs-CZ" sz="44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06" y="1673374"/>
            <a:ext cx="4969866" cy="39081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476" y="1664804"/>
            <a:ext cx="2931013" cy="39167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1115616" y="5849044"/>
            <a:ext cx="2766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OUTLOŇ JÁVSKÝ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00124" y="5849044"/>
            <a:ext cx="2520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KOMBA UŠATÁ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44315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980728"/>
            <a:ext cx="55274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OPICE  - PLOSKONOSÉ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469474"/>
            <a:ext cx="39469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 smtClean="0"/>
              <a:t>Nejvíce v Amazonii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3656058"/>
            <a:ext cx="57645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 smtClean="0"/>
              <a:t>Mohutný, často chápavý ocas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4249350"/>
            <a:ext cx="22760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 smtClean="0"/>
              <a:t>Všežravci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4842642"/>
            <a:ext cx="3260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 smtClean="0"/>
              <a:t>Většinou denní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5435932"/>
            <a:ext cx="3815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 smtClean="0"/>
              <a:t>Život na stromech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876182"/>
            <a:ext cx="46602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/>
              <a:t>Střední a Jižní </a:t>
            </a:r>
            <a:r>
              <a:rPr lang="cs-CZ" sz="3200" b="1" dirty="0" smtClean="0"/>
              <a:t>Amerika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3062766"/>
            <a:ext cx="4474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/>
              <a:t>široká nosní </a:t>
            </a:r>
            <a:r>
              <a:rPr lang="cs-CZ" sz="3200" b="1" dirty="0" smtClean="0"/>
              <a:t>přepážka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787355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/>
      <p:bldP spid="11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980728"/>
            <a:ext cx="55274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OPICE  - PLOSKONOSÉ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03648" y="40050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12" name="Picture 2" descr="Soubor:Weißbüschelaffe (Callithrix jacchus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85" y="2123848"/>
            <a:ext cx="3915849" cy="30304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66900" y="5534768"/>
            <a:ext cx="35942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KOSMAN BĚLOVOUSÝ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24965" y="5534768"/>
            <a:ext cx="2911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VŘEŠŤAN REZAVÝ</a:t>
            </a:r>
            <a:endParaRPr lang="cs-CZ" sz="2800" b="1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609" y="2123849"/>
            <a:ext cx="3966278" cy="30304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67163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25854" y="1572618"/>
            <a:ext cx="6968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Afrika,  Asie (starý svět)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3294" y="724635"/>
            <a:ext cx="49311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OPICE – ÚZKONOSÉ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5854" y="2163575"/>
            <a:ext cx="3802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Úzká nosní přepážka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5854" y="2754532"/>
            <a:ext cx="5674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Výrazné nadočnicové oblouky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5854" y="3345489"/>
            <a:ext cx="3046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Pohyblivý palec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5854" y="3936446"/>
            <a:ext cx="4855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Drápy se proměnily v nehty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5854" y="4527403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Ocas často redukovaný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5854" y="5118360"/>
            <a:ext cx="2073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Všežravci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5853" y="5709318"/>
            <a:ext cx="4413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Dokonalý zrak (barevný)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119839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53294" y="724635"/>
            <a:ext cx="50529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OPICE  – ÚZKONOSÉ</a:t>
            </a:r>
            <a:endParaRPr lang="cs-CZ" sz="4400" b="1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66" y="1960959"/>
            <a:ext cx="3080417" cy="33186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764" y="1951298"/>
            <a:ext cx="4437731" cy="33282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50143" y="5635416"/>
            <a:ext cx="395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KOČKODAN BĚLOHRDLÝ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70086" y="5616762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GIBON LAR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7093182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92223" y="332656"/>
            <a:ext cx="21514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OTÁZKY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361473"/>
            <a:ext cx="6885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1. Vyjmenuj charakteristické znaky vyšších primátů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201540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2. </a:t>
            </a:r>
            <a:r>
              <a:rPr lang="cs-CZ" sz="2400" b="1" dirty="0"/>
              <a:t>Vyjmenuj charakteristické znaky a některé </a:t>
            </a:r>
            <a:r>
              <a:rPr lang="cs-CZ" sz="2400" b="1" dirty="0" smtClean="0"/>
              <a:t>zástupce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</a:t>
            </a:r>
            <a:r>
              <a:rPr lang="cs-CZ" sz="2400" b="1" dirty="0"/>
              <a:t>ploskonosých opic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3038663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3. </a:t>
            </a:r>
            <a:r>
              <a:rPr lang="cs-CZ" sz="2400" b="1" dirty="0"/>
              <a:t>Zjisti v encyklopedii bližší informace o </a:t>
            </a:r>
            <a:r>
              <a:rPr lang="cs-CZ" sz="2400" b="1" dirty="0" smtClean="0"/>
              <a:t>některém zástupci</a:t>
            </a:r>
          </a:p>
          <a:p>
            <a:r>
              <a:rPr lang="cs-CZ" sz="2400" b="1" dirty="0" smtClean="0"/>
              <a:t>     ploskonosých </a:t>
            </a:r>
            <a:r>
              <a:rPr lang="cs-CZ" sz="2400" b="1" dirty="0"/>
              <a:t>opic. 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95536" y="4061924"/>
            <a:ext cx="62297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4. </a:t>
            </a:r>
            <a:r>
              <a:rPr lang="cs-CZ" sz="2400" b="1" dirty="0"/>
              <a:t>Vyjmenuj charakteristické znaky a zástupce </a:t>
            </a:r>
          </a:p>
          <a:p>
            <a:r>
              <a:rPr lang="cs-CZ" sz="2400" b="1" dirty="0"/>
              <a:t>    úzkonosých opic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085184"/>
            <a:ext cx="70312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5. </a:t>
            </a:r>
            <a:r>
              <a:rPr lang="cs-CZ" sz="2400" b="1" dirty="0"/>
              <a:t>Vyhledej bližší informace o některém ze zástupců </a:t>
            </a:r>
          </a:p>
          <a:p>
            <a:r>
              <a:rPr lang="cs-CZ" sz="2400" b="1" dirty="0"/>
              <a:t>    úzkonosých opic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457686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8352928" cy="4968552"/>
          </a:xfrm>
        </p:spPr>
        <p:txBody>
          <a:bodyPr>
            <a:normAutofit fontScale="62500" lnSpcReduction="20000"/>
          </a:bodyPr>
          <a:lstStyle/>
          <a:p>
            <a:r>
              <a:rPr lang="cs-CZ" i="1" u="sng" dirty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endParaRPr lang="cs-CZ" dirty="0"/>
          </a:p>
          <a:p>
            <a:r>
              <a:rPr lang="cs-CZ" i="1" u="sng" dirty="0"/>
              <a:t>Internetové odkazy</a:t>
            </a:r>
            <a:r>
              <a:rPr lang="cs-CZ" i="1" u="sng" dirty="0" smtClean="0"/>
              <a:t>:</a:t>
            </a:r>
          </a:p>
          <a:p>
            <a:r>
              <a:rPr lang="cs-CZ" i="1" u="sng" dirty="0" smtClean="0"/>
              <a:t>OBR.1 </a:t>
            </a:r>
            <a:r>
              <a:rPr lang="cs-CZ" dirty="0"/>
              <a:t>ADRIAN PINGSTONE.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http://cs.wikipedia.org/wiki/Soubor:Ring_tailed_lemurs.jpg </a:t>
            </a:r>
            <a:endParaRPr lang="cs-CZ" dirty="0" smtClean="0"/>
          </a:p>
          <a:p>
            <a:r>
              <a:rPr lang="cs-CZ" i="1" u="sng" dirty="0" smtClean="0"/>
              <a:t>OBR.2 </a:t>
            </a:r>
            <a:r>
              <a:rPr lang="cs-CZ" dirty="0"/>
              <a:t>JOSE ANTONIO.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cs.wikipedia.org/wiki/Soubor:Varecia_variegata.jpg</a:t>
            </a:r>
            <a:endParaRPr lang="cs-CZ" dirty="0" smtClean="0"/>
          </a:p>
          <a:p>
            <a:r>
              <a:rPr lang="cs-CZ" dirty="0" smtClean="0"/>
              <a:t>OBR.3 </a:t>
            </a:r>
            <a:r>
              <a:rPr lang="cs-CZ" dirty="0"/>
              <a:t>LIONEL MAURITSON.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http://cs.wikipedia.org/wiki/Soubor:Slow_Loris_Female.jpg </a:t>
            </a:r>
            <a:endParaRPr lang="cs-CZ" dirty="0" smtClean="0"/>
          </a:p>
          <a:p>
            <a:r>
              <a:rPr lang="cs-CZ" dirty="0" smtClean="0"/>
              <a:t>OBR.4 </a:t>
            </a:r>
            <a:r>
              <a:rPr lang="cs-CZ" dirty="0"/>
              <a:t>OPENCAGE.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http://cs.wikipedia.org/wiki/Soubor:Galago_senegalensis.jpg </a:t>
            </a:r>
            <a:r>
              <a:rPr lang="cs-CZ" dirty="0" smtClean="0"/>
              <a:t> </a:t>
            </a:r>
          </a:p>
          <a:p>
            <a:r>
              <a:rPr lang="cs-CZ" i="1" u="sng" dirty="0" smtClean="0"/>
              <a:t>OBR.5</a:t>
            </a:r>
            <a:r>
              <a:rPr lang="cs-CZ" dirty="0"/>
              <a:t>RAIMOND SPEKKING.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</a:t>
            </a:r>
            <a:r>
              <a:rPr lang="cs-CZ" dirty="0">
                <a:hlinkClick r:id="rId3"/>
              </a:rPr>
              <a:t>http://cs.wikipedia.org/wiki/Soubor:Wei%C3%9Fb%C3%BCschelaffe_(Callithrix_jacchus).</a:t>
            </a:r>
            <a:r>
              <a:rPr lang="cs-CZ" dirty="0" smtClean="0">
                <a:hlinkClick r:id="rId3"/>
              </a:rPr>
              <a:t>jpg</a:t>
            </a:r>
            <a:endParaRPr lang="cs-CZ" dirty="0" smtClean="0"/>
          </a:p>
          <a:p>
            <a:r>
              <a:rPr lang="cs-CZ" dirty="0" smtClean="0"/>
              <a:t>OBR.6 </a:t>
            </a:r>
            <a:r>
              <a:rPr lang="cs-CZ" dirty="0"/>
              <a:t>ALESSANDRO CATENAZZI.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http://cs.wikipedia.org/wiki/Soubor:Alouatta_seniculus.jpg </a:t>
            </a:r>
            <a:endParaRPr lang="cs-CZ" dirty="0" smtClean="0"/>
          </a:p>
          <a:p>
            <a:r>
              <a:rPr lang="cs-CZ" dirty="0" smtClean="0"/>
              <a:t>OBR.7 </a:t>
            </a:r>
            <a:r>
              <a:rPr lang="cs-CZ" dirty="0"/>
              <a:t>EVA HEJDA.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http://cs.wikipedia.org/wiki/Soubor:Diademmeerkatze.jpg </a:t>
            </a:r>
            <a:endParaRPr lang="cs-CZ" dirty="0" smtClean="0"/>
          </a:p>
          <a:p>
            <a:r>
              <a:rPr lang="cs-CZ" dirty="0" smtClean="0"/>
              <a:t>OBR.8 </a:t>
            </a:r>
            <a:r>
              <a:rPr lang="en-US" dirty="0"/>
              <a:t>MATTHIAS TRAUTSCH. </a:t>
            </a:r>
            <a:r>
              <a:rPr lang="en-US" i="1" dirty="0"/>
              <a:t>Wikimedia Commons</a:t>
            </a:r>
            <a:r>
              <a:rPr lang="en-US" dirty="0"/>
              <a:t> [online]. [cit. 22.11.2013].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http://cs.wikipedia.org/wiki/Soubor:Weisshandgibbon_tierpark_berlin.jpg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sz="2000" i="1" u="sng" dirty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 sz="2000" dirty="0"/>
              <a:t>Veškeré obrázky,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1462</TotalTime>
  <Words>590</Words>
  <Application>Microsoft Office PowerPoint</Application>
  <PresentationFormat>Předvádění na obrazovce (4:3)</PresentationFormat>
  <Paragraphs>115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64</cp:revision>
  <dcterms:created xsi:type="dcterms:W3CDTF">2013-05-10T12:01:16Z</dcterms:created>
  <dcterms:modified xsi:type="dcterms:W3CDTF">2014-01-29T08:47:46Z</dcterms:modified>
</cp:coreProperties>
</file>