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0"/>
  </p:notesMasterIdLst>
  <p:sldIdLst>
    <p:sldId id="256" r:id="rId2"/>
    <p:sldId id="270" r:id="rId3"/>
    <p:sldId id="269" r:id="rId4"/>
    <p:sldId id="263" r:id="rId5"/>
    <p:sldId id="264" r:id="rId6"/>
    <p:sldId id="265" r:id="rId7"/>
    <p:sldId id="266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3" end="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Předmět:       Přírodopis  8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            PRIMÁTI - LIDOOPI</a:t>
          </a:r>
          <a:endParaRPr lang="cs-CZ" sz="2000" b="1" dirty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smtClean="0"/>
            <a:t>Autor:                 </a:t>
          </a:r>
          <a:r>
            <a:rPr lang="cs-CZ" sz="2000" b="1" dirty="0" smtClean="0"/>
            <a:t>Ing Věra Kubová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</a:t>
          </a:r>
          <a:r>
            <a:rPr lang="cs-CZ" sz="2000" b="1" smtClean="0"/>
            <a:t>:  CZ. 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</dgm:pt>
    <dgm:pt modelId="{F31B7103-6E88-4DB9-9888-CB9E0B3FEEF8}" type="pres">
      <dgm:prSet presAssocID="{BA9EE107-A5FB-41C4-9EF1-1CC153B68B3F}" presName="cycle" presStyleCnt="0"/>
      <dgm:spPr/>
    </dgm:pt>
    <dgm:pt modelId="{F7A92DE4-3445-4B9B-AF3D-F2DA6F69C25D}" type="pres">
      <dgm:prSet presAssocID="{BA9EE107-A5FB-41C4-9EF1-1CC153B68B3F}" presName="srcNode" presStyleLbl="node1" presStyleIdx="0" presStyleCnt="4"/>
      <dgm:spPr/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4"/>
      <dgm:spPr/>
    </dgm:pt>
    <dgm:pt modelId="{F16BA6F4-95DE-4E28-BF94-6459A70C4A6D}" type="pres">
      <dgm:prSet presAssocID="{BA9EE107-A5FB-41C4-9EF1-1CC153B68B3F}" presName="dstNode" presStyleLbl="node1" presStyleIdx="0" presStyleCnt="4"/>
      <dgm:spPr/>
    </dgm:pt>
    <dgm:pt modelId="{F036299F-AF4D-4DAF-ABF5-87E8CC3FEF1B}" type="pres">
      <dgm:prSet presAssocID="{A83A7CFB-B411-4357-9641-4A8443F73655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</dgm:pt>
    <dgm:pt modelId="{112F553D-60C2-4CC4-948D-0369F51C4DB0}" type="pres">
      <dgm:prSet presAssocID="{A83A7CFB-B411-4357-9641-4A8443F73655}" presName="accentRepeatNode" presStyleLbl="solidFgAcc1" presStyleIdx="0" presStyleCnt="4"/>
      <dgm:spPr/>
    </dgm:pt>
    <dgm:pt modelId="{8F499F57-25C9-45F4-8CBD-7D9D581CAA10}" type="pres">
      <dgm:prSet presAssocID="{3061F91D-8548-4FCB-A021-DD835A272F0F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96E2ED9-986E-45D6-92F7-C8372E97FA90}" type="pres">
      <dgm:prSet presAssocID="{3061F91D-8548-4FCB-A021-DD835A272F0F}" presName="accent_2" presStyleCnt="0"/>
      <dgm:spPr/>
    </dgm:pt>
    <dgm:pt modelId="{A6FEC19F-0F90-4EC7-BB21-E0ADFEFFA617}" type="pres">
      <dgm:prSet presAssocID="{3061F91D-8548-4FCB-A021-DD835A272F0F}" presName="accentRepeatNode" presStyleLbl="solidFgAcc1" presStyleIdx="1" presStyleCnt="4"/>
      <dgm:spPr/>
    </dgm:pt>
    <dgm:pt modelId="{53E42326-DC07-4DF9-9467-D8432361C847}" type="pres">
      <dgm:prSet presAssocID="{60B5D622-D348-4384-9EFA-863CA4F7B7A3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686FDD-9F30-4916-A44F-CA26261BE122}" type="pres">
      <dgm:prSet presAssocID="{60B5D622-D348-4384-9EFA-863CA4F7B7A3}" presName="accent_3" presStyleCnt="0"/>
      <dgm:spPr/>
    </dgm:pt>
    <dgm:pt modelId="{D00E28E9-7A94-4DBE-BF47-6DC8F169B300}" type="pres">
      <dgm:prSet presAssocID="{60B5D622-D348-4384-9EFA-863CA4F7B7A3}" presName="accentRepeatNode" presStyleLbl="solidFgAcc1" presStyleIdx="2" presStyleCnt="4"/>
      <dgm:spPr/>
      <dgm:t>
        <a:bodyPr/>
        <a:lstStyle/>
        <a:p>
          <a:endParaRPr lang="cs-CZ"/>
        </a:p>
      </dgm:t>
    </dgm:pt>
    <dgm:pt modelId="{4D744F30-9794-46C6-ACFA-F39922614CF7}" type="pres">
      <dgm:prSet presAssocID="{E392F34A-E55D-43D5-AEDD-49027298B81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183638-E327-4DD3-A173-2ABBAF66184A}" type="pres">
      <dgm:prSet presAssocID="{E392F34A-E55D-43D5-AEDD-49027298B816}" presName="accent_4" presStyleCnt="0"/>
      <dgm:spPr/>
    </dgm:pt>
    <dgm:pt modelId="{EB133F34-59A3-4639-B813-3EF5396EC28B}" type="pres">
      <dgm:prSet presAssocID="{E392F34A-E55D-43D5-AEDD-49027298B816}" presName="accentRepeatNode" presStyleLbl="solidFgAcc1" presStyleIdx="3" presStyleCnt="4"/>
      <dgm:spPr/>
    </dgm:pt>
  </dgm:ptLst>
  <dgm:cxnLst>
    <dgm:cxn modelId="{3E068E4C-B503-4144-ACBD-F6D1E329A233}" type="presOf" srcId="{60B5D622-D348-4384-9EFA-863CA4F7B7A3}" destId="{53E42326-DC07-4DF9-9467-D8432361C847}" srcOrd="0" destOrd="0" presId="urn:microsoft.com/office/officeart/2008/layout/VerticalCurvedList"/>
    <dgm:cxn modelId="{B8C92B4A-9E16-4C6D-8583-A1CEC081E720}" srcId="{BA9EE107-A5FB-41C4-9EF1-1CC153B68B3F}" destId="{3061F91D-8548-4FCB-A021-DD835A272F0F}" srcOrd="1" destOrd="0" parTransId="{964A7552-04A1-426D-AC2F-6455AE0A46FC}" sibTransId="{CD2629B0-CE06-4C37-BA3E-EB383F625F73}"/>
    <dgm:cxn modelId="{DF849492-EC0F-41C4-9A01-844E1A834E31}" srcId="{BA9EE107-A5FB-41C4-9EF1-1CC153B68B3F}" destId="{60B5D622-D348-4384-9EFA-863CA4F7B7A3}" srcOrd="2" destOrd="0" parTransId="{74CB5370-34BA-43B8-AB66-1E3510545B42}" sibTransId="{5895C10F-262B-4EFF-A7FE-F20237FEAECB}"/>
    <dgm:cxn modelId="{183304B8-1358-44C9-8803-DA07758E6D27}" type="presOf" srcId="{3061F91D-8548-4FCB-A021-DD835A272F0F}" destId="{8F499F57-25C9-45F4-8CBD-7D9D581CAA10}" srcOrd="0" destOrd="0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0279BEF7-BAF0-4413-811A-11663A22D098}" type="presOf" srcId="{F3C4A836-23AC-4E41-B6D6-51221E7E6743}" destId="{EF104B90-7E69-4918-A202-E6F91FC6E413}" srcOrd="0" destOrd="0" presId="urn:microsoft.com/office/officeart/2008/layout/VerticalCurvedList"/>
    <dgm:cxn modelId="{85DD460C-C999-4113-86D0-07CE61C390A7}" srcId="{BA9EE107-A5FB-41C4-9EF1-1CC153B68B3F}" destId="{E392F34A-E55D-43D5-AEDD-49027298B816}" srcOrd="3" destOrd="0" parTransId="{BC40F3DB-7514-4A20-8E05-98AEEC263C22}" sibTransId="{9093FE33-FB2C-41B0-8F18-5CB6446B7DEF}"/>
    <dgm:cxn modelId="{9E23070F-25A5-4C19-9269-1793FC13F46D}" type="presOf" srcId="{E392F34A-E55D-43D5-AEDD-49027298B816}" destId="{4D744F30-9794-46C6-ACFA-F39922614CF7}" srcOrd="0" destOrd="0" presId="urn:microsoft.com/office/officeart/2008/layout/VerticalCurvedList"/>
    <dgm:cxn modelId="{B47C7ECB-22B8-4C0F-9F6D-1526C5AC06E6}" type="presOf" srcId="{A83A7CFB-B411-4357-9641-4A8443F73655}" destId="{F036299F-AF4D-4DAF-ABF5-87E8CC3FEF1B}" srcOrd="0" destOrd="0" presId="urn:microsoft.com/office/officeart/2008/layout/VerticalCurvedList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E40977E6-8C7E-4DB4-A4AD-0B06EBF7C24E}" type="presParOf" srcId="{9C0CD981-713F-47B3-AE2F-2963F2684A6F}" destId="{96773A7D-3367-4F53-A2D2-EA5770AFFDB3}" srcOrd="0" destOrd="0" presId="urn:microsoft.com/office/officeart/2008/layout/VerticalCurvedList"/>
    <dgm:cxn modelId="{1C9373A0-FCAE-4781-B1D1-0498DC7618B1}" type="presParOf" srcId="{96773A7D-3367-4F53-A2D2-EA5770AFFDB3}" destId="{F31B7103-6E88-4DB9-9888-CB9E0B3FEEF8}" srcOrd="0" destOrd="0" presId="urn:microsoft.com/office/officeart/2008/layout/VerticalCurvedList"/>
    <dgm:cxn modelId="{B7A7B249-F3B1-4D98-A626-967D1E89E94E}" type="presParOf" srcId="{F31B7103-6E88-4DB9-9888-CB9E0B3FEEF8}" destId="{F7A92DE4-3445-4B9B-AF3D-F2DA6F69C25D}" srcOrd="0" destOrd="0" presId="urn:microsoft.com/office/officeart/2008/layout/VerticalCurvedList"/>
    <dgm:cxn modelId="{B5145D1A-579A-4AAB-9C77-89F7AFFF181B}" type="presParOf" srcId="{F31B7103-6E88-4DB9-9888-CB9E0B3FEEF8}" destId="{EF104B90-7E69-4918-A202-E6F91FC6E413}" srcOrd="1" destOrd="0" presId="urn:microsoft.com/office/officeart/2008/layout/VerticalCurvedList"/>
    <dgm:cxn modelId="{336E0D51-2079-42C9-BD7A-D4BEE6B2B001}" type="presParOf" srcId="{F31B7103-6E88-4DB9-9888-CB9E0B3FEEF8}" destId="{F5A5022A-2B1C-4F3B-B289-BC099E9CE92F}" srcOrd="2" destOrd="0" presId="urn:microsoft.com/office/officeart/2008/layout/VerticalCurvedList"/>
    <dgm:cxn modelId="{8012DE3B-6A52-4BC6-A0E5-94C55A931254}" type="presParOf" srcId="{F31B7103-6E88-4DB9-9888-CB9E0B3FEEF8}" destId="{F16BA6F4-95DE-4E28-BF94-6459A70C4A6D}" srcOrd="3" destOrd="0" presId="urn:microsoft.com/office/officeart/2008/layout/VerticalCurvedList"/>
    <dgm:cxn modelId="{F82CB3AC-6B8C-4DF1-8ECC-C78ECF6B9842}" type="presParOf" srcId="{96773A7D-3367-4F53-A2D2-EA5770AFFDB3}" destId="{F036299F-AF4D-4DAF-ABF5-87E8CC3FEF1B}" srcOrd="1" destOrd="0" presId="urn:microsoft.com/office/officeart/2008/layout/VerticalCurvedList"/>
    <dgm:cxn modelId="{FC5F50E5-328D-4644-8144-441B5F7B20E5}" type="presParOf" srcId="{96773A7D-3367-4F53-A2D2-EA5770AFFDB3}" destId="{40B95986-31F6-48A6-A8D8-D04AC3BEDA92}" srcOrd="2" destOrd="0" presId="urn:microsoft.com/office/officeart/2008/layout/VerticalCurvedList"/>
    <dgm:cxn modelId="{CEA9CC94-DED9-409C-9296-9AE02424F92D}" type="presParOf" srcId="{40B95986-31F6-48A6-A8D8-D04AC3BEDA92}" destId="{112F553D-60C2-4CC4-948D-0369F51C4DB0}" srcOrd="0" destOrd="0" presId="urn:microsoft.com/office/officeart/2008/layout/VerticalCurvedList"/>
    <dgm:cxn modelId="{490ABE33-99BE-4DF6-B6E7-4F2808A522D3}" type="presParOf" srcId="{96773A7D-3367-4F53-A2D2-EA5770AFFDB3}" destId="{8F499F57-25C9-45F4-8CBD-7D9D581CAA10}" srcOrd="3" destOrd="0" presId="urn:microsoft.com/office/officeart/2008/layout/VerticalCurvedList"/>
    <dgm:cxn modelId="{56E56004-6467-4105-8014-18F581298469}" type="presParOf" srcId="{96773A7D-3367-4F53-A2D2-EA5770AFFDB3}" destId="{A96E2ED9-986E-45D6-92F7-C8372E97FA90}" srcOrd="4" destOrd="0" presId="urn:microsoft.com/office/officeart/2008/layout/VerticalCurvedList"/>
    <dgm:cxn modelId="{68BD70A1-1F77-489F-B92C-FA217CFAC42F}" type="presParOf" srcId="{A96E2ED9-986E-45D6-92F7-C8372E97FA90}" destId="{A6FEC19F-0F90-4EC7-BB21-E0ADFEFFA617}" srcOrd="0" destOrd="0" presId="urn:microsoft.com/office/officeart/2008/layout/VerticalCurvedList"/>
    <dgm:cxn modelId="{06714DF8-C7BA-445A-A143-F7DF4B6D5AB0}" type="presParOf" srcId="{96773A7D-3367-4F53-A2D2-EA5770AFFDB3}" destId="{53E42326-DC07-4DF9-9467-D8432361C847}" srcOrd="5" destOrd="0" presId="urn:microsoft.com/office/officeart/2008/layout/VerticalCurvedList"/>
    <dgm:cxn modelId="{0B5A9FEE-AC2C-43C3-8E01-4CC68334F148}" type="presParOf" srcId="{96773A7D-3367-4F53-A2D2-EA5770AFFDB3}" destId="{B5686FDD-9F30-4916-A44F-CA26261BE122}" srcOrd="6" destOrd="0" presId="urn:microsoft.com/office/officeart/2008/layout/VerticalCurvedList"/>
    <dgm:cxn modelId="{54FCF674-1C82-4F0F-B7E9-F05DDCA31103}" type="presParOf" srcId="{B5686FDD-9F30-4916-A44F-CA26261BE122}" destId="{D00E28E9-7A94-4DBE-BF47-6DC8F169B300}" srcOrd="0" destOrd="0" presId="urn:microsoft.com/office/officeart/2008/layout/VerticalCurvedList"/>
    <dgm:cxn modelId="{E6E5E875-2184-42E1-A32F-5BB27307FA0A}" type="presParOf" srcId="{96773A7D-3367-4F53-A2D2-EA5770AFFDB3}" destId="{4D744F30-9794-46C6-ACFA-F39922614CF7}" srcOrd="7" destOrd="0" presId="urn:microsoft.com/office/officeart/2008/layout/VerticalCurvedList"/>
    <dgm:cxn modelId="{2D2FE2AA-C1D9-4643-BAA3-7A0D9FBD8825}" type="presParOf" srcId="{96773A7D-3367-4F53-A2D2-EA5770AFFDB3}" destId="{9A183638-E327-4DD3-A173-2ABBAF66184A}" srcOrd="8" destOrd="0" presId="urn:microsoft.com/office/officeart/2008/layout/VerticalCurvedList"/>
    <dgm:cxn modelId="{C79F4C8C-4707-42D5-95BF-9A00ED22C419}" type="presParOf" srcId="{9A183638-E327-4DD3-A173-2ABBAF66184A}" destId="{EB133F34-59A3-4639-B813-3EF5396EC28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60706" y="243582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smtClean="0"/>
            <a:t>Autor:                 </a:t>
          </a:r>
          <a:r>
            <a:rPr lang="cs-CZ" sz="2000" b="1" kern="1200" dirty="0" smtClean="0"/>
            <a:t>Ing Věra Kubová</a:t>
          </a:r>
        </a:p>
      </dsp:txBody>
      <dsp:txXfrm>
        <a:off x="360706" y="243582"/>
        <a:ext cx="4878500" cy="487419"/>
      </dsp:txXfrm>
    </dsp:sp>
    <dsp:sp modelId="{112F553D-60C2-4CC4-948D-0369F51C4DB0}">
      <dsp:nvSpPr>
        <dsp:cNvPr id="0" name=""/>
        <dsp:cNvSpPr/>
      </dsp:nvSpPr>
      <dsp:spPr>
        <a:xfrm>
          <a:off x="56069" y="182655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499F57-25C9-45F4-8CBD-7D9D581CAA10}">
      <dsp:nvSpPr>
        <dsp:cNvPr id="0" name=""/>
        <dsp:cNvSpPr/>
      </dsp:nvSpPr>
      <dsp:spPr>
        <a:xfrm>
          <a:off x="640154" y="974838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Předmět:       Přírodopis  8</a:t>
          </a:r>
          <a:endParaRPr lang="cs-CZ" sz="2000" b="1" kern="1200" dirty="0"/>
        </a:p>
      </dsp:txBody>
      <dsp:txXfrm>
        <a:off x="640154" y="974838"/>
        <a:ext cx="4599052" cy="487419"/>
      </dsp:txXfrm>
    </dsp:sp>
    <dsp:sp modelId="{A6FEC19F-0F90-4EC7-BB21-E0ADFEFFA617}">
      <dsp:nvSpPr>
        <dsp:cNvPr id="0" name=""/>
        <dsp:cNvSpPr/>
      </dsp:nvSpPr>
      <dsp:spPr>
        <a:xfrm>
          <a:off x="335517" y="913911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E42326-DC07-4DF9-9467-D8432361C847}">
      <dsp:nvSpPr>
        <dsp:cNvPr id="0" name=""/>
        <dsp:cNvSpPr/>
      </dsp:nvSpPr>
      <dsp:spPr>
        <a:xfrm>
          <a:off x="640154" y="1706094"/>
          <a:ext cx="4599052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            PRIMÁTI - LIDOOPI</a:t>
          </a:r>
          <a:endParaRPr lang="cs-CZ" sz="2000" b="1" kern="1200" dirty="0"/>
        </a:p>
      </dsp:txBody>
      <dsp:txXfrm>
        <a:off x="640154" y="1706094"/>
        <a:ext cx="4599052" cy="487419"/>
      </dsp:txXfrm>
    </dsp:sp>
    <dsp:sp modelId="{D00E28E9-7A94-4DBE-BF47-6DC8F169B300}">
      <dsp:nvSpPr>
        <dsp:cNvPr id="0" name=""/>
        <dsp:cNvSpPr/>
      </dsp:nvSpPr>
      <dsp:spPr>
        <a:xfrm>
          <a:off x="335517" y="1645166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44F30-9794-46C6-ACFA-F39922614CF7}">
      <dsp:nvSpPr>
        <dsp:cNvPr id="0" name=""/>
        <dsp:cNvSpPr/>
      </dsp:nvSpPr>
      <dsp:spPr>
        <a:xfrm>
          <a:off x="360706" y="2437349"/>
          <a:ext cx="4878500" cy="48741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6889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</a:t>
          </a:r>
          <a:r>
            <a:rPr lang="cs-CZ" sz="2000" b="1" kern="1200" smtClean="0"/>
            <a:t>:  CZ. 1.07/1.4.00/21.3315</a:t>
          </a:r>
          <a:endParaRPr lang="cs-CZ" sz="2000" b="1" kern="1200" dirty="0"/>
        </a:p>
      </dsp:txBody>
      <dsp:txXfrm>
        <a:off x="360706" y="2437349"/>
        <a:ext cx="4878500" cy="487419"/>
      </dsp:txXfrm>
    </dsp:sp>
    <dsp:sp modelId="{EB133F34-59A3-4639-B813-3EF5396EC28B}">
      <dsp:nvSpPr>
        <dsp:cNvPr id="0" name=""/>
        <dsp:cNvSpPr/>
      </dsp:nvSpPr>
      <dsp:spPr>
        <a:xfrm>
          <a:off x="56069" y="2376422"/>
          <a:ext cx="609274" cy="6092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t>29.1.2014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t>29.1.2014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t>29.1.2014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t>29.1.2014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t>29.1.2014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t>29.1.2014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2" y="1988840"/>
            <a:ext cx="5544616" cy="1152128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21642201"/>
              </p:ext>
            </p:extLst>
          </p:nvPr>
        </p:nvGraphicFramePr>
        <p:xfrm>
          <a:off x="1907704" y="3284984"/>
          <a:ext cx="528024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>
                <a:solidFill>
                  <a:schemeClr val="tx1"/>
                </a:solidFill>
                <a:cs typeface="Times New Roman" pitchFamily="18" charset="0"/>
              </a:rPr>
              <a:t>Prezentace slouží k seznámení se skupinou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primátů – </a:t>
            </a:r>
            <a:r>
              <a:rPr lang="cs-CZ" dirty="0" smtClean="0">
                <a:solidFill>
                  <a:schemeClr val="tx1"/>
                </a:solidFill>
                <a:cs typeface="Times New Roman" pitchFamily="18" charset="0"/>
              </a:rPr>
              <a:t>lidoopy</a:t>
            </a:r>
            <a:endParaRPr lang="cs-CZ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Žáci prostřednictvím </a:t>
            </a:r>
            <a:r>
              <a:rPr lang="cs-CZ" altLang="cs-CZ" dirty="0" err="1" smtClean="0">
                <a:solidFill>
                  <a:schemeClr val="tx1"/>
                </a:solidFill>
              </a:rPr>
              <a:t>Power</a:t>
            </a:r>
            <a:r>
              <a:rPr lang="cs-CZ" altLang="cs-CZ" dirty="0" smtClean="0">
                <a:solidFill>
                  <a:schemeClr val="tx1"/>
                </a:solidFill>
              </a:rPr>
              <a:t> Pointové </a:t>
            </a:r>
            <a:r>
              <a:rPr lang="cs-CZ" altLang="cs-CZ" dirty="0">
                <a:solidFill>
                  <a:schemeClr val="tx1"/>
                </a:solidFill>
              </a:rPr>
              <a:t>prezentace získají základní informace </a:t>
            </a:r>
            <a:r>
              <a:rPr lang="cs-CZ" altLang="cs-CZ" dirty="0" smtClean="0">
                <a:solidFill>
                  <a:schemeClr val="tx1"/>
                </a:solidFill>
              </a:rPr>
              <a:t>o primátech </a:t>
            </a:r>
            <a:r>
              <a:rPr lang="cs-CZ" altLang="cs-CZ" dirty="0" smtClean="0">
                <a:solidFill>
                  <a:schemeClr val="tx1"/>
                </a:solidFill>
              </a:rPr>
              <a:t>(lidoopech) </a:t>
            </a:r>
            <a:r>
              <a:rPr lang="cs-CZ" altLang="cs-CZ" dirty="0" smtClean="0">
                <a:solidFill>
                  <a:schemeClr val="tx1"/>
                </a:solidFill>
              </a:rPr>
              <a:t>z </a:t>
            </a:r>
            <a:r>
              <a:rPr lang="cs-CZ" altLang="cs-CZ" dirty="0">
                <a:solidFill>
                  <a:schemeClr val="tx1"/>
                </a:solidFill>
              </a:rPr>
              <a:t>třídy savců a procvičí si poznávání jejich nejběžnějších zástupců podle fotografií</a:t>
            </a:r>
            <a:r>
              <a:rPr lang="cs-CZ" altLang="cs-CZ" dirty="0" smtClean="0">
                <a:solidFill>
                  <a:schemeClr val="tx1"/>
                </a:solidFill>
              </a:rPr>
              <a:t>.</a:t>
            </a:r>
            <a:r>
              <a:rPr lang="cs-CZ" dirty="0">
                <a:solidFill>
                  <a:schemeClr val="tx1"/>
                </a:solidFill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dirty="0" smtClean="0">
                <a:solidFill>
                  <a:schemeClr val="tx1"/>
                </a:solidFill>
              </a:rPr>
              <a:t>Žáci dokáží </a:t>
            </a:r>
            <a:r>
              <a:rPr lang="cs-CZ" dirty="0">
                <a:solidFill>
                  <a:schemeClr val="tx1"/>
                </a:solidFill>
              </a:rPr>
              <a:t>charakterizovat skupinu primátů z hlediska stavby těla, rozvoje inteligence, rozšíření a jejich třídění. </a:t>
            </a:r>
            <a:r>
              <a:rPr lang="cs-CZ" dirty="0" smtClean="0">
                <a:solidFill>
                  <a:schemeClr val="tx1"/>
                </a:solidFill>
              </a:rPr>
              <a:t>Budou </a:t>
            </a:r>
            <a:r>
              <a:rPr lang="cs-CZ" dirty="0">
                <a:solidFill>
                  <a:schemeClr val="tx1"/>
                </a:solidFill>
              </a:rPr>
              <a:t>umět vyjmenovat důležité druhy primátů</a:t>
            </a:r>
            <a:endParaRPr lang="cs-CZ" altLang="cs-CZ" dirty="0">
              <a:solidFill>
                <a:schemeClr val="tx1"/>
              </a:solidFill>
            </a:endParaRPr>
          </a:p>
          <a:p>
            <a:pPr defTabSz="708025" fontAlgn="base">
              <a:spcAft>
                <a:spcPct val="0"/>
              </a:spcAft>
              <a:buClrTx/>
              <a:buSzTx/>
            </a:pPr>
            <a:r>
              <a:rPr lang="cs-CZ" altLang="cs-CZ" dirty="0">
                <a:solidFill>
                  <a:schemeClr val="tx1"/>
                </a:solidFill>
              </a:rPr>
              <a:t>Materiál lze využít při výuce na interaktivní tabuli nebo s ním pracují žáci samostatně na PC.</a:t>
            </a:r>
          </a:p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Přírodopis 8. ročník</a:t>
            </a:r>
            <a:endParaRPr lang="cs-CZ" dirty="0"/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5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3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25854" y="1572618"/>
            <a:ext cx="6968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Afrika, </a:t>
            </a:r>
            <a:r>
              <a:rPr lang="cs-CZ" sz="2800" b="1" dirty="0"/>
              <a:t>A</a:t>
            </a:r>
            <a:r>
              <a:rPr lang="cs-CZ" sz="2800" b="1" dirty="0" smtClean="0"/>
              <a:t>sie (starý svět)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3294" y="724635"/>
            <a:ext cx="22475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LIDOOPI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5854" y="2110813"/>
            <a:ext cx="4844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NEJLÉPE VYVINUTÝ MOZEK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5854" y="2649008"/>
            <a:ext cx="81226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Výrazné nadočnicové oblouky – podobají se obličeji člověka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25854" y="3556535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Pohyblivý palec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25854" y="4094730"/>
            <a:ext cx="764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Přední končetiny prodloužené, velká chodidla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25854" y="4632925"/>
            <a:ext cx="2765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Ocas zakrnělý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5854" y="5171120"/>
            <a:ext cx="2073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Všežravci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5853" y="5709318"/>
            <a:ext cx="44133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b="1" dirty="0" smtClean="0"/>
              <a:t>Dokonalý zrak (barevný)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251576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4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71723" y="476672"/>
            <a:ext cx="235814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</a:t>
            </a:r>
            <a:r>
              <a:rPr lang="cs-CZ" sz="4400" b="1" dirty="0" smtClean="0"/>
              <a:t>LIDOOPI</a:t>
            </a:r>
            <a:endParaRPr lang="cs-CZ" sz="44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38" y="1564588"/>
            <a:ext cx="2545525" cy="3960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180" y="1513320"/>
            <a:ext cx="3901033" cy="3960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964443" y="5644584"/>
            <a:ext cx="22213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ORANGUTAN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012160" y="5659238"/>
            <a:ext cx="13708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GORILA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726170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620688"/>
            <a:ext cx="21695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 LIDOOPI</a:t>
            </a:r>
            <a:endParaRPr lang="cs-CZ" sz="4000" b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812" y="1773789"/>
            <a:ext cx="2957685" cy="3672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259" y="1759876"/>
            <a:ext cx="4526452" cy="36728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1211868" y="5615662"/>
            <a:ext cx="1693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ŠIMPANZ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5615662"/>
            <a:ext cx="14061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ČLOVĚK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70337" y="651465"/>
            <a:ext cx="2196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HOMINIDI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39146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6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692223" y="620688"/>
            <a:ext cx="21514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OTÁZKY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72965" y="1556792"/>
            <a:ext cx="5827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1. Vyjmenuj charakteristické znaky </a:t>
            </a:r>
            <a:r>
              <a:rPr lang="cs-CZ" sz="2400" b="1" dirty="0" smtClean="0"/>
              <a:t>lidoopů.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2965" y="2438890"/>
            <a:ext cx="61574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/>
              <a:t>2. Do kterých tří skupin </a:t>
            </a:r>
            <a:r>
              <a:rPr lang="cs-CZ" sz="2400" b="1" dirty="0" smtClean="0"/>
              <a:t>primáty </a:t>
            </a:r>
            <a:r>
              <a:rPr lang="cs-CZ" sz="2400" b="1" dirty="0"/>
              <a:t>rozdělujeme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2965" y="3320988"/>
            <a:ext cx="46041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3. </a:t>
            </a:r>
            <a:r>
              <a:rPr lang="cs-CZ" sz="2400" b="1" dirty="0"/>
              <a:t>Které opice patří mezi lidoopy? 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72965" y="4203086"/>
            <a:ext cx="70246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4. </a:t>
            </a:r>
            <a:r>
              <a:rPr lang="cs-CZ" sz="2400" b="1" dirty="0"/>
              <a:t>Proč patří lidoopi mezi ohrožené druhy živočichů</a:t>
            </a:r>
            <a:r>
              <a:rPr lang="cs-CZ" sz="2400" b="1" dirty="0" smtClean="0"/>
              <a:t>?</a:t>
            </a:r>
            <a:endParaRPr lang="cs-CZ" sz="24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68514" y="5085184"/>
            <a:ext cx="8358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5. </a:t>
            </a:r>
            <a:r>
              <a:rPr lang="cs-CZ" sz="2400" b="1" dirty="0"/>
              <a:t>Vyber si jednoho zástupce lidoopů a vypracuj o něm referát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3957112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7</a:t>
            </a:fld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706924" y="2186244"/>
            <a:ext cx="686263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/>
              <a:t>Na </a:t>
            </a:r>
            <a:r>
              <a:rPr lang="cs-CZ" sz="3200" b="1" dirty="0"/>
              <a:t>končetinách mají pět prstů.</a:t>
            </a:r>
          </a:p>
          <a:p>
            <a:r>
              <a:rPr lang="cs-CZ" sz="3200" b="1" dirty="0" smtClean="0"/>
              <a:t>Lidoop</a:t>
            </a:r>
            <a:r>
              <a:rPr lang="cs-CZ" sz="3200" b="1" dirty="0" smtClean="0"/>
              <a:t>i </a:t>
            </a:r>
            <a:r>
              <a:rPr lang="cs-CZ" sz="3200" b="1" dirty="0"/>
              <a:t>došlapují na celou plochu chodidla.</a:t>
            </a:r>
          </a:p>
          <a:p>
            <a:r>
              <a:rPr lang="cs-CZ" sz="3200" b="1" dirty="0"/>
              <a:t>Nejučenlivějším lidoopem  je šimpanz.</a:t>
            </a:r>
          </a:p>
          <a:p>
            <a:r>
              <a:rPr lang="cs-CZ" sz="3200" b="1" dirty="0"/>
              <a:t>Největší a nejsilnější lidoop je gorila.</a:t>
            </a:r>
          </a:p>
          <a:p>
            <a:r>
              <a:rPr lang="cs-CZ" sz="3200" b="1" dirty="0" smtClean="0"/>
              <a:t>Na </a:t>
            </a:r>
            <a:r>
              <a:rPr lang="cs-CZ" sz="3200" b="1" dirty="0"/>
              <a:t>zemi se pohybuje gorila.</a:t>
            </a:r>
          </a:p>
          <a:p>
            <a:r>
              <a:rPr lang="cs-CZ" sz="3200" b="1" dirty="0"/>
              <a:t>Rezavě červené chlupy má orangutan</a:t>
            </a:r>
            <a:r>
              <a:rPr lang="cs-CZ" sz="3200" b="1" dirty="0" smtClean="0"/>
              <a:t>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4374870" y="2306061"/>
            <a:ext cx="64807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6" name="Obdélník 5"/>
          <p:cNvSpPr/>
          <p:nvPr/>
        </p:nvSpPr>
        <p:spPr>
          <a:xfrm>
            <a:off x="702463" y="3170157"/>
            <a:ext cx="1800199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7" name="Obdélník 6"/>
          <p:cNvSpPr/>
          <p:nvPr/>
        </p:nvSpPr>
        <p:spPr>
          <a:xfrm>
            <a:off x="5802503" y="3733647"/>
            <a:ext cx="1750071" cy="4446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8" name="Obdélník 7"/>
          <p:cNvSpPr/>
          <p:nvPr/>
        </p:nvSpPr>
        <p:spPr>
          <a:xfrm>
            <a:off x="5959046" y="4297722"/>
            <a:ext cx="129614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9" name="Obdélník 8"/>
          <p:cNvSpPr/>
          <p:nvPr/>
        </p:nvSpPr>
        <p:spPr>
          <a:xfrm>
            <a:off x="4427984" y="4745501"/>
            <a:ext cx="1584176" cy="3950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10" name="Obdélník 9"/>
          <p:cNvSpPr/>
          <p:nvPr/>
        </p:nvSpPr>
        <p:spPr>
          <a:xfrm>
            <a:off x="5436937" y="5258389"/>
            <a:ext cx="209758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/>
          </a:p>
        </p:txBody>
      </p:sp>
      <p:sp>
        <p:nvSpPr>
          <p:cNvPr id="12" name="TextovéPole 11"/>
          <p:cNvSpPr txBox="1"/>
          <p:nvPr/>
        </p:nvSpPr>
        <p:spPr>
          <a:xfrm>
            <a:off x="702463" y="688342"/>
            <a:ext cx="5439310" cy="76944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Doplň  chybějící údaje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0572430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12776"/>
            <a:ext cx="8352928" cy="4968552"/>
          </a:xfrm>
        </p:spPr>
        <p:txBody>
          <a:bodyPr>
            <a:normAutofit fontScale="77500" lnSpcReduction="20000"/>
          </a:bodyPr>
          <a:lstStyle/>
          <a:p>
            <a:r>
              <a:rPr lang="cs-CZ" i="1" u="sng" dirty="0"/>
              <a:t>Použitá literatura:</a:t>
            </a:r>
          </a:p>
          <a:p>
            <a:pPr marL="0" lvl="1" indent="0">
              <a:buNone/>
            </a:pPr>
            <a:r>
              <a:rPr lang="cs-CZ" sz="1800" dirty="0"/>
              <a:t>Přírodopis 8 -  FRAUS 2006 (</a:t>
            </a:r>
            <a:r>
              <a:rPr lang="cs-CZ" sz="1800" dirty="0" err="1"/>
              <a:t>I.Vaněčková</a:t>
            </a:r>
            <a:r>
              <a:rPr lang="cs-CZ" sz="1800" dirty="0"/>
              <a:t>, </a:t>
            </a:r>
            <a:r>
              <a:rPr lang="cs-CZ" sz="1800" dirty="0" err="1"/>
              <a:t>J.Skýbová</a:t>
            </a:r>
            <a:r>
              <a:rPr lang="cs-CZ" sz="1800" dirty="0"/>
              <a:t>, </a:t>
            </a:r>
            <a:r>
              <a:rPr lang="cs-CZ" sz="1800" dirty="0" err="1"/>
              <a:t>D.Markvartová</a:t>
            </a:r>
            <a:r>
              <a:rPr lang="cs-CZ" sz="1800" dirty="0"/>
              <a:t>, </a:t>
            </a:r>
            <a:r>
              <a:rPr lang="cs-CZ" sz="1800" dirty="0" err="1"/>
              <a:t>T.Hejda</a:t>
            </a:r>
            <a:r>
              <a:rPr lang="cs-CZ" sz="1800" dirty="0"/>
              <a:t>)</a:t>
            </a:r>
          </a:p>
          <a:p>
            <a:endParaRPr lang="cs-CZ" dirty="0"/>
          </a:p>
          <a:p>
            <a:r>
              <a:rPr lang="cs-CZ" i="1" u="sng" dirty="0"/>
              <a:t>Internetové odkazy</a:t>
            </a:r>
            <a:r>
              <a:rPr lang="cs-CZ" i="1" u="sng" dirty="0" smtClean="0"/>
              <a:t>:</a:t>
            </a:r>
          </a:p>
          <a:p>
            <a:r>
              <a:rPr lang="cs-CZ" i="1" u="sng" dirty="0" smtClean="0"/>
              <a:t>OBR.9 </a:t>
            </a:r>
            <a:r>
              <a:rPr lang="cs-CZ" dirty="0"/>
              <a:t>MALENE THYSSEN.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http://cs.wikipedia.org/wiki/Soubor:Pongo_pygmaeus_(orangutang).jpg </a:t>
            </a:r>
            <a:endParaRPr lang="cs-CZ" dirty="0" smtClean="0"/>
          </a:p>
          <a:p>
            <a:r>
              <a:rPr lang="cs-CZ" i="1" u="sng" dirty="0" smtClean="0"/>
              <a:t>OBR.10 </a:t>
            </a:r>
            <a:r>
              <a:rPr lang="cs-CZ" dirty="0"/>
              <a:t>RAUL654.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http://cs.wikipedia.org/wiki/Soubor:Male_silverback_Gorilla.JPG </a:t>
            </a:r>
            <a:endParaRPr lang="cs-CZ" dirty="0" smtClean="0"/>
          </a:p>
          <a:p>
            <a:r>
              <a:rPr lang="cs-CZ" i="1" u="sng" dirty="0" smtClean="0"/>
              <a:t>OBR.11 </a:t>
            </a:r>
            <a:r>
              <a:rPr lang="cs-CZ" dirty="0"/>
              <a:t>MALENE THYSSEN.. 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 [online]. [cit. 22.11.2013]. Dostupný na WWW: http://cs.wikipedia.org/wiki/Soubor:Chimpanse.jpg </a:t>
            </a:r>
            <a:endParaRPr lang="cs-CZ" dirty="0" smtClean="0"/>
          </a:p>
          <a:p>
            <a:r>
              <a:rPr lang="cs-CZ" i="1" u="sng" dirty="0" smtClean="0"/>
              <a:t>OBR.12 </a:t>
            </a:r>
            <a:r>
              <a:rPr lang="en-US" dirty="0"/>
              <a:t>YURIY DYACHYSHYN. </a:t>
            </a:r>
            <a:r>
              <a:rPr lang="en-US" i="1" dirty="0"/>
              <a:t>Wikimedia Commons</a:t>
            </a:r>
            <a:r>
              <a:rPr lang="en-US" dirty="0"/>
              <a:t> [online]. [cit. 22.11.2013].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http://cs.wikipedia.org/wiki/Soubor:Andriy_Sadovyy_with_family.jpg </a:t>
            </a:r>
            <a:endParaRPr lang="cs-CZ" i="1" u="sng" dirty="0"/>
          </a:p>
          <a:p>
            <a:pPr marL="0" indent="0">
              <a:buNone/>
            </a:pPr>
            <a:endParaRPr lang="cs-CZ" sz="2000" i="1" u="sng" dirty="0"/>
          </a:p>
          <a:p>
            <a:pPr lvl="0">
              <a:buClr>
                <a:srgbClr val="31B6FD"/>
              </a:buClr>
            </a:pPr>
            <a:r>
              <a:rPr lang="cs-CZ" i="1" u="sng" dirty="0">
                <a:solidFill>
                  <a:srgbClr val="073E87"/>
                </a:solidFill>
              </a:rPr>
              <a:t>Jiné zdroje:</a:t>
            </a:r>
          </a:p>
          <a:p>
            <a:pPr marL="0" indent="0">
              <a:buNone/>
            </a:pPr>
            <a:r>
              <a:rPr lang="cs-CZ" sz="2000" dirty="0"/>
              <a:t>Veškeré obrázky, fotografie, animace a podprogramy jsou dílem autora, nebo pochází z volně přístupných zdrojů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t>8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461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413</TotalTime>
  <Words>380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Základní škola a Mateřská škola Bílá Třemešná, okres Trutnov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Přemysl Kuba</cp:lastModifiedBy>
  <cp:revision>37</cp:revision>
  <dcterms:created xsi:type="dcterms:W3CDTF">2013-05-10T12:01:16Z</dcterms:created>
  <dcterms:modified xsi:type="dcterms:W3CDTF">2014-01-29T08:57:13Z</dcterms:modified>
</cp:coreProperties>
</file>