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0" r:id="rId2"/>
    <p:sldId id="291" r:id="rId3"/>
    <p:sldId id="288" r:id="rId4"/>
    <p:sldId id="278" r:id="rId5"/>
    <p:sldId id="281" r:id="rId6"/>
    <p:sldId id="275" r:id="rId7"/>
    <p:sldId id="276" r:id="rId8"/>
    <p:sldId id="280" r:id="rId9"/>
    <p:sldId id="286" r:id="rId10"/>
    <p:sldId id="287" r:id="rId11"/>
    <p:sldId id="277" r:id="rId12"/>
    <p:sldId id="289" r:id="rId13"/>
    <p:sldId id="294" r:id="rId14"/>
    <p:sldId id="269" r:id="rId15"/>
    <p:sldId id="271" r:id="rId16"/>
    <p:sldId id="270" r:id="rId17"/>
    <p:sldId id="256" r:id="rId18"/>
    <p:sldId id="272" r:id="rId19"/>
    <p:sldId id="273" r:id="rId20"/>
    <p:sldId id="282" r:id="rId21"/>
    <p:sldId id="285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06" autoAdjust="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BDC76A-631B-467C-BC7A-C602F33DA2DA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2139701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753EA4-305E-4CF8-95BA-9F440CF45371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1686772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43EDF3-8C32-4CC8-BD5D-71BEA74D57D3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753262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4F5B2-EDBC-43D3-B852-64C2C606566F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764136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2831A-E501-4693-A143-E7BC67703C5D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36022676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88F4C7-4B74-4E42-831D-C94C9CAACEEC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224398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7394E1-9B14-4B04-8F23-BCF5F4D1450E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1450867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EF121D-94DA-4404-8703-3D4CD0AA918A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2307185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E7C611-B347-426D-8BE1-885F89D224F8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2988644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AADC39-FB83-4C88-A086-4247E858C174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3112681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BF94CA-2373-4A82-B578-55AEDD1AB840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2901919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3B19C5AF-F7B4-44CE-89F3-36E9346CB433}" type="slidenum">
              <a:rPr lang="cs-CZ" altLang="cs-CZ"/>
              <a:pPr>
                <a:defRPr/>
              </a:pPr>
              <a:t>‹#›</a:t>
            </a:fld>
            <a:endParaRPr lang="cs-CZ" alt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1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25.1. 2014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VY_32_INOVACE_11A_Z6_14_Co je to     	       	                 hydrosféra?	                  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Hydrosféra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hydrosféra, oběh vody v přírodě		              		  		        		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7725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446550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000" dirty="0" smtClean="0">
                <a:cs typeface="Times New Roman" pitchFamily="18" charset="0"/>
              </a:rPr>
              <a:t>Žáci se seznámí s pojmem hydrosféra, dozví </a:t>
            </a:r>
            <a:r>
              <a:rPr lang="cs-CZ" sz="2000" dirty="0" smtClean="0">
                <a:cs typeface="Times New Roman" pitchFamily="18" charset="0"/>
              </a:rPr>
              <a:t>se, </a:t>
            </a:r>
            <a:r>
              <a:rPr lang="cs-CZ" sz="2000" dirty="0" smtClean="0">
                <a:cs typeface="Times New Roman" pitchFamily="18" charset="0"/>
              </a:rPr>
              <a:t>v jakých formách a kde se nachází voda na Zemi. Dokáží popsat oběh vody v přírodě.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024939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23869" y="908720"/>
            <a:ext cx="5096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HYDROSFÉRA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3808" y="2420888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je to hydrosféra?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3429000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 to veškerá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voda</a:t>
            </a:r>
            <a:r>
              <a:rPr lang="cs-CZ" sz="3600" dirty="0" smtClean="0"/>
              <a:t> na Zemi.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581128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jakém skupenství se voda na Zemi vyskytuje?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23869" y="5301208"/>
            <a:ext cx="43483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v kapalném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pevném (led)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plynném (vodní pára)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15952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360"/>
          <a:stretch/>
        </p:blipFill>
        <p:spPr bwMode="auto">
          <a:xfrm>
            <a:off x="2771800" y="2744808"/>
            <a:ext cx="3600400" cy="3299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16293" y="1353542"/>
            <a:ext cx="47114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Voda na Zemi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260648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Podívej se na obrázek.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908720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Kde je soustředěno nejvíce vody?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475" y="1460976"/>
            <a:ext cx="7848872" cy="5382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323850" y="116632"/>
            <a:ext cx="84963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/>
              <a:t>96,5</a:t>
            </a:r>
            <a:r>
              <a:rPr lang="cs-CZ" altLang="cs-CZ" sz="2400" b="1" dirty="0" smtClean="0"/>
              <a:t>% </a:t>
            </a:r>
            <a:r>
              <a:rPr lang="cs-CZ" altLang="cs-CZ" sz="2400" dirty="0"/>
              <a:t>vody je shromážděno ve </a:t>
            </a:r>
            <a:r>
              <a:rPr lang="cs-CZ" altLang="cs-CZ" sz="2400" b="1" dirty="0"/>
              <a:t>světových mořích</a:t>
            </a:r>
            <a:r>
              <a:rPr lang="cs-CZ" altLang="cs-CZ" sz="2400" dirty="0" smtClean="0"/>
              <a:t>.</a:t>
            </a:r>
          </a:p>
          <a:p>
            <a:pPr eaLnBrk="1" hangingPunct="1"/>
            <a:r>
              <a:rPr lang="cs-CZ" altLang="cs-CZ" sz="2400" dirty="0" smtClean="0"/>
              <a:t>Dále </a:t>
            </a:r>
            <a:r>
              <a:rPr lang="cs-CZ" altLang="cs-CZ" sz="2400" dirty="0"/>
              <a:t>zhruba 90% vypařené vody účastnící se oběhu vody připadá na vodu z moří a oceánů.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6632"/>
            <a:ext cx="83526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812852"/>
            <a:ext cx="9144000" cy="24163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468313" y="260350"/>
            <a:ext cx="8280151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dirty="0"/>
              <a:t>Voda, shromážděná po dlouhou dobu v ledu, sněhu a ledovcích, tvoří </a:t>
            </a:r>
            <a:r>
              <a:rPr lang="cs-CZ" altLang="cs-CZ" sz="2400" dirty="0" smtClean="0"/>
              <a:t>zhruba 2%. </a:t>
            </a:r>
            <a:r>
              <a:rPr lang="cs-CZ" altLang="cs-CZ" sz="2400" dirty="0"/>
              <a:t>Největší množství, a to téměř 90 %, tvoří ledová hmota v </a:t>
            </a:r>
            <a:r>
              <a:rPr lang="cs-CZ" altLang="cs-CZ" sz="2400" dirty="0" smtClean="0"/>
              <a:t>Antarktidě.</a:t>
            </a:r>
            <a:endParaRPr lang="cs-CZ" alt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91440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88640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Voda je vázána také v horských ledovcích.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96787"/>
            <a:ext cx="6624736" cy="47214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332656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Vodu najdeme také </a:t>
            </a:r>
            <a:r>
              <a:rPr lang="cs-CZ" sz="2400" b="1" dirty="0" smtClean="0"/>
              <a:t>pod povrchem</a:t>
            </a:r>
            <a:r>
              <a:rPr lang="cs-CZ" sz="2400" dirty="0" smtClean="0"/>
              <a:t>, kam se vsakuje.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980728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Víš, jak se tato voda jmenuje?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980728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to voda </a:t>
            </a:r>
            <a:r>
              <a:rPr lang="cs-CZ" sz="2000" b="1" dirty="0" smtClean="0"/>
              <a:t>podpovrchová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731063"/>
            <a:ext cx="7416824" cy="5561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468313" y="6371480"/>
            <a:ext cx="79914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Jezero v </a:t>
            </a:r>
            <a:r>
              <a:rPr lang="cs-CZ" altLang="cs-CZ" dirty="0" smtClean="0"/>
              <a:t>Bariloche (Argentina</a:t>
            </a:r>
            <a:r>
              <a:rPr lang="cs-CZ" altLang="cs-CZ" dirty="0"/>
              <a:t>)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23529" y="116632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zemském povrchu se voda nachází v jezerech a řekách.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1700" y="188640"/>
            <a:ext cx="4954187" cy="6605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5940152" y="5735215"/>
            <a:ext cx="309589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dirty="0"/>
              <a:t>Řeka protékající údolím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076056" y="188640"/>
            <a:ext cx="4067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altLang="cs-CZ" sz="2400" dirty="0"/>
              <a:t>Řeky mají velký význam nejen pro lidstvo, ale fakticky pro veškerý </a:t>
            </a:r>
            <a:r>
              <a:rPr lang="cs-CZ" altLang="cs-CZ" sz="2400" dirty="0" smtClean="0"/>
              <a:t>život</a:t>
            </a:r>
            <a:r>
              <a:rPr lang="cs-CZ" altLang="cs-CZ" sz="2400" dirty="0"/>
              <a:t> </a:t>
            </a:r>
            <a:r>
              <a:rPr lang="cs-CZ" altLang="cs-CZ" sz="2400" dirty="0" smtClean="0"/>
              <a:t>na Zemi.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101" y="1730962"/>
            <a:ext cx="7703797" cy="5147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179388" y="115888"/>
            <a:ext cx="8856662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dirty="0"/>
              <a:t>I když atmosféru nepovažujeme za velkou zásobárnu vody, jedná se o "superdálnici", po které se voda pohybuje kolem zeměkoule. Vždy je nějaká </a:t>
            </a:r>
            <a:r>
              <a:rPr lang="cs-CZ" altLang="cs-CZ" sz="2000" b="1" dirty="0"/>
              <a:t>voda v atmosféře</a:t>
            </a:r>
            <a:r>
              <a:rPr lang="cs-CZ" altLang="cs-CZ" sz="2000" dirty="0"/>
              <a:t>. </a:t>
            </a:r>
            <a:r>
              <a:rPr lang="cs-CZ" altLang="cs-CZ" sz="2000" smtClean="0"/>
              <a:t>Oblaka </a:t>
            </a:r>
            <a:r>
              <a:rPr lang="cs-CZ" altLang="cs-CZ" sz="2000" dirty="0"/>
              <a:t>jsou sice nejvíce viditelnou formou atmosférické vody, ale i jasný vzduch obsahuje </a:t>
            </a:r>
            <a:r>
              <a:rPr lang="cs-CZ" altLang="cs-CZ" sz="2000" dirty="0" smtClean="0"/>
              <a:t>vodu. Kdyby </a:t>
            </a:r>
            <a:r>
              <a:rPr lang="cs-CZ" altLang="cs-CZ" sz="2000" dirty="0"/>
              <a:t>veškerá voda v atmosféře spadla naráz ve formě deště, pokryla by zemský povrch do výšky asi </a:t>
            </a:r>
            <a:r>
              <a:rPr lang="cs-CZ" altLang="cs-CZ" sz="2000" dirty="0" smtClean="0"/>
              <a:t>2,5 cm. </a:t>
            </a:r>
            <a:endParaRPr lang="cs-CZ" alt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9937"/>
            <a:ext cx="87849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altLang="cs-CZ" sz="2000" b="1" dirty="0" smtClean="0"/>
              <a:t>Uvolňování </a:t>
            </a:r>
            <a:r>
              <a:rPr lang="cs-CZ" altLang="cs-CZ" sz="2000" b="1" dirty="0"/>
              <a:t>vody z </a:t>
            </a:r>
            <a:r>
              <a:rPr lang="cs-CZ" altLang="cs-CZ" sz="2000" b="1" dirty="0" smtClean="0"/>
              <a:t>oblaků</a:t>
            </a:r>
          </a:p>
          <a:p>
            <a:pPr eaLnBrk="1" hangingPunct="1"/>
            <a:r>
              <a:rPr lang="cs-CZ" altLang="cs-CZ" sz="2000" dirty="0" smtClean="0"/>
              <a:t>Srážky </a:t>
            </a:r>
            <a:r>
              <a:rPr lang="cs-CZ" altLang="cs-CZ" sz="2000" dirty="0"/>
              <a:t>jsou voda padající z oblaků ve formě </a:t>
            </a:r>
            <a:r>
              <a:rPr lang="cs-CZ" altLang="cs-CZ" sz="2000" dirty="0" smtClean="0"/>
              <a:t>deště, </a:t>
            </a:r>
            <a:r>
              <a:rPr lang="cs-CZ" altLang="cs-CZ" sz="2000" dirty="0"/>
              <a:t>sněhu či krup. Je to hlavní cesta, kterou se voda v atmosféře vrací na Zemi. Většina srážek padá jako déšť</a:t>
            </a:r>
            <a:r>
              <a:rPr lang="cs-CZ" altLang="cs-CZ" sz="2000" dirty="0" smtClean="0"/>
              <a:t>.</a:t>
            </a:r>
            <a:endParaRPr lang="cs-CZ" alt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39699" y="836712"/>
            <a:ext cx="6204301" cy="465322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9512" y="44624"/>
            <a:ext cx="89644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b="1" dirty="0"/>
              <a:t>Kondenzace</a:t>
            </a:r>
            <a:r>
              <a:rPr lang="cs-CZ" altLang="cs-CZ" sz="2000" dirty="0"/>
              <a:t> je proces, při kterém dochází k přeměně vodní páry v kapalnou vodu. Kondenzace je důležitá pro oběh vody, protože při ní dochází k tvorbě </a:t>
            </a:r>
            <a:r>
              <a:rPr lang="cs-CZ" altLang="cs-CZ" sz="2000" dirty="0" smtClean="0"/>
              <a:t>oblaků.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7397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61" t="6784" r="37799" b="65613"/>
          <a:stretch/>
        </p:blipFill>
        <p:spPr>
          <a:xfrm>
            <a:off x="179512" y="738180"/>
            <a:ext cx="8712968" cy="611982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48570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Podle obrázku vysvětli </a:t>
            </a:r>
            <a:r>
              <a:rPr lang="cs-CZ" sz="2400" b="1" dirty="0" smtClean="0"/>
              <a:t>oběh vody </a:t>
            </a:r>
            <a:r>
              <a:rPr lang="cs-CZ" sz="2400" dirty="0" smtClean="0"/>
              <a:t>v krajině.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09855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750" y="759470"/>
            <a:ext cx="8012130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 sz="4400" dirty="0"/>
          </a:p>
          <a:p>
            <a:pPr eaLnBrk="1" hangingPunct="1"/>
            <a:r>
              <a:rPr lang="cs-CZ" altLang="cs-CZ" sz="3200" dirty="0"/>
              <a:t>vodní tok</a:t>
            </a:r>
          </a:p>
          <a:p>
            <a:pPr eaLnBrk="1" hangingPunct="1"/>
            <a:endParaRPr lang="cs-CZ" altLang="cs-CZ" sz="3200" dirty="0"/>
          </a:p>
          <a:p>
            <a:pPr eaLnBrk="1" hangingPunct="1"/>
            <a:endParaRPr lang="cs-CZ" altLang="cs-CZ" sz="3200" dirty="0"/>
          </a:p>
          <a:p>
            <a:pPr eaLnBrk="1" hangingPunct="1"/>
            <a:endParaRPr lang="cs-CZ" altLang="cs-CZ" sz="3200" dirty="0"/>
          </a:p>
          <a:p>
            <a:pPr eaLnBrk="1" hangingPunct="1"/>
            <a:r>
              <a:rPr lang="cs-CZ" altLang="cs-CZ" sz="3200" dirty="0"/>
              <a:t>jezero se sladkou		jezero se slanou</a:t>
            </a:r>
          </a:p>
          <a:p>
            <a:pPr eaLnBrk="1" hangingPunct="1"/>
            <a:r>
              <a:rPr lang="cs-CZ" altLang="cs-CZ" sz="3200" dirty="0"/>
              <a:t>vodou a stálým			vodou a nestálým</a:t>
            </a:r>
          </a:p>
          <a:p>
            <a:pPr eaLnBrk="1" hangingPunct="1"/>
            <a:r>
              <a:rPr lang="cs-CZ" altLang="cs-CZ" sz="3200" dirty="0"/>
              <a:t>břehem				břehem</a:t>
            </a:r>
          </a:p>
          <a:p>
            <a:pPr eaLnBrk="1" hangingPunct="1"/>
            <a:endParaRPr lang="cs-CZ" altLang="cs-CZ" sz="3200" dirty="0"/>
          </a:p>
          <a:p>
            <a:pPr eaLnBrk="1" hangingPunct="1"/>
            <a:endParaRPr lang="cs-CZ" altLang="cs-CZ" sz="3200" dirty="0"/>
          </a:p>
          <a:p>
            <a:pPr eaLnBrk="1" hangingPunct="1"/>
            <a:endParaRPr lang="cs-CZ" altLang="cs-CZ" sz="3200" dirty="0"/>
          </a:p>
        </p:txBody>
      </p:sp>
      <p:sp>
        <p:nvSpPr>
          <p:cNvPr id="4099" name="Freeform 3"/>
          <p:cNvSpPr>
            <a:spLocks/>
          </p:cNvSpPr>
          <p:nvPr/>
        </p:nvSpPr>
        <p:spPr bwMode="auto">
          <a:xfrm>
            <a:off x="1476375" y="1868488"/>
            <a:ext cx="6624638" cy="1260475"/>
          </a:xfrm>
          <a:custGeom>
            <a:avLst/>
            <a:gdLst>
              <a:gd name="T0" fmla="*/ 0 w 4173"/>
              <a:gd name="T1" fmla="*/ 912813 h 794"/>
              <a:gd name="T2" fmla="*/ 1439863 w 4173"/>
              <a:gd name="T3" fmla="*/ 1200150 h 794"/>
              <a:gd name="T4" fmla="*/ 1800225 w 4173"/>
              <a:gd name="T5" fmla="*/ 552450 h 794"/>
              <a:gd name="T6" fmla="*/ 2590800 w 4173"/>
              <a:gd name="T7" fmla="*/ 336550 h 794"/>
              <a:gd name="T8" fmla="*/ 3816350 w 4173"/>
              <a:gd name="T9" fmla="*/ 192088 h 794"/>
              <a:gd name="T10" fmla="*/ 3959225 w 4173"/>
              <a:gd name="T11" fmla="*/ 912813 h 794"/>
              <a:gd name="T12" fmla="*/ 5040313 w 4173"/>
              <a:gd name="T13" fmla="*/ 768350 h 794"/>
              <a:gd name="T14" fmla="*/ 5688013 w 4173"/>
              <a:gd name="T15" fmla="*/ 47625 h 794"/>
              <a:gd name="T16" fmla="*/ 6480175 w 4173"/>
              <a:gd name="T17" fmla="*/ 481013 h 794"/>
              <a:gd name="T18" fmla="*/ 6551613 w 4173"/>
              <a:gd name="T19" fmla="*/ 552450 h 794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4173" h="794">
                <a:moveTo>
                  <a:pt x="0" y="575"/>
                </a:moveTo>
                <a:cubicBezTo>
                  <a:pt x="359" y="684"/>
                  <a:pt x="718" y="794"/>
                  <a:pt x="907" y="756"/>
                </a:cubicBezTo>
                <a:cubicBezTo>
                  <a:pt x="1096" y="718"/>
                  <a:pt x="1013" y="439"/>
                  <a:pt x="1134" y="348"/>
                </a:cubicBezTo>
                <a:cubicBezTo>
                  <a:pt x="1255" y="257"/>
                  <a:pt x="1420" y="250"/>
                  <a:pt x="1632" y="212"/>
                </a:cubicBezTo>
                <a:cubicBezTo>
                  <a:pt x="1844" y="174"/>
                  <a:pt x="2260" y="60"/>
                  <a:pt x="2404" y="121"/>
                </a:cubicBezTo>
                <a:cubicBezTo>
                  <a:pt x="2548" y="182"/>
                  <a:pt x="2366" y="515"/>
                  <a:pt x="2494" y="575"/>
                </a:cubicBezTo>
                <a:cubicBezTo>
                  <a:pt x="2622" y="635"/>
                  <a:pt x="2994" y="575"/>
                  <a:pt x="3175" y="484"/>
                </a:cubicBezTo>
                <a:cubicBezTo>
                  <a:pt x="3356" y="393"/>
                  <a:pt x="3432" y="60"/>
                  <a:pt x="3583" y="30"/>
                </a:cubicBezTo>
                <a:cubicBezTo>
                  <a:pt x="3734" y="0"/>
                  <a:pt x="3991" y="250"/>
                  <a:pt x="4082" y="303"/>
                </a:cubicBezTo>
                <a:cubicBezTo>
                  <a:pt x="4173" y="356"/>
                  <a:pt x="4150" y="352"/>
                  <a:pt x="4127" y="348"/>
                </a:cubicBezTo>
              </a:path>
            </a:pathLst>
          </a:custGeom>
          <a:noFill/>
          <a:ln w="76200" cmpd="sng">
            <a:solidFill>
              <a:srgbClr val="0000CC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4100" name="Line 4"/>
          <p:cNvSpPr>
            <a:spLocks noChangeShapeType="1"/>
          </p:cNvSpPr>
          <p:nvPr/>
        </p:nvSpPr>
        <p:spPr bwMode="auto">
          <a:xfrm>
            <a:off x="3635375" y="2133600"/>
            <a:ext cx="73025" cy="287338"/>
          </a:xfrm>
          <a:prstGeom prst="line">
            <a:avLst/>
          </a:prstGeom>
          <a:noFill/>
          <a:ln w="76200">
            <a:solidFill>
              <a:srgbClr val="0000CC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4101" name="Line 5"/>
          <p:cNvSpPr>
            <a:spLocks noChangeShapeType="1"/>
          </p:cNvSpPr>
          <p:nvPr/>
        </p:nvSpPr>
        <p:spPr bwMode="auto">
          <a:xfrm>
            <a:off x="6011863" y="2636838"/>
            <a:ext cx="73025" cy="287337"/>
          </a:xfrm>
          <a:prstGeom prst="line">
            <a:avLst/>
          </a:prstGeom>
          <a:noFill/>
          <a:ln w="76200">
            <a:solidFill>
              <a:srgbClr val="0000CC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4102" name="Freeform 6"/>
          <p:cNvSpPr>
            <a:spLocks/>
          </p:cNvSpPr>
          <p:nvPr/>
        </p:nvSpPr>
        <p:spPr bwMode="auto">
          <a:xfrm>
            <a:off x="6138863" y="2582863"/>
            <a:ext cx="117475" cy="290512"/>
          </a:xfrm>
          <a:custGeom>
            <a:avLst/>
            <a:gdLst>
              <a:gd name="T0" fmla="*/ 0 w 74"/>
              <a:gd name="T1" fmla="*/ 0 h 183"/>
              <a:gd name="T2" fmla="*/ 117475 w 74"/>
              <a:gd name="T3" fmla="*/ 290512 h 183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74" h="183">
                <a:moveTo>
                  <a:pt x="0" y="0"/>
                </a:moveTo>
                <a:lnTo>
                  <a:pt x="74" y="183"/>
                </a:lnTo>
              </a:path>
            </a:pathLst>
          </a:custGeom>
          <a:noFill/>
          <a:ln w="76200" cmpd="sng">
            <a:solidFill>
              <a:srgbClr val="0000CC"/>
            </a:solidFill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6084888" y="2852738"/>
            <a:ext cx="17399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200" dirty="0">
                <a:solidFill>
                  <a:srgbClr val="0000CC"/>
                </a:solidFill>
              </a:rPr>
              <a:t>vodopád</a:t>
            </a:r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3203575" y="1484313"/>
            <a:ext cx="13112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200" dirty="0">
                <a:solidFill>
                  <a:srgbClr val="0000CC"/>
                </a:solidFill>
              </a:rPr>
              <a:t>peřeje</a:t>
            </a:r>
          </a:p>
        </p:txBody>
      </p:sp>
      <p:sp>
        <p:nvSpPr>
          <p:cNvPr id="4105" name="Freeform 9"/>
          <p:cNvSpPr>
            <a:spLocks/>
          </p:cNvSpPr>
          <p:nvPr/>
        </p:nvSpPr>
        <p:spPr bwMode="auto">
          <a:xfrm>
            <a:off x="1187450" y="5157788"/>
            <a:ext cx="2832100" cy="1295400"/>
          </a:xfrm>
          <a:custGeom>
            <a:avLst/>
            <a:gdLst>
              <a:gd name="T0" fmla="*/ 144463 w 1784"/>
              <a:gd name="T1" fmla="*/ 863600 h 816"/>
              <a:gd name="T2" fmla="*/ 360363 w 1784"/>
              <a:gd name="T3" fmla="*/ 358775 h 816"/>
              <a:gd name="T4" fmla="*/ 1008063 w 1784"/>
              <a:gd name="T5" fmla="*/ 358775 h 816"/>
              <a:gd name="T6" fmla="*/ 1584325 w 1784"/>
              <a:gd name="T7" fmla="*/ 71438 h 816"/>
              <a:gd name="T8" fmla="*/ 2232025 w 1784"/>
              <a:gd name="T9" fmla="*/ 71438 h 816"/>
              <a:gd name="T10" fmla="*/ 2808288 w 1784"/>
              <a:gd name="T11" fmla="*/ 503238 h 816"/>
              <a:gd name="T12" fmla="*/ 2376488 w 1784"/>
              <a:gd name="T13" fmla="*/ 935038 h 816"/>
              <a:gd name="T14" fmla="*/ 1800225 w 1784"/>
              <a:gd name="T15" fmla="*/ 1079500 h 816"/>
              <a:gd name="T16" fmla="*/ 1081088 w 1784"/>
              <a:gd name="T17" fmla="*/ 935038 h 816"/>
              <a:gd name="T18" fmla="*/ 576263 w 1784"/>
              <a:gd name="T19" fmla="*/ 1223963 h 816"/>
              <a:gd name="T20" fmla="*/ 71438 w 1784"/>
              <a:gd name="T21" fmla="*/ 1223963 h 816"/>
              <a:gd name="T22" fmla="*/ 144463 w 1784"/>
              <a:gd name="T23" fmla="*/ 863600 h 81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1784" h="816">
                <a:moveTo>
                  <a:pt x="91" y="544"/>
                </a:moveTo>
                <a:cubicBezTo>
                  <a:pt x="121" y="453"/>
                  <a:pt x="136" y="279"/>
                  <a:pt x="227" y="226"/>
                </a:cubicBezTo>
                <a:cubicBezTo>
                  <a:pt x="318" y="173"/>
                  <a:pt x="507" y="256"/>
                  <a:pt x="635" y="226"/>
                </a:cubicBezTo>
                <a:cubicBezTo>
                  <a:pt x="763" y="196"/>
                  <a:pt x="870" y="75"/>
                  <a:pt x="998" y="45"/>
                </a:cubicBezTo>
                <a:cubicBezTo>
                  <a:pt x="1126" y="15"/>
                  <a:pt x="1278" y="0"/>
                  <a:pt x="1406" y="45"/>
                </a:cubicBezTo>
                <a:cubicBezTo>
                  <a:pt x="1534" y="90"/>
                  <a:pt x="1754" y="226"/>
                  <a:pt x="1769" y="317"/>
                </a:cubicBezTo>
                <a:cubicBezTo>
                  <a:pt x="1784" y="408"/>
                  <a:pt x="1603" y="529"/>
                  <a:pt x="1497" y="589"/>
                </a:cubicBezTo>
                <a:cubicBezTo>
                  <a:pt x="1391" y="649"/>
                  <a:pt x="1270" y="680"/>
                  <a:pt x="1134" y="680"/>
                </a:cubicBezTo>
                <a:cubicBezTo>
                  <a:pt x="998" y="680"/>
                  <a:pt x="809" y="574"/>
                  <a:pt x="681" y="589"/>
                </a:cubicBezTo>
                <a:cubicBezTo>
                  <a:pt x="553" y="604"/>
                  <a:pt x="469" y="741"/>
                  <a:pt x="363" y="771"/>
                </a:cubicBezTo>
                <a:cubicBezTo>
                  <a:pt x="257" y="801"/>
                  <a:pt x="90" y="816"/>
                  <a:pt x="45" y="771"/>
                </a:cubicBezTo>
                <a:cubicBezTo>
                  <a:pt x="0" y="726"/>
                  <a:pt x="61" y="635"/>
                  <a:pt x="91" y="544"/>
                </a:cubicBezTo>
                <a:close/>
              </a:path>
            </a:pathLst>
          </a:custGeom>
          <a:solidFill>
            <a:schemeClr val="accent1"/>
          </a:solidFill>
          <a:ln w="57150" cmpd="sng">
            <a:solidFill>
              <a:srgbClr val="0000CC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4106" name="Freeform 10"/>
          <p:cNvSpPr>
            <a:spLocks/>
          </p:cNvSpPr>
          <p:nvPr/>
        </p:nvSpPr>
        <p:spPr bwMode="auto">
          <a:xfrm>
            <a:off x="5148263" y="5037138"/>
            <a:ext cx="3419475" cy="1368425"/>
          </a:xfrm>
          <a:custGeom>
            <a:avLst/>
            <a:gdLst>
              <a:gd name="T0" fmla="*/ 0 w 2154"/>
              <a:gd name="T1" fmla="*/ 1128713 h 862"/>
              <a:gd name="T2" fmla="*/ 215900 w 2154"/>
              <a:gd name="T3" fmla="*/ 479425 h 862"/>
              <a:gd name="T4" fmla="*/ 792163 w 2154"/>
              <a:gd name="T5" fmla="*/ 552450 h 862"/>
              <a:gd name="T6" fmla="*/ 1368425 w 2154"/>
              <a:gd name="T7" fmla="*/ 479425 h 862"/>
              <a:gd name="T8" fmla="*/ 2592388 w 2154"/>
              <a:gd name="T9" fmla="*/ 47625 h 862"/>
              <a:gd name="T10" fmla="*/ 3311525 w 2154"/>
              <a:gd name="T11" fmla="*/ 192088 h 862"/>
              <a:gd name="T12" fmla="*/ 3240088 w 2154"/>
              <a:gd name="T13" fmla="*/ 623888 h 862"/>
              <a:gd name="T14" fmla="*/ 2808288 w 2154"/>
              <a:gd name="T15" fmla="*/ 839788 h 862"/>
              <a:gd name="T16" fmla="*/ 2376488 w 2154"/>
              <a:gd name="T17" fmla="*/ 912813 h 862"/>
              <a:gd name="T18" fmla="*/ 1871663 w 2154"/>
              <a:gd name="T19" fmla="*/ 1271588 h 862"/>
              <a:gd name="T20" fmla="*/ 1223963 w 2154"/>
              <a:gd name="T21" fmla="*/ 1200150 h 862"/>
              <a:gd name="T22" fmla="*/ 503238 w 2154"/>
              <a:gd name="T23" fmla="*/ 1344613 h 862"/>
              <a:gd name="T24" fmla="*/ 215900 w 2154"/>
              <a:gd name="T25" fmla="*/ 1344613 h 862"/>
              <a:gd name="T26" fmla="*/ 0 w 2154"/>
              <a:gd name="T27" fmla="*/ 1128713 h 862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0" t="0" r="r" b="b"/>
            <a:pathLst>
              <a:path w="2154" h="862">
                <a:moveTo>
                  <a:pt x="0" y="711"/>
                </a:moveTo>
                <a:cubicBezTo>
                  <a:pt x="0" y="620"/>
                  <a:pt x="53" y="362"/>
                  <a:pt x="136" y="302"/>
                </a:cubicBezTo>
                <a:cubicBezTo>
                  <a:pt x="219" y="242"/>
                  <a:pt x="378" y="348"/>
                  <a:pt x="499" y="348"/>
                </a:cubicBezTo>
                <a:cubicBezTo>
                  <a:pt x="620" y="348"/>
                  <a:pt x="673" y="355"/>
                  <a:pt x="862" y="302"/>
                </a:cubicBezTo>
                <a:cubicBezTo>
                  <a:pt x="1051" y="249"/>
                  <a:pt x="1429" y="60"/>
                  <a:pt x="1633" y="30"/>
                </a:cubicBezTo>
                <a:cubicBezTo>
                  <a:pt x="1837" y="0"/>
                  <a:pt x="2018" y="61"/>
                  <a:pt x="2086" y="121"/>
                </a:cubicBezTo>
                <a:cubicBezTo>
                  <a:pt x="2154" y="181"/>
                  <a:pt x="2094" y="325"/>
                  <a:pt x="2041" y="393"/>
                </a:cubicBezTo>
                <a:cubicBezTo>
                  <a:pt x="1988" y="461"/>
                  <a:pt x="1860" y="499"/>
                  <a:pt x="1769" y="529"/>
                </a:cubicBezTo>
                <a:cubicBezTo>
                  <a:pt x="1678" y="559"/>
                  <a:pt x="1595" y="530"/>
                  <a:pt x="1497" y="575"/>
                </a:cubicBezTo>
                <a:cubicBezTo>
                  <a:pt x="1399" y="620"/>
                  <a:pt x="1300" y="771"/>
                  <a:pt x="1179" y="801"/>
                </a:cubicBezTo>
                <a:cubicBezTo>
                  <a:pt x="1058" y="831"/>
                  <a:pt x="915" y="748"/>
                  <a:pt x="771" y="756"/>
                </a:cubicBezTo>
                <a:cubicBezTo>
                  <a:pt x="627" y="764"/>
                  <a:pt x="423" y="832"/>
                  <a:pt x="317" y="847"/>
                </a:cubicBezTo>
                <a:cubicBezTo>
                  <a:pt x="211" y="862"/>
                  <a:pt x="189" y="862"/>
                  <a:pt x="136" y="847"/>
                </a:cubicBezTo>
                <a:cubicBezTo>
                  <a:pt x="83" y="832"/>
                  <a:pt x="0" y="802"/>
                  <a:pt x="0" y="711"/>
                </a:cubicBezTo>
                <a:close/>
              </a:path>
            </a:pathLst>
          </a:custGeom>
          <a:solidFill>
            <a:srgbClr val="CC66FF"/>
          </a:solidFill>
          <a:ln w="57150" cap="flat" cmpd="sng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961348" y="44624"/>
            <a:ext cx="522130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altLang="cs-CZ" sz="4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MAPOVÉ ZNAČKY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Freeform 2"/>
          <p:cNvSpPr>
            <a:spLocks/>
          </p:cNvSpPr>
          <p:nvPr/>
        </p:nvSpPr>
        <p:spPr bwMode="auto">
          <a:xfrm>
            <a:off x="5003800" y="4005263"/>
            <a:ext cx="2828925" cy="1944687"/>
          </a:xfrm>
          <a:custGeom>
            <a:avLst/>
            <a:gdLst>
              <a:gd name="T0" fmla="*/ 103188 w 1782"/>
              <a:gd name="T1" fmla="*/ 1552575 h 1225"/>
              <a:gd name="T2" fmla="*/ 63500 w 1782"/>
              <a:gd name="T3" fmla="*/ 1287462 h 1225"/>
              <a:gd name="T4" fmla="*/ 76200 w 1782"/>
              <a:gd name="T5" fmla="*/ 850900 h 1225"/>
              <a:gd name="T6" fmla="*/ 525463 w 1782"/>
              <a:gd name="T7" fmla="*/ 71437 h 1225"/>
              <a:gd name="T8" fmla="*/ 2109788 w 1782"/>
              <a:gd name="T9" fmla="*/ 0 h 1225"/>
              <a:gd name="T10" fmla="*/ 2828925 w 1782"/>
              <a:gd name="T11" fmla="*/ 1368425 h 1225"/>
              <a:gd name="T12" fmla="*/ 2038350 w 1782"/>
              <a:gd name="T13" fmla="*/ 1944687 h 1225"/>
              <a:gd name="T14" fmla="*/ 596900 w 1782"/>
              <a:gd name="T15" fmla="*/ 1800225 h 1225"/>
              <a:gd name="T16" fmla="*/ 165100 w 1782"/>
              <a:gd name="T17" fmla="*/ 1655762 h 1225"/>
              <a:gd name="T18" fmla="*/ 103188 w 1782"/>
              <a:gd name="T19" fmla="*/ 1552575 h 1225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1782" h="1225">
                <a:moveTo>
                  <a:pt x="65" y="978"/>
                </a:moveTo>
                <a:cubicBezTo>
                  <a:pt x="57" y="970"/>
                  <a:pt x="46" y="821"/>
                  <a:pt x="40" y="811"/>
                </a:cubicBezTo>
                <a:cubicBezTo>
                  <a:pt x="35" y="804"/>
                  <a:pt x="0" y="664"/>
                  <a:pt x="48" y="536"/>
                </a:cubicBezTo>
                <a:lnTo>
                  <a:pt x="331" y="45"/>
                </a:lnTo>
                <a:lnTo>
                  <a:pt x="1329" y="0"/>
                </a:lnTo>
                <a:lnTo>
                  <a:pt x="1782" y="862"/>
                </a:lnTo>
                <a:lnTo>
                  <a:pt x="1284" y="1225"/>
                </a:lnTo>
                <a:lnTo>
                  <a:pt x="376" y="1134"/>
                </a:lnTo>
                <a:lnTo>
                  <a:pt x="104" y="1043"/>
                </a:lnTo>
                <a:lnTo>
                  <a:pt x="65" y="978"/>
                </a:lnTo>
                <a:close/>
              </a:path>
            </a:pathLst>
          </a:cu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/>
          <a:lstStyle/>
          <a:p>
            <a:endParaRPr lang="cs-CZ" dirty="0"/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042988" y="765175"/>
            <a:ext cx="7581900" cy="496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200" dirty="0"/>
              <a:t>přehrada na řece</a:t>
            </a:r>
          </a:p>
          <a:p>
            <a:pPr eaLnBrk="1" hangingPunct="1"/>
            <a:endParaRPr lang="cs-CZ" altLang="cs-CZ" sz="3200" dirty="0"/>
          </a:p>
          <a:p>
            <a:pPr eaLnBrk="1" hangingPunct="1"/>
            <a:endParaRPr lang="cs-CZ" altLang="cs-CZ" sz="3200" dirty="0"/>
          </a:p>
          <a:p>
            <a:pPr eaLnBrk="1" hangingPunct="1"/>
            <a:endParaRPr lang="cs-CZ" altLang="cs-CZ" sz="3200" dirty="0"/>
          </a:p>
          <a:p>
            <a:pPr eaLnBrk="1" hangingPunct="1"/>
            <a:endParaRPr lang="cs-CZ" altLang="cs-CZ" sz="3200" dirty="0"/>
          </a:p>
          <a:p>
            <a:pPr eaLnBrk="1" hangingPunct="1"/>
            <a:r>
              <a:rPr lang="cs-CZ" altLang="cs-CZ" sz="3200" dirty="0"/>
              <a:t>bažiny			horský ledovec</a:t>
            </a:r>
          </a:p>
          <a:p>
            <a:pPr eaLnBrk="1" hangingPunct="1"/>
            <a:endParaRPr lang="cs-CZ" altLang="cs-CZ" sz="3200" dirty="0"/>
          </a:p>
          <a:p>
            <a:pPr eaLnBrk="1" hangingPunct="1"/>
            <a:endParaRPr lang="cs-CZ" altLang="cs-CZ" sz="3200" dirty="0"/>
          </a:p>
          <a:p>
            <a:pPr eaLnBrk="1" hangingPunct="1"/>
            <a:endParaRPr lang="cs-CZ" altLang="cs-CZ" sz="3200" dirty="0"/>
          </a:p>
          <a:p>
            <a:pPr eaLnBrk="1" hangingPunct="1"/>
            <a:endParaRPr lang="cs-CZ" altLang="cs-CZ" sz="3200" dirty="0"/>
          </a:p>
        </p:txBody>
      </p:sp>
      <p:sp>
        <p:nvSpPr>
          <p:cNvPr id="6148" name="Freeform 4"/>
          <p:cNvSpPr>
            <a:spLocks/>
          </p:cNvSpPr>
          <p:nvPr/>
        </p:nvSpPr>
        <p:spPr bwMode="auto">
          <a:xfrm>
            <a:off x="1258888" y="1520825"/>
            <a:ext cx="3529012" cy="468313"/>
          </a:xfrm>
          <a:custGeom>
            <a:avLst/>
            <a:gdLst>
              <a:gd name="T0" fmla="*/ 0 w 2223"/>
              <a:gd name="T1" fmla="*/ 468313 h 295"/>
              <a:gd name="T2" fmla="*/ 649287 w 2223"/>
              <a:gd name="T3" fmla="*/ 36513 h 295"/>
              <a:gd name="T4" fmla="*/ 1728787 w 2223"/>
              <a:gd name="T5" fmla="*/ 252413 h 295"/>
              <a:gd name="T6" fmla="*/ 2952750 w 2223"/>
              <a:gd name="T7" fmla="*/ 395288 h 295"/>
              <a:gd name="T8" fmla="*/ 3529012 w 2223"/>
              <a:gd name="T9" fmla="*/ 107950 h 29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223" h="295">
                <a:moveTo>
                  <a:pt x="0" y="295"/>
                </a:moveTo>
                <a:cubicBezTo>
                  <a:pt x="114" y="170"/>
                  <a:pt x="228" y="46"/>
                  <a:pt x="409" y="23"/>
                </a:cubicBezTo>
                <a:cubicBezTo>
                  <a:pt x="590" y="0"/>
                  <a:pt x="847" y="121"/>
                  <a:pt x="1089" y="159"/>
                </a:cubicBezTo>
                <a:cubicBezTo>
                  <a:pt x="1331" y="197"/>
                  <a:pt x="1671" y="264"/>
                  <a:pt x="1860" y="249"/>
                </a:cubicBezTo>
                <a:cubicBezTo>
                  <a:pt x="2049" y="234"/>
                  <a:pt x="2170" y="98"/>
                  <a:pt x="2223" y="68"/>
                </a:cubicBezTo>
              </a:path>
            </a:pathLst>
          </a:custGeom>
          <a:noFill/>
          <a:ln w="57150" cmpd="sng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6149" name="Freeform 5"/>
          <p:cNvSpPr>
            <a:spLocks/>
          </p:cNvSpPr>
          <p:nvPr/>
        </p:nvSpPr>
        <p:spPr bwMode="auto">
          <a:xfrm>
            <a:off x="4775200" y="1077913"/>
            <a:ext cx="2065338" cy="1390650"/>
          </a:xfrm>
          <a:custGeom>
            <a:avLst/>
            <a:gdLst>
              <a:gd name="T0" fmla="*/ 12700 w 1301"/>
              <a:gd name="T1" fmla="*/ 550863 h 876"/>
              <a:gd name="T2" fmla="*/ 301625 w 1301"/>
              <a:gd name="T3" fmla="*/ 47625 h 876"/>
              <a:gd name="T4" fmla="*/ 804863 w 1301"/>
              <a:gd name="T5" fmla="*/ 263525 h 876"/>
              <a:gd name="T6" fmla="*/ 1525588 w 1301"/>
              <a:gd name="T7" fmla="*/ 190500 h 876"/>
              <a:gd name="T8" fmla="*/ 2028825 w 1301"/>
              <a:gd name="T9" fmla="*/ 766763 h 876"/>
              <a:gd name="T10" fmla="*/ 1309688 w 1301"/>
              <a:gd name="T11" fmla="*/ 1271588 h 876"/>
              <a:gd name="T12" fmla="*/ 949325 w 1301"/>
              <a:gd name="T13" fmla="*/ 1343025 h 876"/>
              <a:gd name="T14" fmla="*/ 1165225 w 1301"/>
              <a:gd name="T15" fmla="*/ 982663 h 876"/>
              <a:gd name="T16" fmla="*/ 373063 w 1301"/>
              <a:gd name="T17" fmla="*/ 838200 h 876"/>
              <a:gd name="T18" fmla="*/ 228600 w 1301"/>
              <a:gd name="T19" fmla="*/ 550863 h 876"/>
              <a:gd name="T20" fmla="*/ 12700 w 1301"/>
              <a:gd name="T21" fmla="*/ 550863 h 87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301" h="876">
                <a:moveTo>
                  <a:pt x="8" y="347"/>
                </a:moveTo>
                <a:cubicBezTo>
                  <a:pt x="16" y="294"/>
                  <a:pt x="107" y="60"/>
                  <a:pt x="190" y="30"/>
                </a:cubicBezTo>
                <a:cubicBezTo>
                  <a:pt x="273" y="0"/>
                  <a:pt x="379" y="151"/>
                  <a:pt x="507" y="166"/>
                </a:cubicBezTo>
                <a:cubicBezTo>
                  <a:pt x="635" y="181"/>
                  <a:pt x="833" y="67"/>
                  <a:pt x="961" y="120"/>
                </a:cubicBezTo>
                <a:cubicBezTo>
                  <a:pt x="1089" y="173"/>
                  <a:pt x="1301" y="370"/>
                  <a:pt x="1278" y="483"/>
                </a:cubicBezTo>
                <a:cubicBezTo>
                  <a:pt x="1255" y="596"/>
                  <a:pt x="938" y="741"/>
                  <a:pt x="825" y="801"/>
                </a:cubicBezTo>
                <a:cubicBezTo>
                  <a:pt x="712" y="861"/>
                  <a:pt x="613" y="876"/>
                  <a:pt x="598" y="846"/>
                </a:cubicBezTo>
                <a:cubicBezTo>
                  <a:pt x="583" y="816"/>
                  <a:pt x="794" y="672"/>
                  <a:pt x="734" y="619"/>
                </a:cubicBezTo>
                <a:cubicBezTo>
                  <a:pt x="674" y="566"/>
                  <a:pt x="333" y="573"/>
                  <a:pt x="235" y="528"/>
                </a:cubicBezTo>
                <a:cubicBezTo>
                  <a:pt x="137" y="483"/>
                  <a:pt x="182" y="385"/>
                  <a:pt x="144" y="347"/>
                </a:cubicBezTo>
                <a:cubicBezTo>
                  <a:pt x="106" y="309"/>
                  <a:pt x="0" y="400"/>
                  <a:pt x="8" y="347"/>
                </a:cubicBezTo>
                <a:close/>
              </a:path>
            </a:pathLst>
          </a:custGeom>
          <a:solidFill>
            <a:schemeClr val="accent1"/>
          </a:solidFill>
          <a:ln w="57150" cmpd="sng">
            <a:solidFill>
              <a:schemeClr val="accent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6150" name="Freeform 6"/>
          <p:cNvSpPr>
            <a:spLocks/>
          </p:cNvSpPr>
          <p:nvPr/>
        </p:nvSpPr>
        <p:spPr bwMode="auto">
          <a:xfrm>
            <a:off x="6780213" y="1412875"/>
            <a:ext cx="168275" cy="647700"/>
          </a:xfrm>
          <a:custGeom>
            <a:avLst/>
            <a:gdLst>
              <a:gd name="T0" fmla="*/ 96838 w 106"/>
              <a:gd name="T1" fmla="*/ 0 h 408"/>
              <a:gd name="T2" fmla="*/ 23813 w 106"/>
              <a:gd name="T3" fmla="*/ 215900 h 408"/>
              <a:gd name="T4" fmla="*/ 23813 w 106"/>
              <a:gd name="T5" fmla="*/ 431800 h 408"/>
              <a:gd name="T6" fmla="*/ 168275 w 106"/>
              <a:gd name="T7" fmla="*/ 647700 h 408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106" h="408">
                <a:moveTo>
                  <a:pt x="61" y="0"/>
                </a:moveTo>
                <a:cubicBezTo>
                  <a:pt x="42" y="45"/>
                  <a:pt x="23" y="91"/>
                  <a:pt x="15" y="136"/>
                </a:cubicBezTo>
                <a:cubicBezTo>
                  <a:pt x="7" y="181"/>
                  <a:pt x="0" y="227"/>
                  <a:pt x="15" y="272"/>
                </a:cubicBezTo>
                <a:cubicBezTo>
                  <a:pt x="30" y="317"/>
                  <a:pt x="91" y="385"/>
                  <a:pt x="106" y="408"/>
                </a:cubicBezTo>
              </a:path>
            </a:pathLst>
          </a:custGeom>
          <a:noFill/>
          <a:ln w="57150" cmpd="sng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6151" name="Freeform 7"/>
          <p:cNvSpPr>
            <a:spLocks/>
          </p:cNvSpPr>
          <p:nvPr/>
        </p:nvSpPr>
        <p:spPr bwMode="auto">
          <a:xfrm>
            <a:off x="6807200" y="1484313"/>
            <a:ext cx="1941513" cy="431800"/>
          </a:xfrm>
          <a:custGeom>
            <a:avLst/>
            <a:gdLst>
              <a:gd name="T0" fmla="*/ 0 w 1223"/>
              <a:gd name="T1" fmla="*/ 285750 h 272"/>
              <a:gd name="T2" fmla="*/ 1293813 w 1223"/>
              <a:gd name="T3" fmla="*/ 0 h 272"/>
              <a:gd name="T4" fmla="*/ 1797050 w 1223"/>
              <a:gd name="T5" fmla="*/ 288925 h 272"/>
              <a:gd name="T6" fmla="*/ 1941513 w 1223"/>
              <a:gd name="T7" fmla="*/ 431800 h 272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1223" h="272">
                <a:moveTo>
                  <a:pt x="0" y="180"/>
                </a:moveTo>
                <a:cubicBezTo>
                  <a:pt x="134" y="150"/>
                  <a:pt x="626" y="0"/>
                  <a:pt x="815" y="0"/>
                </a:cubicBezTo>
                <a:cubicBezTo>
                  <a:pt x="1004" y="0"/>
                  <a:pt x="1064" y="137"/>
                  <a:pt x="1132" y="182"/>
                </a:cubicBezTo>
                <a:cubicBezTo>
                  <a:pt x="1200" y="227"/>
                  <a:pt x="1211" y="249"/>
                  <a:pt x="1223" y="272"/>
                </a:cubicBezTo>
              </a:path>
            </a:pathLst>
          </a:custGeom>
          <a:noFill/>
          <a:ln w="57150" cmpd="sng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395288" y="3357563"/>
            <a:ext cx="2968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200" dirty="0">
                <a:solidFill>
                  <a:srgbClr val="0000FF"/>
                </a:solidFill>
                <a:cs typeface="Times New Roman" pitchFamily="18" charset="0"/>
              </a:rPr>
              <a:t> </a:t>
            </a:r>
          </a:p>
        </p:txBody>
      </p:sp>
      <p:sp>
        <p:nvSpPr>
          <p:cNvPr id="6153" name="Line 9"/>
          <p:cNvSpPr>
            <a:spLocks noChangeShapeType="1"/>
          </p:cNvSpPr>
          <p:nvPr/>
        </p:nvSpPr>
        <p:spPr bwMode="auto">
          <a:xfrm>
            <a:off x="755650" y="4724400"/>
            <a:ext cx="1800225" cy="0"/>
          </a:xfrm>
          <a:prstGeom prst="line">
            <a:avLst/>
          </a:prstGeom>
          <a:noFill/>
          <a:ln w="5715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6154" name="Line 10"/>
          <p:cNvSpPr>
            <a:spLocks noChangeShapeType="1"/>
          </p:cNvSpPr>
          <p:nvPr/>
        </p:nvSpPr>
        <p:spPr bwMode="auto">
          <a:xfrm>
            <a:off x="971550" y="4868863"/>
            <a:ext cx="1800225" cy="0"/>
          </a:xfrm>
          <a:prstGeom prst="line">
            <a:avLst/>
          </a:prstGeom>
          <a:noFill/>
          <a:ln w="5715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6155" name="Line 11"/>
          <p:cNvSpPr>
            <a:spLocks noChangeShapeType="1"/>
          </p:cNvSpPr>
          <p:nvPr/>
        </p:nvSpPr>
        <p:spPr bwMode="auto">
          <a:xfrm>
            <a:off x="755650" y="5013325"/>
            <a:ext cx="1871663" cy="0"/>
          </a:xfrm>
          <a:prstGeom prst="line">
            <a:avLst/>
          </a:prstGeom>
          <a:noFill/>
          <a:ln w="5715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6156" name="Line 12"/>
          <p:cNvSpPr>
            <a:spLocks noChangeShapeType="1"/>
          </p:cNvSpPr>
          <p:nvPr/>
        </p:nvSpPr>
        <p:spPr bwMode="auto">
          <a:xfrm>
            <a:off x="971550" y="5157788"/>
            <a:ext cx="1944688" cy="0"/>
          </a:xfrm>
          <a:prstGeom prst="line">
            <a:avLst/>
          </a:prstGeom>
          <a:noFill/>
          <a:ln w="5715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6157" name="Line 13"/>
          <p:cNvSpPr>
            <a:spLocks noChangeShapeType="1"/>
          </p:cNvSpPr>
          <p:nvPr/>
        </p:nvSpPr>
        <p:spPr bwMode="auto">
          <a:xfrm>
            <a:off x="755650" y="5300663"/>
            <a:ext cx="1800225" cy="0"/>
          </a:xfrm>
          <a:prstGeom prst="line">
            <a:avLst/>
          </a:prstGeom>
          <a:noFill/>
          <a:ln w="5715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6158" name="Line 14"/>
          <p:cNvSpPr>
            <a:spLocks noChangeShapeType="1"/>
          </p:cNvSpPr>
          <p:nvPr/>
        </p:nvSpPr>
        <p:spPr bwMode="auto">
          <a:xfrm>
            <a:off x="971550" y="5445125"/>
            <a:ext cx="1871663" cy="0"/>
          </a:xfrm>
          <a:prstGeom prst="line">
            <a:avLst/>
          </a:prstGeom>
          <a:noFill/>
          <a:ln w="5715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6159" name="Line 15"/>
          <p:cNvSpPr>
            <a:spLocks noChangeShapeType="1"/>
          </p:cNvSpPr>
          <p:nvPr/>
        </p:nvSpPr>
        <p:spPr bwMode="auto">
          <a:xfrm>
            <a:off x="971550" y="4581525"/>
            <a:ext cx="1152525" cy="0"/>
          </a:xfrm>
          <a:prstGeom prst="line">
            <a:avLst/>
          </a:prstGeom>
          <a:noFill/>
          <a:ln w="5715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6160" name="Line 16"/>
          <p:cNvSpPr>
            <a:spLocks noChangeShapeType="1"/>
          </p:cNvSpPr>
          <p:nvPr/>
        </p:nvSpPr>
        <p:spPr bwMode="auto">
          <a:xfrm>
            <a:off x="1258888" y="4437063"/>
            <a:ext cx="576262" cy="0"/>
          </a:xfrm>
          <a:prstGeom prst="line">
            <a:avLst/>
          </a:prstGeom>
          <a:noFill/>
          <a:ln w="5715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6161" name="Freeform 17"/>
          <p:cNvSpPr>
            <a:spLocks/>
          </p:cNvSpPr>
          <p:nvPr/>
        </p:nvSpPr>
        <p:spPr bwMode="auto">
          <a:xfrm>
            <a:off x="5580063" y="4221163"/>
            <a:ext cx="1979612" cy="1403350"/>
          </a:xfrm>
          <a:custGeom>
            <a:avLst/>
            <a:gdLst>
              <a:gd name="T0" fmla="*/ 155575 w 1247"/>
              <a:gd name="T1" fmla="*/ 587375 h 884"/>
              <a:gd name="T2" fmla="*/ 228600 w 1247"/>
              <a:gd name="T3" fmla="*/ 84138 h 884"/>
              <a:gd name="T4" fmla="*/ 876300 w 1247"/>
              <a:gd name="T5" fmla="*/ 84138 h 884"/>
              <a:gd name="T6" fmla="*/ 1308100 w 1247"/>
              <a:gd name="T7" fmla="*/ 227013 h 884"/>
              <a:gd name="T8" fmla="*/ 1668462 w 1247"/>
              <a:gd name="T9" fmla="*/ 371475 h 884"/>
              <a:gd name="T10" fmla="*/ 1812925 w 1247"/>
              <a:gd name="T11" fmla="*/ 803275 h 884"/>
              <a:gd name="T12" fmla="*/ 1955800 w 1247"/>
              <a:gd name="T13" fmla="*/ 1092200 h 884"/>
              <a:gd name="T14" fmla="*/ 1668462 w 1247"/>
              <a:gd name="T15" fmla="*/ 1308100 h 884"/>
              <a:gd name="T16" fmla="*/ 1020762 w 1247"/>
              <a:gd name="T17" fmla="*/ 1308100 h 884"/>
              <a:gd name="T18" fmla="*/ 515937 w 1247"/>
              <a:gd name="T19" fmla="*/ 1379538 h 884"/>
              <a:gd name="T20" fmla="*/ 228600 w 1247"/>
              <a:gd name="T21" fmla="*/ 1163638 h 884"/>
              <a:gd name="T22" fmla="*/ 12700 w 1247"/>
              <a:gd name="T23" fmla="*/ 1019175 h 884"/>
              <a:gd name="T24" fmla="*/ 155575 w 1247"/>
              <a:gd name="T25" fmla="*/ 731838 h 884"/>
              <a:gd name="T26" fmla="*/ 155575 w 1247"/>
              <a:gd name="T27" fmla="*/ 587375 h 884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0" t="0" r="r" b="b"/>
            <a:pathLst>
              <a:path w="1247" h="884">
                <a:moveTo>
                  <a:pt x="98" y="370"/>
                </a:moveTo>
                <a:cubicBezTo>
                  <a:pt x="106" y="302"/>
                  <a:pt x="68" y="106"/>
                  <a:pt x="144" y="53"/>
                </a:cubicBezTo>
                <a:cubicBezTo>
                  <a:pt x="220" y="0"/>
                  <a:pt x="439" y="38"/>
                  <a:pt x="552" y="53"/>
                </a:cubicBezTo>
                <a:cubicBezTo>
                  <a:pt x="665" y="68"/>
                  <a:pt x="741" y="113"/>
                  <a:pt x="824" y="143"/>
                </a:cubicBezTo>
                <a:cubicBezTo>
                  <a:pt x="907" y="173"/>
                  <a:pt x="998" y="174"/>
                  <a:pt x="1051" y="234"/>
                </a:cubicBezTo>
                <a:cubicBezTo>
                  <a:pt x="1104" y="294"/>
                  <a:pt x="1112" y="430"/>
                  <a:pt x="1142" y="506"/>
                </a:cubicBezTo>
                <a:cubicBezTo>
                  <a:pt x="1172" y="582"/>
                  <a:pt x="1247" y="635"/>
                  <a:pt x="1232" y="688"/>
                </a:cubicBezTo>
                <a:cubicBezTo>
                  <a:pt x="1217" y="741"/>
                  <a:pt x="1149" y="801"/>
                  <a:pt x="1051" y="824"/>
                </a:cubicBezTo>
                <a:cubicBezTo>
                  <a:pt x="953" y="847"/>
                  <a:pt x="764" y="817"/>
                  <a:pt x="643" y="824"/>
                </a:cubicBezTo>
                <a:cubicBezTo>
                  <a:pt x="522" y="831"/>
                  <a:pt x="408" y="884"/>
                  <a:pt x="325" y="869"/>
                </a:cubicBezTo>
                <a:cubicBezTo>
                  <a:pt x="242" y="854"/>
                  <a:pt x="197" y="771"/>
                  <a:pt x="144" y="733"/>
                </a:cubicBezTo>
                <a:cubicBezTo>
                  <a:pt x="91" y="695"/>
                  <a:pt x="16" y="687"/>
                  <a:pt x="8" y="642"/>
                </a:cubicBezTo>
                <a:cubicBezTo>
                  <a:pt x="0" y="597"/>
                  <a:pt x="83" y="514"/>
                  <a:pt x="98" y="461"/>
                </a:cubicBezTo>
                <a:cubicBezTo>
                  <a:pt x="113" y="408"/>
                  <a:pt x="90" y="438"/>
                  <a:pt x="98" y="370"/>
                </a:cubicBezTo>
                <a:close/>
              </a:path>
            </a:pathLst>
          </a:cu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pic>
        <p:nvPicPr>
          <p:cNvPr id="6162" name="Picture 18" descr="ledovec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525" y="4292600"/>
            <a:ext cx="1692275" cy="1233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 rot="-2639001">
            <a:off x="1403350" y="-531813"/>
            <a:ext cx="4679950" cy="4679951"/>
            <a:chOff x="340" y="1162"/>
            <a:chExt cx="2948" cy="2948"/>
          </a:xfrm>
        </p:grpSpPr>
        <p:sp>
          <p:nvSpPr>
            <p:cNvPr id="5158" name="Line 3"/>
            <p:cNvSpPr>
              <a:spLocks noChangeShapeType="1"/>
            </p:cNvSpPr>
            <p:nvPr/>
          </p:nvSpPr>
          <p:spPr bwMode="auto">
            <a:xfrm>
              <a:off x="340" y="1162"/>
              <a:ext cx="2948" cy="2948"/>
            </a:xfrm>
            <a:prstGeom prst="line">
              <a:avLst/>
            </a:prstGeom>
            <a:noFill/>
            <a:ln w="76200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grpSp>
          <p:nvGrpSpPr>
            <p:cNvPr id="5159" name="Group 4"/>
            <p:cNvGrpSpPr>
              <a:grpSpLocks/>
            </p:cNvGrpSpPr>
            <p:nvPr/>
          </p:nvGrpSpPr>
          <p:grpSpPr bwMode="auto">
            <a:xfrm>
              <a:off x="431" y="1162"/>
              <a:ext cx="2810" cy="2811"/>
              <a:chOff x="431" y="1162"/>
              <a:chExt cx="2810" cy="2811"/>
            </a:xfrm>
          </p:grpSpPr>
          <p:sp>
            <p:nvSpPr>
              <p:cNvPr id="5160" name="Line 5"/>
              <p:cNvSpPr>
                <a:spLocks noChangeShapeType="1"/>
              </p:cNvSpPr>
              <p:nvPr/>
            </p:nvSpPr>
            <p:spPr bwMode="auto">
              <a:xfrm flipH="1">
                <a:off x="2199" y="2930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61" name="Line 6"/>
              <p:cNvSpPr>
                <a:spLocks noChangeShapeType="1"/>
              </p:cNvSpPr>
              <p:nvPr/>
            </p:nvSpPr>
            <p:spPr bwMode="auto">
              <a:xfrm flipH="1">
                <a:off x="2335" y="3066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62" name="Line 7"/>
              <p:cNvSpPr>
                <a:spLocks noChangeShapeType="1"/>
              </p:cNvSpPr>
              <p:nvPr/>
            </p:nvSpPr>
            <p:spPr bwMode="auto">
              <a:xfrm flipH="1">
                <a:off x="2471" y="3202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63" name="Line 8"/>
              <p:cNvSpPr>
                <a:spLocks noChangeShapeType="1"/>
              </p:cNvSpPr>
              <p:nvPr/>
            </p:nvSpPr>
            <p:spPr bwMode="auto">
              <a:xfrm flipH="1">
                <a:off x="2607" y="3338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64" name="Line 9"/>
              <p:cNvSpPr>
                <a:spLocks noChangeShapeType="1"/>
              </p:cNvSpPr>
              <p:nvPr/>
            </p:nvSpPr>
            <p:spPr bwMode="auto">
              <a:xfrm flipH="1">
                <a:off x="2743" y="3474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65" name="Line 10"/>
              <p:cNvSpPr>
                <a:spLocks noChangeShapeType="1"/>
              </p:cNvSpPr>
              <p:nvPr/>
            </p:nvSpPr>
            <p:spPr bwMode="auto">
              <a:xfrm flipH="1">
                <a:off x="2879" y="3610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66" name="Line 11"/>
              <p:cNvSpPr>
                <a:spLocks noChangeShapeType="1"/>
              </p:cNvSpPr>
              <p:nvPr/>
            </p:nvSpPr>
            <p:spPr bwMode="auto">
              <a:xfrm flipH="1">
                <a:off x="3015" y="3746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67" name="Line 12"/>
              <p:cNvSpPr>
                <a:spLocks noChangeShapeType="1"/>
              </p:cNvSpPr>
              <p:nvPr/>
            </p:nvSpPr>
            <p:spPr bwMode="auto">
              <a:xfrm flipH="1">
                <a:off x="3151" y="3882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68" name="Line 13"/>
              <p:cNvSpPr>
                <a:spLocks noChangeShapeType="1"/>
              </p:cNvSpPr>
              <p:nvPr/>
            </p:nvSpPr>
            <p:spPr bwMode="auto">
              <a:xfrm flipH="1">
                <a:off x="431" y="1162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69" name="Line 14"/>
              <p:cNvSpPr>
                <a:spLocks noChangeShapeType="1"/>
              </p:cNvSpPr>
              <p:nvPr/>
            </p:nvSpPr>
            <p:spPr bwMode="auto">
              <a:xfrm flipH="1">
                <a:off x="567" y="1298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70" name="Line 15"/>
              <p:cNvSpPr>
                <a:spLocks noChangeShapeType="1"/>
              </p:cNvSpPr>
              <p:nvPr/>
            </p:nvSpPr>
            <p:spPr bwMode="auto">
              <a:xfrm flipH="1">
                <a:off x="703" y="1434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71" name="Line 16"/>
              <p:cNvSpPr>
                <a:spLocks noChangeShapeType="1"/>
              </p:cNvSpPr>
              <p:nvPr/>
            </p:nvSpPr>
            <p:spPr bwMode="auto">
              <a:xfrm flipH="1">
                <a:off x="839" y="1570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72" name="Line 17"/>
              <p:cNvSpPr>
                <a:spLocks noChangeShapeType="1"/>
              </p:cNvSpPr>
              <p:nvPr/>
            </p:nvSpPr>
            <p:spPr bwMode="auto">
              <a:xfrm flipH="1">
                <a:off x="975" y="1706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73" name="Line 18"/>
              <p:cNvSpPr>
                <a:spLocks noChangeShapeType="1"/>
              </p:cNvSpPr>
              <p:nvPr/>
            </p:nvSpPr>
            <p:spPr bwMode="auto">
              <a:xfrm flipH="1">
                <a:off x="1111" y="1842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74" name="Line 19"/>
              <p:cNvSpPr>
                <a:spLocks noChangeShapeType="1"/>
              </p:cNvSpPr>
              <p:nvPr/>
            </p:nvSpPr>
            <p:spPr bwMode="auto">
              <a:xfrm flipH="1">
                <a:off x="1247" y="1978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75" name="Line 20"/>
              <p:cNvSpPr>
                <a:spLocks noChangeShapeType="1"/>
              </p:cNvSpPr>
              <p:nvPr/>
            </p:nvSpPr>
            <p:spPr bwMode="auto">
              <a:xfrm flipH="1">
                <a:off x="1383" y="2114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76" name="Line 21"/>
              <p:cNvSpPr>
                <a:spLocks noChangeShapeType="1"/>
              </p:cNvSpPr>
              <p:nvPr/>
            </p:nvSpPr>
            <p:spPr bwMode="auto">
              <a:xfrm flipH="1">
                <a:off x="1519" y="2250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77" name="Line 22"/>
              <p:cNvSpPr>
                <a:spLocks noChangeShapeType="1"/>
              </p:cNvSpPr>
              <p:nvPr/>
            </p:nvSpPr>
            <p:spPr bwMode="auto">
              <a:xfrm flipH="1">
                <a:off x="1655" y="2386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78" name="Line 23"/>
              <p:cNvSpPr>
                <a:spLocks noChangeShapeType="1"/>
              </p:cNvSpPr>
              <p:nvPr/>
            </p:nvSpPr>
            <p:spPr bwMode="auto">
              <a:xfrm flipH="1">
                <a:off x="1791" y="2522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79" name="Line 24"/>
              <p:cNvSpPr>
                <a:spLocks noChangeShapeType="1"/>
              </p:cNvSpPr>
              <p:nvPr/>
            </p:nvSpPr>
            <p:spPr bwMode="auto">
              <a:xfrm flipH="1">
                <a:off x="1927" y="2658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80" name="Line 25"/>
              <p:cNvSpPr>
                <a:spLocks noChangeShapeType="1"/>
              </p:cNvSpPr>
              <p:nvPr/>
            </p:nvSpPr>
            <p:spPr bwMode="auto">
              <a:xfrm flipH="1">
                <a:off x="2063" y="2794"/>
                <a:ext cx="90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</p:grpSp>
      </p:grpSp>
      <p:sp>
        <p:nvSpPr>
          <p:cNvPr id="5123" name="Text Box 26"/>
          <p:cNvSpPr txBox="1">
            <a:spLocks noChangeArrowheads="1"/>
          </p:cNvSpPr>
          <p:nvPr/>
        </p:nvSpPr>
        <p:spPr bwMode="auto">
          <a:xfrm>
            <a:off x="539750" y="549275"/>
            <a:ext cx="15144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200" dirty="0"/>
              <a:t>průplav</a:t>
            </a:r>
          </a:p>
        </p:txBody>
      </p:sp>
      <p:sp>
        <p:nvSpPr>
          <p:cNvPr id="5124" name="Freeform 27"/>
          <p:cNvSpPr>
            <a:spLocks/>
          </p:cNvSpPr>
          <p:nvPr/>
        </p:nvSpPr>
        <p:spPr bwMode="auto">
          <a:xfrm>
            <a:off x="827088" y="4724400"/>
            <a:ext cx="6624637" cy="1368425"/>
          </a:xfrm>
          <a:custGeom>
            <a:avLst/>
            <a:gdLst>
              <a:gd name="T0" fmla="*/ 0 w 4173"/>
              <a:gd name="T1" fmla="*/ 792163 h 862"/>
              <a:gd name="T2" fmla="*/ 1296987 w 4173"/>
              <a:gd name="T3" fmla="*/ 0 h 862"/>
              <a:gd name="T4" fmla="*/ 2449512 w 4173"/>
              <a:gd name="T5" fmla="*/ 792163 h 862"/>
              <a:gd name="T6" fmla="*/ 3744912 w 4173"/>
              <a:gd name="T7" fmla="*/ 1296988 h 862"/>
              <a:gd name="T8" fmla="*/ 4752975 w 4173"/>
              <a:gd name="T9" fmla="*/ 936625 h 862"/>
              <a:gd name="T10" fmla="*/ 5473700 w 4173"/>
              <a:gd name="T11" fmla="*/ 865188 h 862"/>
              <a:gd name="T12" fmla="*/ 6408737 w 4173"/>
              <a:gd name="T13" fmla="*/ 1296988 h 862"/>
              <a:gd name="T14" fmla="*/ 6624637 w 4173"/>
              <a:gd name="T15" fmla="*/ 1296988 h 86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4173" h="862">
                <a:moveTo>
                  <a:pt x="0" y="499"/>
                </a:moveTo>
                <a:cubicBezTo>
                  <a:pt x="280" y="249"/>
                  <a:pt x="560" y="0"/>
                  <a:pt x="817" y="0"/>
                </a:cubicBezTo>
                <a:cubicBezTo>
                  <a:pt x="1074" y="0"/>
                  <a:pt x="1286" y="363"/>
                  <a:pt x="1543" y="499"/>
                </a:cubicBezTo>
                <a:cubicBezTo>
                  <a:pt x="1800" y="635"/>
                  <a:pt x="2117" y="802"/>
                  <a:pt x="2359" y="817"/>
                </a:cubicBezTo>
                <a:cubicBezTo>
                  <a:pt x="2601" y="832"/>
                  <a:pt x="2813" y="635"/>
                  <a:pt x="2994" y="590"/>
                </a:cubicBezTo>
                <a:cubicBezTo>
                  <a:pt x="3175" y="545"/>
                  <a:pt x="3274" y="507"/>
                  <a:pt x="3448" y="545"/>
                </a:cubicBezTo>
                <a:cubicBezTo>
                  <a:pt x="3622" y="583"/>
                  <a:pt x="3916" y="772"/>
                  <a:pt x="4037" y="817"/>
                </a:cubicBezTo>
                <a:cubicBezTo>
                  <a:pt x="4158" y="862"/>
                  <a:pt x="4165" y="839"/>
                  <a:pt x="4173" y="817"/>
                </a:cubicBezTo>
              </a:path>
            </a:pathLst>
          </a:custGeom>
          <a:noFill/>
          <a:ln w="76200" cap="flat" cmpd="sng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5125" name="Text Box 28"/>
          <p:cNvSpPr txBox="1">
            <a:spLocks noChangeArrowheads="1"/>
          </p:cNvSpPr>
          <p:nvPr/>
        </p:nvSpPr>
        <p:spPr bwMode="auto">
          <a:xfrm>
            <a:off x="468313" y="3933825"/>
            <a:ext cx="3454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200" dirty="0"/>
              <a:t>občasný vodní tok</a:t>
            </a:r>
          </a:p>
        </p:txBody>
      </p:sp>
      <p:grpSp>
        <p:nvGrpSpPr>
          <p:cNvPr id="5126" name="Group 29"/>
          <p:cNvGrpSpPr>
            <a:grpSpLocks/>
          </p:cNvGrpSpPr>
          <p:nvPr/>
        </p:nvGrpSpPr>
        <p:grpSpPr bwMode="auto">
          <a:xfrm rot="-2641392">
            <a:off x="4211638" y="1628775"/>
            <a:ext cx="3241675" cy="3240088"/>
            <a:chOff x="2744" y="1706"/>
            <a:chExt cx="2086" cy="2087"/>
          </a:xfrm>
        </p:grpSpPr>
        <p:grpSp>
          <p:nvGrpSpPr>
            <p:cNvPr id="5129" name="Group 30"/>
            <p:cNvGrpSpPr>
              <a:grpSpLocks/>
            </p:cNvGrpSpPr>
            <p:nvPr/>
          </p:nvGrpSpPr>
          <p:grpSpPr bwMode="auto">
            <a:xfrm>
              <a:off x="2744" y="1797"/>
              <a:ext cx="1904" cy="1859"/>
              <a:chOff x="2744" y="1797"/>
              <a:chExt cx="1904" cy="1859"/>
            </a:xfrm>
          </p:grpSpPr>
          <p:sp>
            <p:nvSpPr>
              <p:cNvPr id="5131" name="Line 31"/>
              <p:cNvSpPr>
                <a:spLocks noChangeShapeType="1"/>
              </p:cNvSpPr>
              <p:nvPr/>
            </p:nvSpPr>
            <p:spPr bwMode="auto">
              <a:xfrm flipH="1">
                <a:off x="2744" y="1797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32" name="Line 32"/>
              <p:cNvSpPr>
                <a:spLocks noChangeShapeType="1"/>
              </p:cNvSpPr>
              <p:nvPr/>
            </p:nvSpPr>
            <p:spPr bwMode="auto">
              <a:xfrm flipH="1">
                <a:off x="2925" y="1797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33" name="Line 33"/>
              <p:cNvSpPr>
                <a:spLocks noChangeShapeType="1"/>
              </p:cNvSpPr>
              <p:nvPr/>
            </p:nvSpPr>
            <p:spPr bwMode="auto">
              <a:xfrm flipH="1">
                <a:off x="3061" y="1933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34" name="Line 34"/>
              <p:cNvSpPr>
                <a:spLocks noChangeShapeType="1"/>
              </p:cNvSpPr>
              <p:nvPr/>
            </p:nvSpPr>
            <p:spPr bwMode="auto">
              <a:xfrm flipH="1">
                <a:off x="3197" y="2069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35" name="Line 35"/>
              <p:cNvSpPr>
                <a:spLocks noChangeShapeType="1"/>
              </p:cNvSpPr>
              <p:nvPr/>
            </p:nvSpPr>
            <p:spPr bwMode="auto">
              <a:xfrm flipH="1">
                <a:off x="3333" y="2205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36" name="Line 36"/>
              <p:cNvSpPr>
                <a:spLocks noChangeShapeType="1"/>
              </p:cNvSpPr>
              <p:nvPr/>
            </p:nvSpPr>
            <p:spPr bwMode="auto">
              <a:xfrm flipH="1">
                <a:off x="3469" y="2341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37" name="Line 37"/>
              <p:cNvSpPr>
                <a:spLocks noChangeShapeType="1"/>
              </p:cNvSpPr>
              <p:nvPr/>
            </p:nvSpPr>
            <p:spPr bwMode="auto">
              <a:xfrm flipH="1">
                <a:off x="3605" y="2477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38" name="Line 38"/>
              <p:cNvSpPr>
                <a:spLocks noChangeShapeType="1"/>
              </p:cNvSpPr>
              <p:nvPr/>
            </p:nvSpPr>
            <p:spPr bwMode="auto">
              <a:xfrm flipH="1">
                <a:off x="3741" y="2613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39" name="Line 39"/>
              <p:cNvSpPr>
                <a:spLocks noChangeShapeType="1"/>
              </p:cNvSpPr>
              <p:nvPr/>
            </p:nvSpPr>
            <p:spPr bwMode="auto">
              <a:xfrm flipH="1">
                <a:off x="3877" y="2749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40" name="Line 40"/>
              <p:cNvSpPr>
                <a:spLocks noChangeShapeType="1"/>
              </p:cNvSpPr>
              <p:nvPr/>
            </p:nvSpPr>
            <p:spPr bwMode="auto">
              <a:xfrm flipH="1">
                <a:off x="4013" y="2885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41" name="Line 41"/>
              <p:cNvSpPr>
                <a:spLocks noChangeShapeType="1"/>
              </p:cNvSpPr>
              <p:nvPr/>
            </p:nvSpPr>
            <p:spPr bwMode="auto">
              <a:xfrm flipH="1">
                <a:off x="4149" y="3021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42" name="Line 42"/>
              <p:cNvSpPr>
                <a:spLocks noChangeShapeType="1"/>
              </p:cNvSpPr>
              <p:nvPr/>
            </p:nvSpPr>
            <p:spPr bwMode="auto">
              <a:xfrm flipH="1">
                <a:off x="4285" y="3157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43" name="Line 43"/>
              <p:cNvSpPr>
                <a:spLocks noChangeShapeType="1"/>
              </p:cNvSpPr>
              <p:nvPr/>
            </p:nvSpPr>
            <p:spPr bwMode="auto">
              <a:xfrm flipH="1">
                <a:off x="4421" y="3293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44" name="Line 44"/>
              <p:cNvSpPr>
                <a:spLocks noChangeShapeType="1"/>
              </p:cNvSpPr>
              <p:nvPr/>
            </p:nvSpPr>
            <p:spPr bwMode="auto">
              <a:xfrm flipH="1">
                <a:off x="4557" y="3429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45" name="Line 45"/>
              <p:cNvSpPr>
                <a:spLocks noChangeShapeType="1"/>
              </p:cNvSpPr>
              <p:nvPr/>
            </p:nvSpPr>
            <p:spPr bwMode="auto">
              <a:xfrm flipH="1">
                <a:off x="2880" y="1933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46" name="Line 46"/>
              <p:cNvSpPr>
                <a:spLocks noChangeShapeType="1"/>
              </p:cNvSpPr>
              <p:nvPr/>
            </p:nvSpPr>
            <p:spPr bwMode="auto">
              <a:xfrm flipH="1">
                <a:off x="3016" y="2069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47" name="Line 47"/>
              <p:cNvSpPr>
                <a:spLocks noChangeShapeType="1"/>
              </p:cNvSpPr>
              <p:nvPr/>
            </p:nvSpPr>
            <p:spPr bwMode="auto">
              <a:xfrm flipH="1">
                <a:off x="3152" y="2205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48" name="Line 48"/>
              <p:cNvSpPr>
                <a:spLocks noChangeShapeType="1"/>
              </p:cNvSpPr>
              <p:nvPr/>
            </p:nvSpPr>
            <p:spPr bwMode="auto">
              <a:xfrm flipH="1">
                <a:off x="3288" y="2341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49" name="Line 49"/>
              <p:cNvSpPr>
                <a:spLocks noChangeShapeType="1"/>
              </p:cNvSpPr>
              <p:nvPr/>
            </p:nvSpPr>
            <p:spPr bwMode="auto">
              <a:xfrm flipH="1">
                <a:off x="3424" y="2477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50" name="Line 50"/>
              <p:cNvSpPr>
                <a:spLocks noChangeShapeType="1"/>
              </p:cNvSpPr>
              <p:nvPr/>
            </p:nvSpPr>
            <p:spPr bwMode="auto">
              <a:xfrm flipH="1">
                <a:off x="3560" y="2613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51" name="Line 51"/>
              <p:cNvSpPr>
                <a:spLocks noChangeShapeType="1"/>
              </p:cNvSpPr>
              <p:nvPr/>
            </p:nvSpPr>
            <p:spPr bwMode="auto">
              <a:xfrm flipH="1">
                <a:off x="3696" y="2749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52" name="Line 52"/>
              <p:cNvSpPr>
                <a:spLocks noChangeShapeType="1"/>
              </p:cNvSpPr>
              <p:nvPr/>
            </p:nvSpPr>
            <p:spPr bwMode="auto">
              <a:xfrm flipH="1">
                <a:off x="3832" y="2885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53" name="Line 53"/>
              <p:cNvSpPr>
                <a:spLocks noChangeShapeType="1"/>
              </p:cNvSpPr>
              <p:nvPr/>
            </p:nvSpPr>
            <p:spPr bwMode="auto">
              <a:xfrm flipH="1">
                <a:off x="3968" y="3021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54" name="Line 54"/>
              <p:cNvSpPr>
                <a:spLocks noChangeShapeType="1"/>
              </p:cNvSpPr>
              <p:nvPr/>
            </p:nvSpPr>
            <p:spPr bwMode="auto">
              <a:xfrm flipH="1">
                <a:off x="4104" y="3157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55" name="Line 55"/>
              <p:cNvSpPr>
                <a:spLocks noChangeShapeType="1"/>
              </p:cNvSpPr>
              <p:nvPr/>
            </p:nvSpPr>
            <p:spPr bwMode="auto">
              <a:xfrm flipH="1">
                <a:off x="4240" y="3293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56" name="Line 56"/>
              <p:cNvSpPr>
                <a:spLocks noChangeShapeType="1"/>
              </p:cNvSpPr>
              <p:nvPr/>
            </p:nvSpPr>
            <p:spPr bwMode="auto">
              <a:xfrm flipH="1">
                <a:off x="4376" y="3429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  <p:sp>
            <p:nvSpPr>
              <p:cNvPr id="5157" name="Line 57"/>
              <p:cNvSpPr>
                <a:spLocks noChangeShapeType="1"/>
              </p:cNvSpPr>
              <p:nvPr/>
            </p:nvSpPr>
            <p:spPr bwMode="auto">
              <a:xfrm flipH="1">
                <a:off x="4512" y="3565"/>
                <a:ext cx="91" cy="91"/>
              </a:xfrm>
              <a:prstGeom prst="line">
                <a:avLst/>
              </a:prstGeom>
              <a:noFill/>
              <a:ln w="76200">
                <a:solidFill>
                  <a:schemeClr val="accent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 dirty="0"/>
              </a:p>
            </p:txBody>
          </p:sp>
        </p:grpSp>
        <p:sp>
          <p:nvSpPr>
            <p:cNvPr id="5130" name="Line 58"/>
            <p:cNvSpPr>
              <a:spLocks noChangeShapeType="1"/>
            </p:cNvSpPr>
            <p:nvPr/>
          </p:nvSpPr>
          <p:spPr bwMode="auto">
            <a:xfrm>
              <a:off x="2744" y="1706"/>
              <a:ext cx="2086" cy="2087"/>
            </a:xfrm>
            <a:prstGeom prst="line">
              <a:avLst/>
            </a:prstGeom>
            <a:noFill/>
            <a:ln w="76200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</p:grpSp>
      <p:sp>
        <p:nvSpPr>
          <p:cNvPr id="5127" name="Line 59"/>
          <p:cNvSpPr>
            <a:spLocks noChangeShapeType="1"/>
          </p:cNvSpPr>
          <p:nvPr/>
        </p:nvSpPr>
        <p:spPr bwMode="auto">
          <a:xfrm flipH="1">
            <a:off x="7812088" y="3068638"/>
            <a:ext cx="0" cy="215900"/>
          </a:xfrm>
          <a:prstGeom prst="line">
            <a:avLst/>
          </a:prstGeom>
          <a:noFill/>
          <a:ln w="762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5128" name="Text Box 60"/>
          <p:cNvSpPr txBox="1">
            <a:spLocks noChangeArrowheads="1"/>
          </p:cNvSpPr>
          <p:nvPr/>
        </p:nvSpPr>
        <p:spPr bwMode="auto">
          <a:xfrm>
            <a:off x="539750" y="2060575"/>
            <a:ext cx="68151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3200" dirty="0"/>
              <a:t>zavlažovací nebo odvodňovací kanál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4"/>
          <p:cNvSpPr txBox="1">
            <a:spLocks noChangeArrowheads="1"/>
          </p:cNvSpPr>
          <p:nvPr/>
        </p:nvSpPr>
        <p:spPr bwMode="auto">
          <a:xfrm>
            <a:off x="827088" y="397991"/>
            <a:ext cx="540067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 b="1" dirty="0">
                <a:solidFill>
                  <a:srgbClr val="FF3300"/>
                </a:solidFill>
              </a:rPr>
              <a:t>HYDROSFÉRA</a:t>
            </a:r>
          </a:p>
        </p:txBody>
      </p:sp>
      <p:sp>
        <p:nvSpPr>
          <p:cNvPr id="2051" name="Text Box 5"/>
          <p:cNvSpPr txBox="1">
            <a:spLocks noChangeArrowheads="1"/>
          </p:cNvSpPr>
          <p:nvPr/>
        </p:nvSpPr>
        <p:spPr bwMode="auto">
          <a:xfrm>
            <a:off x="250825" y="1286758"/>
            <a:ext cx="8353425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 dirty="0"/>
              <a:t>je veškerá</a:t>
            </a:r>
            <a:r>
              <a:rPr lang="cs-CZ" altLang="cs-CZ" sz="2400" b="1" dirty="0"/>
              <a:t> voda </a:t>
            </a:r>
            <a:r>
              <a:rPr lang="cs-CZ" altLang="cs-CZ" sz="2400" dirty="0"/>
              <a:t>na Z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sz="2400" dirty="0"/>
              <a:t>Nachází se :</a:t>
            </a:r>
            <a:br>
              <a:rPr lang="cs-CZ" altLang="cs-CZ" sz="2400" dirty="0"/>
            </a:br>
            <a:r>
              <a:rPr lang="cs-CZ" altLang="cs-CZ" sz="2400" dirty="0"/>
              <a:t>- </a:t>
            </a:r>
            <a:r>
              <a:rPr lang="cs-CZ" altLang="cs-CZ" sz="2400" b="1" dirty="0"/>
              <a:t>oceány a moře</a:t>
            </a:r>
            <a:r>
              <a:rPr lang="cs-CZ" altLang="cs-CZ" sz="2400" dirty="0"/>
              <a:t> ( </a:t>
            </a:r>
            <a:r>
              <a:rPr lang="cs-CZ" altLang="cs-CZ" sz="2400" dirty="0" smtClean="0"/>
              <a:t>97 </a:t>
            </a:r>
            <a:r>
              <a:rPr lang="cs-CZ" altLang="cs-CZ" sz="2400" dirty="0"/>
              <a:t>% )</a:t>
            </a:r>
            <a:br>
              <a:rPr lang="cs-CZ" altLang="cs-CZ" sz="2400" dirty="0"/>
            </a:br>
            <a:r>
              <a:rPr lang="cs-CZ" altLang="cs-CZ" sz="2400" dirty="0"/>
              <a:t>- </a:t>
            </a:r>
            <a:r>
              <a:rPr lang="cs-CZ" altLang="cs-CZ" sz="2400" b="1" dirty="0"/>
              <a:t>ledovce</a:t>
            </a:r>
            <a:br>
              <a:rPr lang="cs-CZ" altLang="cs-CZ" sz="2400" b="1" dirty="0"/>
            </a:br>
            <a:r>
              <a:rPr lang="cs-CZ" altLang="cs-CZ" sz="2400" b="1" dirty="0"/>
              <a:t>- podpovrchová voda</a:t>
            </a:r>
            <a:br>
              <a:rPr lang="cs-CZ" altLang="cs-CZ" sz="2400" b="1" dirty="0"/>
            </a:br>
            <a:r>
              <a:rPr lang="cs-CZ" altLang="cs-CZ" sz="2400" b="1" dirty="0"/>
              <a:t>- voda na pevnině </a:t>
            </a:r>
            <a:r>
              <a:rPr lang="cs-CZ" altLang="cs-CZ" sz="2400" dirty="0"/>
              <a:t>( řeky, jezera, bažiny )</a:t>
            </a:r>
            <a:br>
              <a:rPr lang="cs-CZ" altLang="cs-CZ" sz="2400" dirty="0"/>
            </a:br>
            <a:r>
              <a:rPr lang="cs-CZ" altLang="cs-CZ" sz="2400" b="1" dirty="0"/>
              <a:t>- voda v atmosféře</a:t>
            </a:r>
            <a:r>
              <a:rPr lang="cs-CZ" altLang="cs-CZ" sz="2400" dirty="0"/>
              <a:t> ( vodní pára, ledové krystalky ) 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sz="2400" dirty="0"/>
              <a:t>Voda se nikde neztrácí – je v neustálém </a:t>
            </a:r>
            <a:r>
              <a:rPr lang="cs-CZ" altLang="cs-CZ" sz="2400" b="1" dirty="0"/>
              <a:t>oběhu v krajině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444208" y="397991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zápis do sešitu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Freeform 4"/>
          <p:cNvSpPr>
            <a:spLocks/>
          </p:cNvSpPr>
          <p:nvPr/>
        </p:nvSpPr>
        <p:spPr bwMode="auto">
          <a:xfrm>
            <a:off x="395288" y="5805488"/>
            <a:ext cx="4392612" cy="239712"/>
          </a:xfrm>
          <a:custGeom>
            <a:avLst/>
            <a:gdLst>
              <a:gd name="T0" fmla="*/ 0 w 2767"/>
              <a:gd name="T1" fmla="*/ 155575 h 151"/>
              <a:gd name="T2" fmla="*/ 504825 w 2767"/>
              <a:gd name="T3" fmla="*/ 11112 h 151"/>
              <a:gd name="T4" fmla="*/ 792162 w 2767"/>
              <a:gd name="T5" fmla="*/ 155575 h 151"/>
              <a:gd name="T6" fmla="*/ 1296987 w 2767"/>
              <a:gd name="T7" fmla="*/ 155575 h 151"/>
              <a:gd name="T8" fmla="*/ 1728787 w 2767"/>
              <a:gd name="T9" fmla="*/ 11112 h 151"/>
              <a:gd name="T10" fmla="*/ 2305050 w 2767"/>
              <a:gd name="T11" fmla="*/ 227012 h 151"/>
              <a:gd name="T12" fmla="*/ 2879725 w 2767"/>
              <a:gd name="T13" fmla="*/ 82550 h 151"/>
              <a:gd name="T14" fmla="*/ 3313112 w 2767"/>
              <a:gd name="T15" fmla="*/ 227012 h 151"/>
              <a:gd name="T16" fmla="*/ 3744912 w 2767"/>
              <a:gd name="T17" fmla="*/ 155575 h 151"/>
              <a:gd name="T18" fmla="*/ 4392612 w 2767"/>
              <a:gd name="T19" fmla="*/ 227012 h 151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767" h="151">
                <a:moveTo>
                  <a:pt x="0" y="98"/>
                </a:moveTo>
                <a:cubicBezTo>
                  <a:pt x="117" y="52"/>
                  <a:pt x="235" y="7"/>
                  <a:pt x="318" y="7"/>
                </a:cubicBezTo>
                <a:cubicBezTo>
                  <a:pt x="401" y="7"/>
                  <a:pt x="416" y="83"/>
                  <a:pt x="499" y="98"/>
                </a:cubicBezTo>
                <a:cubicBezTo>
                  <a:pt x="582" y="113"/>
                  <a:pt x="719" y="113"/>
                  <a:pt x="817" y="98"/>
                </a:cubicBezTo>
                <a:cubicBezTo>
                  <a:pt x="915" y="83"/>
                  <a:pt x="983" y="0"/>
                  <a:pt x="1089" y="7"/>
                </a:cubicBezTo>
                <a:cubicBezTo>
                  <a:pt x="1195" y="14"/>
                  <a:pt x="1331" y="136"/>
                  <a:pt x="1452" y="143"/>
                </a:cubicBezTo>
                <a:cubicBezTo>
                  <a:pt x="1573" y="150"/>
                  <a:pt x="1708" y="52"/>
                  <a:pt x="1814" y="52"/>
                </a:cubicBezTo>
                <a:cubicBezTo>
                  <a:pt x="1920" y="52"/>
                  <a:pt x="1996" y="135"/>
                  <a:pt x="2087" y="143"/>
                </a:cubicBezTo>
                <a:cubicBezTo>
                  <a:pt x="2178" y="151"/>
                  <a:pt x="2246" y="98"/>
                  <a:pt x="2359" y="98"/>
                </a:cubicBezTo>
                <a:cubicBezTo>
                  <a:pt x="2472" y="98"/>
                  <a:pt x="2699" y="128"/>
                  <a:pt x="2767" y="143"/>
                </a:cubicBezTo>
              </a:path>
            </a:pathLst>
          </a:custGeom>
          <a:noFill/>
          <a:ln w="38100" cmpd="sng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75" name="Freeform 5"/>
          <p:cNvSpPr>
            <a:spLocks/>
          </p:cNvSpPr>
          <p:nvPr/>
        </p:nvSpPr>
        <p:spPr bwMode="auto">
          <a:xfrm>
            <a:off x="4787900" y="5373688"/>
            <a:ext cx="3684588" cy="671512"/>
          </a:xfrm>
          <a:custGeom>
            <a:avLst/>
            <a:gdLst>
              <a:gd name="T0" fmla="*/ 0 w 2321"/>
              <a:gd name="T1" fmla="*/ 671512 h 423"/>
              <a:gd name="T2" fmla="*/ 576263 w 2321"/>
              <a:gd name="T3" fmla="*/ 239712 h 423"/>
              <a:gd name="T4" fmla="*/ 1008063 w 2321"/>
              <a:gd name="T5" fmla="*/ 23812 h 423"/>
              <a:gd name="T6" fmla="*/ 1871663 w 2321"/>
              <a:gd name="T7" fmla="*/ 95250 h 423"/>
              <a:gd name="T8" fmla="*/ 2232025 w 2321"/>
              <a:gd name="T9" fmla="*/ 95250 h 423"/>
              <a:gd name="T10" fmla="*/ 2808288 w 2321"/>
              <a:gd name="T11" fmla="*/ 95250 h 423"/>
              <a:gd name="T12" fmla="*/ 3600450 w 2321"/>
              <a:gd name="T13" fmla="*/ 95250 h 423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321" h="423">
                <a:moveTo>
                  <a:pt x="0" y="423"/>
                </a:moveTo>
                <a:cubicBezTo>
                  <a:pt x="128" y="321"/>
                  <a:pt x="257" y="219"/>
                  <a:pt x="363" y="151"/>
                </a:cubicBezTo>
                <a:cubicBezTo>
                  <a:pt x="469" y="83"/>
                  <a:pt x="499" y="30"/>
                  <a:pt x="635" y="15"/>
                </a:cubicBezTo>
                <a:cubicBezTo>
                  <a:pt x="771" y="0"/>
                  <a:pt x="1051" y="53"/>
                  <a:pt x="1179" y="60"/>
                </a:cubicBezTo>
                <a:cubicBezTo>
                  <a:pt x="1307" y="67"/>
                  <a:pt x="1308" y="60"/>
                  <a:pt x="1406" y="60"/>
                </a:cubicBezTo>
                <a:cubicBezTo>
                  <a:pt x="1504" y="60"/>
                  <a:pt x="1625" y="60"/>
                  <a:pt x="1769" y="60"/>
                </a:cubicBezTo>
                <a:cubicBezTo>
                  <a:pt x="1913" y="60"/>
                  <a:pt x="2321" y="30"/>
                  <a:pt x="2268" y="60"/>
                </a:cubicBezTo>
              </a:path>
            </a:pathLst>
          </a:custGeom>
          <a:noFill/>
          <a:ln w="57150" cmpd="sng">
            <a:solidFill>
              <a:srgbClr val="9933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76" name="Line 6"/>
          <p:cNvSpPr>
            <a:spLocks noChangeShapeType="1"/>
          </p:cNvSpPr>
          <p:nvPr/>
        </p:nvSpPr>
        <p:spPr bwMode="auto">
          <a:xfrm flipV="1">
            <a:off x="1547813" y="4652963"/>
            <a:ext cx="0" cy="792162"/>
          </a:xfrm>
          <a:prstGeom prst="line">
            <a:avLst/>
          </a:prstGeom>
          <a:ln w="57150">
            <a:headEnd/>
            <a:tailEnd type="triangle" w="med" len="med"/>
          </a:ln>
          <a:extLst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077" name="Text Box 7"/>
          <p:cNvSpPr txBox="1">
            <a:spLocks noChangeArrowheads="1"/>
          </p:cNvSpPr>
          <p:nvPr/>
        </p:nvSpPr>
        <p:spPr bwMode="auto">
          <a:xfrm>
            <a:off x="611188" y="3644900"/>
            <a:ext cx="151288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 dirty="0"/>
              <a:t>výpar</a:t>
            </a:r>
            <a:endParaRPr lang="cs-CZ" altLang="cs-CZ" dirty="0"/>
          </a:p>
        </p:txBody>
      </p:sp>
      <p:sp>
        <p:nvSpPr>
          <p:cNvPr id="3078" name="Text Box 8"/>
          <p:cNvSpPr txBox="1">
            <a:spLocks noChangeArrowheads="1"/>
          </p:cNvSpPr>
          <p:nvPr/>
        </p:nvSpPr>
        <p:spPr bwMode="auto">
          <a:xfrm>
            <a:off x="684213" y="6165850"/>
            <a:ext cx="12954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 dirty="0"/>
              <a:t>moře</a:t>
            </a:r>
            <a:endParaRPr lang="cs-CZ" altLang="cs-CZ" dirty="0"/>
          </a:p>
        </p:txBody>
      </p:sp>
      <p:sp>
        <p:nvSpPr>
          <p:cNvPr id="3082" name="Line 13"/>
          <p:cNvSpPr>
            <a:spLocks noChangeShapeType="1"/>
          </p:cNvSpPr>
          <p:nvPr/>
        </p:nvSpPr>
        <p:spPr bwMode="auto">
          <a:xfrm>
            <a:off x="5435600" y="162877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99" name="Line 31"/>
          <p:cNvSpPr>
            <a:spLocks noChangeShapeType="1"/>
          </p:cNvSpPr>
          <p:nvPr/>
        </p:nvSpPr>
        <p:spPr bwMode="auto">
          <a:xfrm flipV="1">
            <a:off x="8388350" y="4581525"/>
            <a:ext cx="0" cy="576263"/>
          </a:xfrm>
          <a:prstGeom prst="line">
            <a:avLst/>
          </a:prstGeom>
          <a:ln w="57150">
            <a:headEnd/>
            <a:tailEnd type="triangle" w="med" len="med"/>
          </a:ln>
          <a:extLst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100" name="Text Box 32"/>
          <p:cNvSpPr txBox="1">
            <a:spLocks noChangeArrowheads="1"/>
          </p:cNvSpPr>
          <p:nvPr/>
        </p:nvSpPr>
        <p:spPr bwMode="auto">
          <a:xfrm>
            <a:off x="7956550" y="3789363"/>
            <a:ext cx="118745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 b="1" dirty="0">
                <a:solidFill>
                  <a:srgbClr val="FF3300"/>
                </a:solidFill>
              </a:rPr>
              <a:t>výpar</a:t>
            </a:r>
          </a:p>
        </p:txBody>
      </p:sp>
      <p:sp>
        <p:nvSpPr>
          <p:cNvPr id="3101" name="Line 33"/>
          <p:cNvSpPr>
            <a:spLocks noChangeShapeType="1"/>
          </p:cNvSpPr>
          <p:nvPr/>
        </p:nvSpPr>
        <p:spPr bwMode="auto">
          <a:xfrm>
            <a:off x="7740650" y="5300663"/>
            <a:ext cx="0" cy="5048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102" name="Text Box 34"/>
          <p:cNvSpPr txBox="1">
            <a:spLocks noChangeArrowheads="1"/>
          </p:cNvSpPr>
          <p:nvPr/>
        </p:nvSpPr>
        <p:spPr bwMode="auto">
          <a:xfrm>
            <a:off x="7308850" y="5876925"/>
            <a:ext cx="15113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 b="1" dirty="0">
                <a:solidFill>
                  <a:srgbClr val="FF3300"/>
                </a:solidFill>
              </a:rPr>
              <a:t>vsak</a:t>
            </a:r>
            <a:endParaRPr lang="cs-CZ" altLang="cs-CZ" b="1" dirty="0">
              <a:solidFill>
                <a:srgbClr val="FF3300"/>
              </a:solidFill>
            </a:endParaRPr>
          </a:p>
        </p:txBody>
      </p:sp>
      <p:sp>
        <p:nvSpPr>
          <p:cNvPr id="3103" name="Line 35"/>
          <p:cNvSpPr>
            <a:spLocks noChangeShapeType="1"/>
          </p:cNvSpPr>
          <p:nvPr/>
        </p:nvSpPr>
        <p:spPr bwMode="auto">
          <a:xfrm flipH="1">
            <a:off x="5867400" y="5300663"/>
            <a:ext cx="649288" cy="0"/>
          </a:xfrm>
          <a:prstGeom prst="line">
            <a:avLst/>
          </a:prstGeom>
          <a:ln w="57150">
            <a:headEnd/>
            <a:tailEnd type="triangle" w="med" len="med"/>
          </a:ln>
          <a:extLst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104" name="Text Box 36"/>
          <p:cNvSpPr txBox="1">
            <a:spLocks noChangeArrowheads="1"/>
          </p:cNvSpPr>
          <p:nvPr/>
        </p:nvSpPr>
        <p:spPr bwMode="auto">
          <a:xfrm>
            <a:off x="6659563" y="5084763"/>
            <a:ext cx="11525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 b="1" dirty="0">
                <a:solidFill>
                  <a:srgbClr val="FF3300"/>
                </a:solidFill>
              </a:rPr>
              <a:t>odtok</a:t>
            </a:r>
          </a:p>
        </p:txBody>
      </p:sp>
      <p:sp>
        <p:nvSpPr>
          <p:cNvPr id="2" name="Mrak 1"/>
          <p:cNvSpPr/>
          <p:nvPr/>
        </p:nvSpPr>
        <p:spPr>
          <a:xfrm>
            <a:off x="756152" y="1953964"/>
            <a:ext cx="2160240" cy="10429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Mrak 33"/>
          <p:cNvSpPr/>
          <p:nvPr/>
        </p:nvSpPr>
        <p:spPr>
          <a:xfrm>
            <a:off x="4327267" y="723844"/>
            <a:ext cx="2160240" cy="10429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07856" y="188640"/>
            <a:ext cx="3600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Nakresli si obrázek do sešitu.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787900" y="3644900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87900" y="1727326"/>
            <a:ext cx="1079499" cy="3470400"/>
          </a:xfrm>
          <a:prstGeom prst="line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endCxn id="3104" idx="3"/>
          </p:cNvCxnSpPr>
          <p:nvPr/>
        </p:nvCxnSpPr>
        <p:spPr>
          <a:xfrm>
            <a:off x="6428860" y="1484784"/>
            <a:ext cx="1383228" cy="3830812"/>
          </a:xfrm>
          <a:prstGeom prst="line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4931407" y="1746779"/>
            <a:ext cx="1258595" cy="3568816"/>
          </a:xfrm>
          <a:prstGeom prst="line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218995" y="1787484"/>
            <a:ext cx="1152597" cy="3586204"/>
          </a:xfrm>
          <a:prstGeom prst="line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endCxn id="3103" idx="0"/>
          </p:cNvCxnSpPr>
          <p:nvPr/>
        </p:nvCxnSpPr>
        <p:spPr>
          <a:xfrm>
            <a:off x="5363207" y="1787484"/>
            <a:ext cx="1153481" cy="3513179"/>
          </a:xfrm>
          <a:prstGeom prst="line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541640" y="1997075"/>
            <a:ext cx="1008385" cy="3240088"/>
          </a:xfrm>
          <a:prstGeom prst="line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702300" y="1746779"/>
            <a:ext cx="1119610" cy="3280793"/>
          </a:xfrm>
          <a:prstGeom prst="line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5867400" y="1689882"/>
            <a:ext cx="1122921" cy="3467906"/>
          </a:xfrm>
          <a:prstGeom prst="line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190002" y="1689882"/>
            <a:ext cx="1118848" cy="3467906"/>
          </a:xfrm>
          <a:prstGeom prst="line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95288" y="260648"/>
            <a:ext cx="3312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Oběh vody v krajině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TextovéPole 3"/>
          <p:cNvSpPr txBox="1">
            <a:spLocks noChangeArrowheads="1"/>
          </p:cNvSpPr>
          <p:nvPr/>
        </p:nvSpPr>
        <p:spPr bwMode="auto">
          <a:xfrm>
            <a:off x="5292080" y="2970818"/>
            <a:ext cx="3672533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ST-AMANT, Martin. </a:t>
            </a:r>
            <a:r>
              <a:rPr lang="cs-CZ" altLang="cs-CZ" i="1" dirty="0"/>
              <a:t>Wikipedia.cz</a:t>
            </a:r>
            <a:r>
              <a:rPr lang="cs-CZ" altLang="cs-CZ" dirty="0"/>
              <a:t> [online]. [cit. 16.1.2014]. Dostupný na WWW: http://cs.wikipedia.org/wiki/Soubor:155_-_Glacier_Perito_Moreno_-_Panorama_de_la_partie_</a:t>
            </a:r>
          </a:p>
        </p:txBody>
      </p:sp>
      <p:pic>
        <p:nvPicPr>
          <p:cNvPr id="19461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713" y="3287713"/>
            <a:ext cx="4859337" cy="633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2" name="TextovéPole 5"/>
          <p:cNvSpPr txBox="1">
            <a:spLocks noChangeArrowheads="1"/>
          </p:cNvSpPr>
          <p:nvPr/>
        </p:nvSpPr>
        <p:spPr bwMode="auto">
          <a:xfrm>
            <a:off x="4211638" y="5229225"/>
            <a:ext cx="493236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BRIX, Rafael. </a:t>
            </a:r>
            <a:r>
              <a:rPr lang="cs-CZ" altLang="cs-CZ" i="1" dirty="0"/>
              <a:t>Wikipedia.cz</a:t>
            </a:r>
            <a:r>
              <a:rPr lang="cs-CZ" altLang="cs-CZ" dirty="0"/>
              <a:t> [online]. [cit. 16.1.2014]. Dostupný na WWW: http://cs.wikipedia.org/wiki/Soubor:Alte_prager_huette_pano.jpg </a:t>
            </a:r>
          </a:p>
        </p:txBody>
      </p:sp>
      <p:pic>
        <p:nvPicPr>
          <p:cNvPr id="19463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713" y="5229225"/>
            <a:ext cx="3270250" cy="130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61" t="6784" r="37799" b="65613"/>
          <a:stretch/>
        </p:blipFill>
        <p:spPr>
          <a:xfrm>
            <a:off x="657970" y="1152128"/>
            <a:ext cx="2011411" cy="141277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427984" y="954594"/>
            <a:ext cx="43204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dirty="0"/>
              <a:t>DEMEK, Jaromír; HORNÍK, Stanislav; HOFMANN, Eduard a kol. </a:t>
            </a:r>
            <a:r>
              <a:rPr lang="cs-CZ" altLang="cs-CZ" i="1" dirty="0"/>
              <a:t>Planeta Země pro základní školy</a:t>
            </a:r>
            <a:r>
              <a:rPr lang="cs-CZ" altLang="cs-CZ" dirty="0"/>
              <a:t>. Praha: SPN - pedagogické nakladatelství, 2007, ISBN 978-7235-362-0</a:t>
            </a:r>
            <a:r>
              <a:rPr lang="cs-CZ" altLang="cs-CZ" dirty="0" smtClean="0"/>
              <a:t>.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6632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 :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4075" y="548680"/>
            <a:ext cx="1570037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1062" y="1988840"/>
            <a:ext cx="1543050" cy="1100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2710" y="3789040"/>
            <a:ext cx="1289050" cy="1379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94338"/>
            <a:ext cx="1484313" cy="99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TextovéPole 7"/>
          <p:cNvSpPr txBox="1">
            <a:spLocks noChangeArrowheads="1"/>
          </p:cNvSpPr>
          <p:nvPr/>
        </p:nvSpPr>
        <p:spPr bwMode="auto">
          <a:xfrm>
            <a:off x="3132138" y="2204864"/>
            <a:ext cx="576103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 smtClean="0"/>
              <a:t>ČESKÝ </a:t>
            </a:r>
            <a:r>
              <a:rPr lang="cs-CZ" altLang="cs-CZ" dirty="0"/>
              <a:t>HYDROMETEOROLOGICKÝ ÚSTAV. </a:t>
            </a:r>
            <a:r>
              <a:rPr lang="cs-CZ" altLang="cs-CZ" i="1" dirty="0"/>
              <a:t>http://ga.water.usgs.gov</a:t>
            </a:r>
            <a:r>
              <a:rPr lang="cs-CZ" altLang="cs-CZ" dirty="0"/>
              <a:t> [online]. [cit. 16.1.2014]. Dostupný na WWW: http://ga.water.usgs.gov/edu/watercycleczech.html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3779838" y="549275"/>
            <a:ext cx="504031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CHIPPPY. </a:t>
            </a:r>
            <a:r>
              <a:rPr lang="cs-CZ" altLang="cs-CZ" i="1" dirty="0"/>
              <a:t>Wikipedia.org</a:t>
            </a:r>
            <a:r>
              <a:rPr lang="cs-CZ" altLang="cs-CZ" dirty="0"/>
              <a:t> [online]. [cit. 16.1.2014]. Dostupný na WWW: http://cs.wikipedia.org/wiki/Soubor:Bariloche-_Argentina2.jpg </a:t>
            </a:r>
          </a:p>
        </p:txBody>
      </p:sp>
      <p:pic>
        <p:nvPicPr>
          <p:cNvPr id="21507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651" y="332656"/>
            <a:ext cx="2287588" cy="1714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3779838" y="2564904"/>
            <a:ext cx="504031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SULLIVAN, Jon. </a:t>
            </a:r>
            <a:r>
              <a:rPr lang="cs-CZ" altLang="cs-CZ" i="1" dirty="0"/>
              <a:t>Wikipedia.org</a:t>
            </a:r>
            <a:r>
              <a:rPr lang="cs-CZ" altLang="cs-CZ" dirty="0"/>
              <a:t> [online]. [cit. 16.1.2014]. Dostupný na WWW: http://cs.wikipedia.org/wiki/Soubor:Grand_Tetons11.jpg </a:t>
            </a:r>
          </a:p>
        </p:txBody>
      </p:sp>
      <p:pic>
        <p:nvPicPr>
          <p:cNvPr id="21509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6040" y="2359529"/>
            <a:ext cx="1332805" cy="17766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23928" y="4653136"/>
            <a:ext cx="5220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SIENICKI, Tomasz. </a:t>
            </a:r>
            <a:r>
              <a:rPr lang="cs-CZ" i="1" dirty="0"/>
              <a:t>wikimedia.org</a:t>
            </a:r>
            <a:r>
              <a:rPr lang="cs-CZ" dirty="0"/>
              <a:t> [online]. [cit. 27.1.2014]. Dostupný na WWW: http://commons.wikimedia.org/wiki/File:22_Regen_ubt.jpeg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2651" y="4502925"/>
            <a:ext cx="1889149" cy="141686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623731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Ostatní </a:t>
            </a:r>
            <a:r>
              <a:rPr lang="cs-CZ" dirty="0" smtClean="0"/>
              <a:t>obrázky – bez citací </a:t>
            </a:r>
            <a:r>
              <a:rPr lang="cs-CZ" dirty="0" smtClean="0"/>
              <a:t>– vlastní tvorba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587</TotalTime>
  <Words>586</Words>
  <Application>Microsoft Office PowerPoint</Application>
  <PresentationFormat>Předvádění na obrazovce (4:3)</PresentationFormat>
  <Paragraphs>82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Company>aaa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aaa</dc:creator>
  <cp:lastModifiedBy>Dum</cp:lastModifiedBy>
  <cp:revision>82</cp:revision>
  <dcterms:created xsi:type="dcterms:W3CDTF">2007-02-01T09:51:52Z</dcterms:created>
  <dcterms:modified xsi:type="dcterms:W3CDTF">2014-01-29T13:06:48Z</dcterms:modified>
</cp:coreProperties>
</file>