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D5540B-73C9-4BFF-9F80-86FEFF22C3EA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F313F3-897F-4765-ADD4-AFBB17391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81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CC33"/>
            </a:gs>
            <a:gs pos="99000">
              <a:schemeClr val="bg1">
                <a:tint val="100000"/>
                <a:shade val="90000"/>
                <a:alpha val="100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7051E3E-A5F6-4765-A056-AE63C1B4161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0BA2250-3178-4172-B891-BD6D1530FB3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WWqoAW2CK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abaenaflosaquae_EPA.jpg" TargetMode="External"/><Relationship Id="rId2" Type="http://schemas.openxmlformats.org/officeDocument/2006/relationships/hyperlink" Target="http://cs.wikipedia.org/wiki/Soubor:River_algae_Sichu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ostoc_AZOLLAE.jpg" TargetMode="External"/><Relationship Id="rId5" Type="http://schemas.openxmlformats.org/officeDocument/2006/relationships/hyperlink" Target="http://cs.wikipedia.org/wiki/Soubor:Oscillatoria_sp.jpg" TargetMode="External"/><Relationship Id="rId4" Type="http://schemas.openxmlformats.org/officeDocument/2006/relationships/hyperlink" Target="http://cs.wikipedia.org/wiki/Soubor:Gulf_of_Eila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CC33"/>
            </a:gs>
            <a:gs pos="100000">
              <a:schemeClr val="bg1">
                <a:tint val="100000"/>
                <a:shade val="90000"/>
                <a:alpha val="100000"/>
                <a:lumMod val="21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ZŠ Brána Nová Paka</a:t>
            </a:r>
          </a:p>
          <a:p>
            <a:r>
              <a:rPr lang="cs-CZ" sz="2800" dirty="0" smtClean="0"/>
              <a:t>Přírodopis, 6. – 9. tř.</a:t>
            </a:r>
          </a:p>
          <a:p>
            <a:r>
              <a:rPr lang="cs-CZ" sz="2800" dirty="0" smtClean="0"/>
              <a:t>Autor: Ing. Michal Koťátko</a:t>
            </a:r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1500" dirty="0" smtClean="0"/>
              <a:t>Sinice</a:t>
            </a:r>
            <a:endParaRPr lang="cs-CZ" sz="11500" dirty="0"/>
          </a:p>
        </p:txBody>
      </p:sp>
    </p:spTree>
    <p:extLst>
      <p:ext uri="{BB962C8B-B14F-4D97-AF65-F5344CB8AC3E}">
        <p14:creationId xmlns:p14="http://schemas.microsoft.com/office/powerpoint/2010/main" val="150038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956536"/>
              </p:ext>
            </p:extLst>
          </p:nvPr>
        </p:nvGraphicFramePr>
        <p:xfrm>
          <a:off x="900113" y="1628775"/>
          <a:ext cx="7569200" cy="4007565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Sinice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9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VY_32_INOVACE_5_05_Bi_II_Sinice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26. 11. 2013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Sinice – hlavní znaky, charakteristika a zástupci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466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je voda na obrázku zvláštní?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472777"/>
            <a:ext cx="4330824" cy="31803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Odpověď: přemnožené sinice vytvořily na jejím povrchu tzv. „vodní květ“.</a:t>
            </a:r>
          </a:p>
          <a:p>
            <a:r>
              <a:rPr lang="cs-CZ" sz="3200" dirty="0" smtClean="0"/>
              <a:t>Koupání v takové vodě je zdraví nebezpečné.</a:t>
            </a:r>
          </a:p>
          <a:p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72776"/>
            <a:ext cx="3169239" cy="422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324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Jsou jednobuněčné organismy</a:t>
            </a:r>
          </a:p>
          <a:p>
            <a:r>
              <a:rPr lang="cs-CZ" sz="3200" dirty="0" smtClean="0"/>
              <a:t>Otázka:</a:t>
            </a:r>
          </a:p>
          <a:p>
            <a:r>
              <a:rPr lang="cs-CZ" sz="3200" dirty="0" smtClean="0"/>
              <a:t>Jak to, že na obrázku sinice (</a:t>
            </a:r>
            <a:r>
              <a:rPr lang="cs-CZ" sz="3200" dirty="0" err="1" smtClean="0"/>
              <a:t>Anabena</a:t>
            </a:r>
            <a:r>
              <a:rPr lang="cs-CZ" sz="3200" dirty="0" smtClean="0"/>
              <a:t> </a:t>
            </a:r>
            <a:r>
              <a:rPr lang="cs-CZ" sz="3200" dirty="0" err="1" smtClean="0"/>
              <a:t>flos</a:t>
            </a:r>
            <a:r>
              <a:rPr lang="cs-CZ" sz="3200" dirty="0" smtClean="0"/>
              <a:t> </a:t>
            </a:r>
            <a:r>
              <a:rPr lang="cs-CZ" sz="3200" dirty="0" err="1" smtClean="0"/>
              <a:t>aquae</a:t>
            </a:r>
            <a:r>
              <a:rPr lang="cs-CZ" sz="3200" dirty="0" smtClean="0"/>
              <a:t>) vidíme řetězec buněk?</a:t>
            </a:r>
          </a:p>
          <a:p>
            <a:r>
              <a:rPr lang="cs-CZ" sz="3200" dirty="0" smtClean="0"/>
              <a:t>Odpověď:</a:t>
            </a:r>
          </a:p>
          <a:p>
            <a:r>
              <a:rPr lang="cs-CZ" sz="3200" dirty="0" smtClean="0"/>
              <a:t>Jde o SOUBOR BUNĚK. Jednotlivé buňky mají společný slizový obal</a:t>
            </a:r>
          </a:p>
          <a:p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08720"/>
            <a:ext cx="2175094" cy="1628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3497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Jsou zelené – obsahují chlorofyl</a:t>
            </a:r>
          </a:p>
          <a:p>
            <a:r>
              <a:rPr lang="cs-CZ" sz="3200" dirty="0" smtClean="0"/>
              <a:t>Vedle toho obsahují i další barviva (</a:t>
            </a:r>
            <a:r>
              <a:rPr lang="cs-CZ" sz="3200" dirty="0" err="1" smtClean="0"/>
              <a:t>žluá</a:t>
            </a:r>
            <a:r>
              <a:rPr lang="cs-CZ" sz="3200" dirty="0" smtClean="0"/>
              <a:t>, červená a modrá)</a:t>
            </a:r>
          </a:p>
          <a:p>
            <a:r>
              <a:rPr lang="cs-CZ" sz="3200" dirty="0" smtClean="0"/>
              <a:t>OTÁZKA:</a:t>
            </a:r>
          </a:p>
          <a:p>
            <a:r>
              <a:rPr lang="cs-CZ" sz="3200" dirty="0" smtClean="0"/>
              <a:t>Odkud berou sinice výživu pro svůj růst?</a:t>
            </a:r>
          </a:p>
          <a:p>
            <a:r>
              <a:rPr lang="cs-CZ" sz="3200" dirty="0" smtClean="0"/>
              <a:t>ODPOVĚĎ:</a:t>
            </a:r>
          </a:p>
          <a:p>
            <a:r>
              <a:rPr lang="cs-CZ" sz="3200" dirty="0" smtClean="0"/>
              <a:t>Pomocí chlorofylu si vytvářejí organické látky</a:t>
            </a:r>
          </a:p>
          <a:p>
            <a:r>
              <a:rPr lang="cs-CZ" sz="3200" dirty="0" smtClean="0"/>
              <a:t>Z vody přijímají důležité živiny a látky</a:t>
            </a:r>
          </a:p>
        </p:txBody>
      </p:sp>
    </p:spTree>
    <p:extLst>
      <p:ext uri="{BB962C8B-B14F-4D97-AF65-F5344CB8AC3E}">
        <p14:creationId xmlns:p14="http://schemas.microsoft.com/office/powerpoint/2010/main" val="272752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Kombinací chlorofylu a dalších barviv vzniká specifické zbarvení sinic</a:t>
            </a:r>
          </a:p>
          <a:p>
            <a:r>
              <a:rPr lang="cs-CZ" sz="3600" dirty="0" smtClean="0"/>
              <a:t>OTÁZKA:</a:t>
            </a:r>
          </a:p>
          <a:p>
            <a:r>
              <a:rPr lang="cs-CZ" sz="3600" dirty="0" smtClean="0"/>
              <a:t>Víš, jak se jmenuje moře, které dostalo díky sinicím své jméno?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3583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Odpověď:</a:t>
            </a:r>
          </a:p>
          <a:p>
            <a:r>
              <a:rPr lang="cs-CZ" sz="3200" dirty="0" smtClean="0"/>
              <a:t>Rudé moře</a:t>
            </a:r>
          </a:p>
          <a:p>
            <a:r>
              <a:rPr lang="cs-CZ" sz="3200" dirty="0" smtClean="0"/>
              <a:t>(</a:t>
            </a:r>
            <a:r>
              <a:rPr lang="cs-CZ" sz="3200" dirty="0" err="1" smtClean="0"/>
              <a:t>Eilatský</a:t>
            </a:r>
            <a:r>
              <a:rPr lang="cs-CZ" sz="3200" dirty="0" smtClean="0"/>
              <a:t> záliv na pomezí Izraele, Egypta a Jordánska)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84784"/>
            <a:ext cx="5586197" cy="4189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5643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SINICE – některé druhy: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6820" y="5445224"/>
            <a:ext cx="9144000" cy="896963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Drkalka (</a:t>
            </a:r>
            <a:r>
              <a:rPr lang="cs-CZ" sz="3200" b="1" dirty="0" err="1" smtClean="0"/>
              <a:t>Oscillatoria</a:t>
            </a:r>
            <a:r>
              <a:rPr lang="cs-CZ" sz="3200" b="1" dirty="0" smtClean="0"/>
              <a:t>)</a:t>
            </a:r>
            <a:r>
              <a:rPr lang="cs-CZ" sz="3200" dirty="0" smtClean="0"/>
              <a:t>: žije ve stojatých vodách, nebo bahnité půdě. Vyznačuje se drkavým pohybem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8800"/>
            <a:ext cx="4872203" cy="3654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740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Pohyb drkalky – viz. Video na Youtube: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hlinkClick r:id="rId2"/>
              </a:rPr>
              <a:t>http://www.youtube.com/watch?v=IWWqoAW2CK8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89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SINICE – některé druhy: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715000"/>
            <a:ext cx="8229600" cy="896963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Jednořadka</a:t>
            </a:r>
            <a:r>
              <a:rPr lang="cs-CZ" sz="3200" dirty="0" smtClean="0"/>
              <a:t> (</a:t>
            </a:r>
            <a:r>
              <a:rPr lang="cs-CZ" sz="3200" dirty="0" err="1" smtClean="0"/>
              <a:t>Nostoc</a:t>
            </a:r>
            <a:r>
              <a:rPr lang="cs-CZ" sz="3200" dirty="0" smtClean="0"/>
              <a:t>): Vytváří řetízkovité kolonie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1447800"/>
            <a:ext cx="2628900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427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hlinkClick r:id="rId2"/>
              </a:rPr>
              <a:t>http://cs.wikipedia.org/wiki/Soubor:River_algae_Sichuan.jpg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http://cs.wikipedia.org/wiki/Soubor:Anabaenaflosaquae_EPA.jpg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http://cs.wikipedia.org/wiki/Soubor:Gulf_of_Eilat.jpg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http://cs.wikipedia.org/wiki/Soubor:Oscillatoria_sp.jpg</a:t>
            </a:r>
            <a:endParaRPr lang="cs-CZ" sz="2400" dirty="0" smtClean="0"/>
          </a:p>
          <a:p>
            <a:r>
              <a:rPr lang="cs-CZ" sz="2400" dirty="0">
                <a:hlinkClick r:id="rId6"/>
              </a:rPr>
              <a:t>http://cs.wikipedia.org/wiki/Soubor:Nostoc_AZOLLAE.jpg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199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95</TotalTime>
  <Words>301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Horizont</vt:lpstr>
      <vt:lpstr>Sinice</vt:lpstr>
      <vt:lpstr>Prezentace aplikace PowerPoint</vt:lpstr>
      <vt:lpstr>Čím je voda na obrázku zvláštní?</vt:lpstr>
      <vt:lpstr>SINICE</vt:lpstr>
      <vt:lpstr>SINICE</vt:lpstr>
      <vt:lpstr>SINICE</vt:lpstr>
      <vt:lpstr>SINICE</vt:lpstr>
      <vt:lpstr>SINICE – některé druhy:</vt:lpstr>
      <vt:lpstr>Pohyb drkalky – viz. Video na Youtube:</vt:lpstr>
      <vt:lpstr>SINICE – některé druhy: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Sinice</dc:title>
  <dc:creator>Michal</dc:creator>
  <cp:lastModifiedBy>Michal</cp:lastModifiedBy>
  <cp:revision>11</cp:revision>
  <dcterms:created xsi:type="dcterms:W3CDTF">2013-11-26T13:40:48Z</dcterms:created>
  <dcterms:modified xsi:type="dcterms:W3CDTF">2014-01-29T13:13:24Z</dcterms:modified>
</cp:coreProperties>
</file>