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80" r:id="rId3"/>
    <p:sldId id="257" r:id="rId4"/>
    <p:sldId id="258" r:id="rId5"/>
    <p:sldId id="259" r:id="rId6"/>
    <p:sldId id="260" r:id="rId7"/>
    <p:sldId id="261" r:id="rId8"/>
    <p:sldId id="264" r:id="rId9"/>
    <p:sldId id="274" r:id="rId10"/>
    <p:sldId id="275" r:id="rId11"/>
    <p:sldId id="267" r:id="rId12"/>
    <p:sldId id="265" r:id="rId13"/>
    <p:sldId id="268" r:id="rId14"/>
    <p:sldId id="266" r:id="rId15"/>
    <p:sldId id="263" r:id="rId16"/>
    <p:sldId id="270" r:id="rId17"/>
    <p:sldId id="269" r:id="rId18"/>
    <p:sldId id="272" r:id="rId19"/>
    <p:sldId id="271" r:id="rId20"/>
    <p:sldId id="277" r:id="rId21"/>
    <p:sldId id="276" r:id="rId22"/>
    <p:sldId id="278" r:id="rId23"/>
    <p:sldId id="279" r:id="rId24"/>
    <p:sldId id="26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7F093-FCCC-4748-9B4B-0411085770CA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D6F6B-FF0D-4DC4-98A7-E94FCA25F1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613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3F552A9-AE92-4C8C-96E9-D2B841B5C3DB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5996FBE-49B6-49EB-83D1-30B8D261A10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Uch%C3%A1%C4%8D_obecn%C3%BD" TargetMode="External"/><Relationship Id="rId3" Type="http://schemas.openxmlformats.org/officeDocument/2006/relationships/hyperlink" Target="http://cs.wikipedia.org/wiki/Soubor:2008-08-Agaricus-Stuttgartx7.JPG" TargetMode="External"/><Relationship Id="rId7" Type="http://schemas.openxmlformats.org/officeDocument/2006/relationships/hyperlink" Target="http://cs.wikipedia.org/wiki/Soubor:Monilinia_fructigena_01.JPG" TargetMode="External"/><Relationship Id="rId2" Type="http://schemas.openxmlformats.org/officeDocument/2006/relationships/hyperlink" Target="http://cs.wikipedia.org/wiki/Soubor:Avirosa_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uillus_grevillei.jpg" TargetMode="External"/><Relationship Id="rId5" Type="http://schemas.openxmlformats.org/officeDocument/2006/relationships/hyperlink" Target="http://cs.wikipedia.org/wiki/Soubor:Cantharellus.cibarius.-.lindsey.jpg" TargetMode="External"/><Relationship Id="rId4" Type="http://schemas.openxmlformats.org/officeDocument/2006/relationships/hyperlink" Target="http://cs.wikipedia.org/wiki/Soubor:Boletus_badius_JPG1.jpg" TargetMode="External"/><Relationship Id="rId9" Type="http://schemas.openxmlformats.org/officeDocument/2006/relationships/hyperlink" Target="http://cs.wikipedia.org/wiki/Smr%C5%BE_obecn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ZŠ Brána Nová Paka</a:t>
            </a:r>
          </a:p>
          <a:p>
            <a:r>
              <a:rPr lang="cs-CZ" dirty="0" smtClean="0"/>
              <a:t>Přírodopis, 6. – 9. tř.</a:t>
            </a:r>
          </a:p>
          <a:p>
            <a:r>
              <a:rPr lang="cs-CZ" dirty="0" smtClean="0"/>
              <a:t>Autor: Ing. Michal Koťátko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39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054978"/>
              </p:ext>
            </p:extLst>
          </p:nvPr>
        </p:nvGraphicFramePr>
        <p:xfrm>
          <a:off x="900113" y="1628775"/>
          <a:ext cx="7569200" cy="4007565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Houby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9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VY_32_INOVACE_5_07_Bi_II_Houby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1.12.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Houby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–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základní přehled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63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… jsou jednobuněčné</a:t>
            </a:r>
          </a:p>
          <a:p>
            <a:r>
              <a:rPr lang="cs-CZ" dirty="0" smtClean="0"/>
              <a:t>…i mnohobuněčné organismy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46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rozdíl od zelených rostlin postrádají buňky hub jednu organelu…</a:t>
            </a:r>
          </a:p>
          <a:p>
            <a:r>
              <a:rPr lang="cs-CZ" dirty="0" smtClean="0"/>
              <a:t>Přijdeš na to, kterou?</a:t>
            </a:r>
          </a:p>
          <a:p>
            <a:r>
              <a:rPr lang="cs-CZ" dirty="0" smtClean="0"/>
              <a:t>Nápověda: týká se to faktu, že houby nejsou zelené, jako rostliny</a:t>
            </a:r>
          </a:p>
          <a:p>
            <a:r>
              <a:rPr lang="cs-CZ" dirty="0" smtClean="0"/>
              <a:t>Odpověď:</a:t>
            </a:r>
          </a:p>
          <a:p>
            <a:r>
              <a:rPr lang="cs-CZ" dirty="0" smtClean="0"/>
              <a:t>Jde o CHLOROPLASTY.</a:t>
            </a:r>
          </a:p>
          <a:p>
            <a:r>
              <a:rPr lang="cs-CZ" dirty="0" smtClean="0"/>
              <a:t>Chloroplasty obsahují CHLOROFYL (zelené barvivo), umožňující fotosyntézu.</a:t>
            </a:r>
          </a:p>
          <a:p>
            <a:r>
              <a:rPr lang="cs-CZ" dirty="0" smtClean="0"/>
              <a:t>To houby NEMAJÍ</a:t>
            </a:r>
            <a:r>
              <a:rPr lang="cs-CZ" dirty="0"/>
              <a:t>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1988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Jednobuněčné i mnohobuněčné…</a:t>
            </a:r>
          </a:p>
          <a:p>
            <a:r>
              <a:rPr lang="cs-CZ" dirty="0" smtClean="0"/>
              <a:t>Nezelené organismy</a:t>
            </a:r>
          </a:p>
          <a:p>
            <a:r>
              <a:rPr lang="cs-CZ" dirty="0" smtClean="0"/>
              <a:t>Stojí na rozhraní ROSTLINNÉ a ŽIVOČIŠNÉ říše.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jsou tedy: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6787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Plísně:</a:t>
            </a:r>
          </a:p>
          <a:p>
            <a:pPr lvl="1"/>
            <a:r>
              <a:rPr lang="cs-CZ" dirty="0" err="1" smtClean="0"/>
              <a:t>Štětičkovec</a:t>
            </a:r>
            <a:r>
              <a:rPr lang="cs-CZ" dirty="0" smtClean="0"/>
              <a:t> (na citrónu)</a:t>
            </a:r>
          </a:p>
          <a:p>
            <a:pPr lvl="1"/>
            <a:r>
              <a:rPr lang="cs-CZ" dirty="0" err="1" smtClean="0"/>
              <a:t>Hlízenka</a:t>
            </a:r>
            <a:r>
              <a:rPr lang="cs-CZ" dirty="0" smtClean="0"/>
              <a:t> ovocná (způsobuje moniliózu jablek)</a:t>
            </a:r>
          </a:p>
          <a:p>
            <a:r>
              <a:rPr lang="cs-CZ" dirty="0" smtClean="0"/>
              <a:t>Kvasinky</a:t>
            </a:r>
          </a:p>
          <a:p>
            <a:pPr lvl="1"/>
            <a:r>
              <a:rPr lang="cs-CZ" dirty="0" smtClean="0"/>
              <a:t>Kvasinka pivní (droždí)</a:t>
            </a:r>
          </a:p>
          <a:p>
            <a:r>
              <a:rPr lang="cs-CZ" dirty="0" smtClean="0"/>
              <a:t>Jedlé houby</a:t>
            </a:r>
          </a:p>
          <a:p>
            <a:pPr lvl="1"/>
            <a:r>
              <a:rPr lang="cs-CZ" dirty="0" smtClean="0"/>
              <a:t>Pečárka ovčí (žampion)</a:t>
            </a:r>
          </a:p>
          <a:p>
            <a:pPr lvl="1"/>
            <a:r>
              <a:rPr lang="cs-CZ" dirty="0" smtClean="0"/>
              <a:t>Hřib smrkový</a:t>
            </a:r>
          </a:p>
          <a:p>
            <a:r>
              <a:rPr lang="cs-CZ" dirty="0" smtClean="0"/>
              <a:t>Nejedlé i jedovaté houby</a:t>
            </a:r>
          </a:p>
          <a:p>
            <a:pPr lvl="1"/>
            <a:r>
              <a:rPr lang="cs-CZ" dirty="0" smtClean="0"/>
              <a:t>Muchomůrka červená, zelená…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houby patří: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58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54141"/>
            <a:ext cx="4777738" cy="3742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967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54141"/>
            <a:ext cx="4777738" cy="3742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661248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/>
              <a:t>Štětičkovec</a:t>
            </a:r>
            <a:r>
              <a:rPr lang="cs-CZ" sz="2800" dirty="0" smtClean="0"/>
              <a:t> na citrónu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1093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643063"/>
            <a:ext cx="4762500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9925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643063"/>
            <a:ext cx="4762500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5661248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prstClr val="black"/>
                </a:solidFill>
              </a:rPr>
              <a:t>Muchomůrka zelená – bílá forma</a:t>
            </a:r>
          </a:p>
          <a:p>
            <a:pPr algn="ctr"/>
            <a:r>
              <a:rPr lang="cs-CZ" sz="4400" b="1" dirty="0">
                <a:solidFill>
                  <a:prstClr val="black"/>
                </a:solidFill>
              </a:rPr>
              <a:t>SMRTELNĚ JEDOVATÁ!</a:t>
            </a:r>
          </a:p>
        </p:txBody>
      </p:sp>
    </p:spTree>
    <p:extLst>
      <p:ext uri="{BB962C8B-B14F-4D97-AF65-F5344CB8AC3E}">
        <p14:creationId xmlns:p14="http://schemas.microsoft.com/office/powerpoint/2010/main" val="2079925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07513"/>
            <a:ext cx="5088565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5066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07513"/>
            <a:ext cx="5088565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5661248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Pečárka ovčí (žampion)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00027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88840"/>
            <a:ext cx="4746104" cy="355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126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88840"/>
            <a:ext cx="4746104" cy="355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5661248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Hřib hnědý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57436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4938"/>
            <a:ext cx="6096000" cy="404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07259" y="5877272"/>
            <a:ext cx="23294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dirty="0" smtClean="0">
                <a:solidFill>
                  <a:prstClr val="black"/>
                </a:solidFill>
              </a:rPr>
              <a:t>Liška obecná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29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60848"/>
            <a:ext cx="4896544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064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60848"/>
            <a:ext cx="4896544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46961" y="5877272"/>
            <a:ext cx="26500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dirty="0" smtClean="0">
                <a:solidFill>
                  <a:prstClr val="black"/>
                </a:solidFill>
              </a:rPr>
              <a:t>Klouzek sličný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56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72816"/>
            <a:ext cx="5610200" cy="420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485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72816"/>
            <a:ext cx="5610200" cy="420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88953" y="5877272"/>
            <a:ext cx="73661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dirty="0" err="1" smtClean="0">
                <a:solidFill>
                  <a:prstClr val="black"/>
                </a:solidFill>
              </a:rPr>
              <a:t>Hlízenka</a:t>
            </a:r>
            <a:r>
              <a:rPr lang="cs-CZ" sz="2800" b="1" dirty="0" smtClean="0">
                <a:solidFill>
                  <a:prstClr val="black"/>
                </a:solidFill>
              </a:rPr>
              <a:t> ovocná – působí moniliózu jablek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29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275" y="1785938"/>
            <a:ext cx="2457450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0263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275" y="1785938"/>
            <a:ext cx="2457450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85788" y="5877272"/>
            <a:ext cx="47724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dirty="0" smtClean="0">
                <a:solidFill>
                  <a:prstClr val="black"/>
                </a:solidFill>
              </a:rPr>
              <a:t>Ucháč obecný (JEDOVATÝ)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6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Poznávačka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188" y="1700808"/>
            <a:ext cx="2946652" cy="3937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72970" y="5877272"/>
            <a:ext cx="47981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dirty="0" smtClean="0">
                <a:solidFill>
                  <a:prstClr val="black"/>
                </a:solidFill>
              </a:rPr>
              <a:t>Smrž obecný (jedlý, chutný)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30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skupinách navrhněte a napište recept na výrobu pokrmu z hub</a:t>
            </a:r>
          </a:p>
          <a:p>
            <a:r>
              <a:rPr lang="cs-CZ" dirty="0" smtClean="0"/>
              <a:t>Jaké zásady musíme dodržet:</a:t>
            </a:r>
          </a:p>
          <a:p>
            <a:pPr lvl="1"/>
            <a:r>
              <a:rPr lang="cs-CZ" dirty="0" smtClean="0"/>
              <a:t>Při sběru hub?</a:t>
            </a:r>
          </a:p>
          <a:p>
            <a:pPr lvl="1"/>
            <a:r>
              <a:rPr lang="cs-CZ" dirty="0" smtClean="0"/>
              <a:t>Při přípravě hub?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ve skupinách:</a:t>
            </a:r>
            <a:endParaRPr lang="cs-CZ" dirty="0"/>
          </a:p>
        </p:txBody>
      </p:sp>
      <p:pic>
        <p:nvPicPr>
          <p:cNvPr id="10242" name="Picture 2" descr="C:\Users\Michal\AppData\Local\Microsoft\Windows\Temporary Internet Files\Content.IE5\JOWEU2TM\MC900339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896" y="3356992"/>
            <a:ext cx="2615051" cy="261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683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http://cs.wikipedia.org/wiki/Soubor:Avirosa_L.jpg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cs.wikipedia.org/wiki/Soubor:2008-08-Agaricus-Stuttgartx7.JPG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cs.wikipedia.org/wiki/Soubor:Boletus_badius_JPG1.jpg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http://cs.wikipedia.org/wiki/Soubor:Cantharellus.cibarius.-.</a:t>
            </a:r>
            <a:r>
              <a:rPr lang="cs-CZ" dirty="0" smtClean="0">
                <a:hlinkClick r:id="rId5"/>
              </a:rPr>
              <a:t>lindsey.jpg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cs.wikipedia.org/wiki/Soubor:Suillus_grevillei.jpg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cs.wikipedia.org/wiki/Soubor:Monilinia_fructigena_01.JPG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cs.wikipedia.org/wiki/Uch%C3%A1%C4%8D_obecn%C3%BD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cs.wikipedia.org/wiki/Smr%C5%BE_obecn%C3%BD</a:t>
            </a:r>
            <a:endParaRPr lang="cs-CZ" dirty="0" smtClean="0"/>
          </a:p>
          <a:p>
            <a:r>
              <a:rPr lang="cs-CZ" dirty="0" smtClean="0"/>
              <a:t>Galerie Klipart MS Office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279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487</TotalTime>
  <Words>319</Words>
  <Application>Microsoft Office PowerPoint</Application>
  <PresentationFormat>Předvádění na obrazovce (4:3)</PresentationFormat>
  <Paragraphs>94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Tvrdý obal</vt:lpstr>
      <vt:lpstr>Houby</vt:lpstr>
      <vt:lpstr>Prezentace aplikace PowerPoint</vt:lpstr>
      <vt:lpstr>Houby…</vt:lpstr>
      <vt:lpstr>Houby</vt:lpstr>
      <vt:lpstr>Houby jsou tedy:</vt:lpstr>
      <vt:lpstr>Mezi houby patří:</vt:lpstr>
      <vt:lpstr>Poznávačka</vt:lpstr>
      <vt:lpstr>Poznávačka</vt:lpstr>
      <vt:lpstr>Poznávačka</vt:lpstr>
      <vt:lpstr>Poznávačka</vt:lpstr>
      <vt:lpstr>Poznávačka</vt:lpstr>
      <vt:lpstr>Poznávačka</vt:lpstr>
      <vt:lpstr>Poznávačka </vt:lpstr>
      <vt:lpstr>Poznávačka </vt:lpstr>
      <vt:lpstr>Poznávačka </vt:lpstr>
      <vt:lpstr>Poznávačka</vt:lpstr>
      <vt:lpstr>Poznávačka</vt:lpstr>
      <vt:lpstr>Poznávačka</vt:lpstr>
      <vt:lpstr>Poznávačka</vt:lpstr>
      <vt:lpstr>Poznávačka</vt:lpstr>
      <vt:lpstr>Poznávačka</vt:lpstr>
      <vt:lpstr>Poznávačka </vt:lpstr>
      <vt:lpstr>Práce ve skupinách: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Michal</dc:creator>
  <cp:lastModifiedBy>Michal</cp:lastModifiedBy>
  <cp:revision>9</cp:revision>
  <dcterms:created xsi:type="dcterms:W3CDTF">2013-12-03T13:42:55Z</dcterms:created>
  <dcterms:modified xsi:type="dcterms:W3CDTF">2014-01-29T13:21:29Z</dcterms:modified>
</cp:coreProperties>
</file>