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7" r:id="rId3"/>
    <p:sldId id="275" r:id="rId4"/>
    <p:sldId id="269" r:id="rId5"/>
    <p:sldId id="277" r:id="rId6"/>
    <p:sldId id="271" r:id="rId7"/>
    <p:sldId id="272" r:id="rId8"/>
    <p:sldId id="273" r:id="rId9"/>
    <p:sldId id="274" r:id="rId10"/>
    <p:sldId id="27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564" y="-3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</a:t>
          </a:r>
          <a:r>
            <a:rPr lang="cs-CZ" sz="2000" dirty="0" smtClean="0"/>
            <a:t>VYBRANÉ KAPITOLY Z CHEMIE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 PERIODICKÁ SOUSTAVA PRVKŮ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     Ing. Minářová Pavlína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podzim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 dirty="0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 custScaleY="16358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C8677FA2-FB44-455A-8143-8BC92CF07CE8}" type="presOf" srcId="{BA9EE107-A5FB-41C4-9EF1-1CC153B68B3F}" destId="{9C0CD981-713F-47B3-AE2F-2963F2684A6F}" srcOrd="0" destOrd="0" presId="urn:microsoft.com/office/officeart/2008/layout/VerticalCurvedList"/>
    <dgm:cxn modelId="{F018DA26-FE7D-4364-9F62-B3F576130821}" type="presOf" srcId="{8D78E2D7-18A7-41DD-9962-57B3FE2BEBDD}" destId="{A1781B13-DE10-4169-ABDE-0384026A6B34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0C2BCBD-BDFC-4122-84AA-8F1B2CA604BE}" type="presOf" srcId="{A83A7CFB-B411-4357-9641-4A8443F73655}" destId="{F036299F-AF4D-4DAF-ABF5-87E8CC3FEF1B}" srcOrd="0" destOrd="0" presId="urn:microsoft.com/office/officeart/2008/layout/VerticalCurvedList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AC63853E-BC1E-43D0-B9F6-B8F5E12C8BE6}" type="presOf" srcId="{E392F34A-E55D-43D5-AEDD-49027298B816}" destId="{7DCEBD2C-792F-484E-9C96-926E03F540ED}" srcOrd="0" destOrd="0" presId="urn:microsoft.com/office/officeart/2008/layout/VerticalCurvedList"/>
    <dgm:cxn modelId="{B7E63D5E-776C-4FF2-AA39-5BCFFD1218CD}" type="presOf" srcId="{3061F91D-8548-4FCB-A021-DD835A272F0F}" destId="{88F378EC-C3F8-47CD-AEFF-49BA634320FB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65D6243D-9AEA-4AAD-8E31-DF5789C1E476}" type="presOf" srcId="{A6F0E638-0CDE-4E1F-BB57-10C18463C623}" destId="{7DCEBD2C-792F-484E-9C96-926E03F540ED}" srcOrd="0" destOrd="1" presId="urn:microsoft.com/office/officeart/2008/layout/VerticalCurvedList"/>
    <dgm:cxn modelId="{E730BF23-D450-4725-BC75-3961FA3BEC9A}" type="presOf" srcId="{F3C4A836-23AC-4E41-B6D6-51221E7E6743}" destId="{EF104B90-7E69-4918-A202-E6F91FC6E413}" srcOrd="0" destOrd="0" presId="urn:microsoft.com/office/officeart/2008/layout/VerticalCurvedList"/>
    <dgm:cxn modelId="{A3A57A06-681E-4056-BED9-37E7EF282D4D}" type="presOf" srcId="{60B5D622-D348-4384-9EFA-863CA4F7B7A3}" destId="{CAE44C5F-81A1-4D30-8D3F-2E663ECAC700}" srcOrd="0" destOrd="0" presId="urn:microsoft.com/office/officeart/2008/layout/VerticalCurvedList"/>
    <dgm:cxn modelId="{E4BFF631-89B4-4904-AD75-763221D738A9}" type="presParOf" srcId="{9C0CD981-713F-47B3-AE2F-2963F2684A6F}" destId="{96773A7D-3367-4F53-A2D2-EA5770AFFDB3}" srcOrd="0" destOrd="0" presId="urn:microsoft.com/office/officeart/2008/layout/VerticalCurvedList"/>
    <dgm:cxn modelId="{CDEE1A6F-9DFA-43FD-9B13-DABECBEE1036}" type="presParOf" srcId="{96773A7D-3367-4F53-A2D2-EA5770AFFDB3}" destId="{F31B7103-6E88-4DB9-9888-CB9E0B3FEEF8}" srcOrd="0" destOrd="0" presId="urn:microsoft.com/office/officeart/2008/layout/VerticalCurvedList"/>
    <dgm:cxn modelId="{C4F7A62A-5E5E-4611-B001-8337BA87A5D1}" type="presParOf" srcId="{F31B7103-6E88-4DB9-9888-CB9E0B3FEEF8}" destId="{F7A92DE4-3445-4B9B-AF3D-F2DA6F69C25D}" srcOrd="0" destOrd="0" presId="urn:microsoft.com/office/officeart/2008/layout/VerticalCurvedList"/>
    <dgm:cxn modelId="{10A17E29-71FA-4B7F-B218-F2E7207C6DB3}" type="presParOf" srcId="{F31B7103-6E88-4DB9-9888-CB9E0B3FEEF8}" destId="{EF104B90-7E69-4918-A202-E6F91FC6E413}" srcOrd="1" destOrd="0" presId="urn:microsoft.com/office/officeart/2008/layout/VerticalCurvedList"/>
    <dgm:cxn modelId="{9D3F70CE-AADF-47C6-9FD1-AE63B58B7D88}" type="presParOf" srcId="{F31B7103-6E88-4DB9-9888-CB9E0B3FEEF8}" destId="{F5A5022A-2B1C-4F3B-B289-BC099E9CE92F}" srcOrd="2" destOrd="0" presId="urn:microsoft.com/office/officeart/2008/layout/VerticalCurvedList"/>
    <dgm:cxn modelId="{5040025C-79FE-408A-8651-302E266F6E6A}" type="presParOf" srcId="{F31B7103-6E88-4DB9-9888-CB9E0B3FEEF8}" destId="{F16BA6F4-95DE-4E28-BF94-6459A70C4A6D}" srcOrd="3" destOrd="0" presId="urn:microsoft.com/office/officeart/2008/layout/VerticalCurvedList"/>
    <dgm:cxn modelId="{45F9C1C9-804C-4728-BC35-9D3D38DB4A1E}" type="presParOf" srcId="{96773A7D-3367-4F53-A2D2-EA5770AFFDB3}" destId="{F036299F-AF4D-4DAF-ABF5-87E8CC3FEF1B}" srcOrd="1" destOrd="0" presId="urn:microsoft.com/office/officeart/2008/layout/VerticalCurvedList"/>
    <dgm:cxn modelId="{7B404D46-250F-4E11-89AD-1EB9CFA761EF}" type="presParOf" srcId="{96773A7D-3367-4F53-A2D2-EA5770AFFDB3}" destId="{40B95986-31F6-48A6-A8D8-D04AC3BEDA92}" srcOrd="2" destOrd="0" presId="urn:microsoft.com/office/officeart/2008/layout/VerticalCurvedList"/>
    <dgm:cxn modelId="{889392F1-2034-4BF2-8671-53C05BF915FD}" type="presParOf" srcId="{40B95986-31F6-48A6-A8D8-D04AC3BEDA92}" destId="{112F553D-60C2-4CC4-948D-0369F51C4DB0}" srcOrd="0" destOrd="0" presId="urn:microsoft.com/office/officeart/2008/layout/VerticalCurvedList"/>
    <dgm:cxn modelId="{CE2E4A24-0795-4617-8B36-15FC6374DB29}" type="presParOf" srcId="{96773A7D-3367-4F53-A2D2-EA5770AFFDB3}" destId="{A1781B13-DE10-4169-ABDE-0384026A6B34}" srcOrd="3" destOrd="0" presId="urn:microsoft.com/office/officeart/2008/layout/VerticalCurvedList"/>
    <dgm:cxn modelId="{0192CB00-0018-42E6-A14F-AAD9D23D8B78}" type="presParOf" srcId="{96773A7D-3367-4F53-A2D2-EA5770AFFDB3}" destId="{65CD74A9-3E7B-49D7-95DD-EB8B72D6CA84}" srcOrd="4" destOrd="0" presId="urn:microsoft.com/office/officeart/2008/layout/VerticalCurvedList"/>
    <dgm:cxn modelId="{80C726B1-DA44-49AA-9EF4-F2D891ACAA1B}" type="presParOf" srcId="{65CD74A9-3E7B-49D7-95DD-EB8B72D6CA84}" destId="{2741B69B-255D-4143-BECE-5BD9035A4FC6}" srcOrd="0" destOrd="0" presId="urn:microsoft.com/office/officeart/2008/layout/VerticalCurvedList"/>
    <dgm:cxn modelId="{68032C55-165A-492A-8961-FD1DE64C422E}" type="presParOf" srcId="{96773A7D-3367-4F53-A2D2-EA5770AFFDB3}" destId="{7DCEBD2C-792F-484E-9C96-926E03F540ED}" srcOrd="5" destOrd="0" presId="urn:microsoft.com/office/officeart/2008/layout/VerticalCurvedList"/>
    <dgm:cxn modelId="{390F5220-1F29-4132-BEED-B8BF6A734F70}" type="presParOf" srcId="{96773A7D-3367-4F53-A2D2-EA5770AFFDB3}" destId="{8E391AE5-35EA-4A7F-ACFF-6E662A0BD046}" srcOrd="6" destOrd="0" presId="urn:microsoft.com/office/officeart/2008/layout/VerticalCurvedList"/>
    <dgm:cxn modelId="{E68DC4D8-12E2-4292-9432-5330626E09DD}" type="presParOf" srcId="{8E391AE5-35EA-4A7F-ACFF-6E662A0BD046}" destId="{EB133F34-59A3-4639-B813-3EF5396EC28B}" srcOrd="0" destOrd="0" presId="urn:microsoft.com/office/officeart/2008/layout/VerticalCurvedList"/>
    <dgm:cxn modelId="{627DAD96-BB32-415B-BF70-D642ADD7A438}" type="presParOf" srcId="{96773A7D-3367-4F53-A2D2-EA5770AFFDB3}" destId="{88F378EC-C3F8-47CD-AEFF-49BA634320FB}" srcOrd="7" destOrd="0" presId="urn:microsoft.com/office/officeart/2008/layout/VerticalCurvedList"/>
    <dgm:cxn modelId="{90DD60BB-69DA-4B28-8BD6-65181E54C11C}" type="presParOf" srcId="{96773A7D-3367-4F53-A2D2-EA5770AFFDB3}" destId="{0C1D6B2A-9239-4220-B9D4-EF24FF044C0E}" srcOrd="8" destOrd="0" presId="urn:microsoft.com/office/officeart/2008/layout/VerticalCurvedList"/>
    <dgm:cxn modelId="{F88CFA40-5C66-4EAA-93B8-2AAC1ED2616B}" type="presParOf" srcId="{0C1D6B2A-9239-4220-B9D4-EF24FF044C0E}" destId="{A6FEC19F-0F90-4EC7-BB21-E0ADFEFFA617}" srcOrd="0" destOrd="0" presId="urn:microsoft.com/office/officeart/2008/layout/VerticalCurvedList"/>
    <dgm:cxn modelId="{BD11227D-CCA2-4A41-9BA0-5EF08CDE270A}" type="presParOf" srcId="{96773A7D-3367-4F53-A2D2-EA5770AFFDB3}" destId="{CAE44C5F-81A1-4D30-8D3F-2E663ECAC700}" srcOrd="9" destOrd="0" presId="urn:microsoft.com/office/officeart/2008/layout/VerticalCurvedList"/>
    <dgm:cxn modelId="{1F98ABFD-BA22-4643-A92D-ABDAE22B7947}" type="presParOf" srcId="{96773A7D-3367-4F53-A2D2-EA5770AFFDB3}" destId="{053E2699-E7D5-4B6C-A824-2ED732C32228}" srcOrd="10" destOrd="0" presId="urn:microsoft.com/office/officeart/2008/layout/VerticalCurvedList"/>
    <dgm:cxn modelId="{74920766-8CF6-49DA-8A8A-7C9A52E62A0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     Ing. Minářová Pavlína</a:t>
          </a:r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podzim 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 dirty="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</a:t>
          </a:r>
          <a:r>
            <a:rPr lang="cs-CZ" sz="2000" kern="1200" dirty="0" smtClean="0"/>
            <a:t>VYBRANÉ KAPITOLY Z CHEMIE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448270"/>
          <a:ext cx="5849872" cy="6480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 PERIODICKÁ SOUSTAVA PRVKŮ</a:t>
          </a:r>
          <a:endParaRPr lang="cs-CZ" sz="2000" kern="1200" dirty="0" smtClean="0"/>
        </a:p>
      </dsp:txBody>
      <dsp:txXfrm>
        <a:off x="301774" y="2448270"/>
        <a:ext cx="5849872" cy="648075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799" y="1743021"/>
            <a:ext cx="7772400" cy="1031428"/>
          </a:xfrm>
        </p:spPr>
        <p:txBody>
          <a:bodyPr>
            <a:normAutofit/>
          </a:bodyPr>
          <a:lstStyle/>
          <a:p>
            <a:r>
              <a:rPr lang="cs-CZ" sz="2800" dirty="0"/>
              <a:t>Základní škola a Mateřská škola Bílá Třemešná, okres Trutnov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599" y="2780928"/>
            <a:ext cx="6400800" cy="1473200"/>
          </a:xfrm>
        </p:spPr>
        <p:txBody>
          <a:bodyPr/>
          <a:lstStyle/>
          <a:p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  <a:p>
            <a:endParaRPr lang="cs-CZ" dirty="0"/>
          </a:p>
        </p:txBody>
      </p:sp>
      <p:pic>
        <p:nvPicPr>
          <p:cNvPr id="4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xmlns="" val="627643800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446134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484784"/>
            <a:ext cx="8352928" cy="424847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cs-CZ" dirty="0" smtClean="0"/>
              <a:t>	</a:t>
            </a:r>
          </a:p>
          <a:p>
            <a:pPr>
              <a:buNone/>
              <a:defRPr/>
            </a:pPr>
            <a:r>
              <a:rPr lang="cs-CZ" dirty="0">
                <a:cs typeface="Calibri" pitchFamily="34" charset="0"/>
              </a:rPr>
              <a:t>předmět: chemie</a:t>
            </a:r>
          </a:p>
          <a:p>
            <a:pPr>
              <a:buNone/>
              <a:defRPr/>
            </a:pPr>
            <a:r>
              <a:rPr lang="cs-CZ" dirty="0">
                <a:cs typeface="Calibri" pitchFamily="34" charset="0"/>
              </a:rPr>
              <a:t>věková skupina: 8.třída </a:t>
            </a:r>
          </a:p>
          <a:p>
            <a:pPr marL="0" indent="0">
              <a:buNone/>
              <a:defRPr/>
            </a:pPr>
            <a:r>
              <a:rPr lang="cs-CZ" dirty="0">
                <a:cs typeface="Calibri" pitchFamily="34" charset="0"/>
              </a:rPr>
              <a:t>Materiál je určen k interaktivní výuce. </a:t>
            </a:r>
            <a:r>
              <a:rPr lang="cs-CZ" dirty="0"/>
              <a:t>Úvodní prezentace může sloužit jako výkladové nebo opakovací  učivo.</a:t>
            </a:r>
            <a:r>
              <a:rPr lang="cs-CZ" dirty="0">
                <a:cs typeface="Calibri" pitchFamily="34" charset="0"/>
              </a:rPr>
              <a:t>  </a:t>
            </a:r>
            <a:r>
              <a:rPr lang="cs-CZ" dirty="0" smtClean="0">
                <a:cs typeface="Calibri" pitchFamily="34" charset="0"/>
              </a:rPr>
              <a:t>Na snímku č.6 vyhledávají v PSP podle zadané skupiny a periody značku prvku, kterou kliknutím přiřazují. Na snímku č. 7 kliknutím přiřazují vyhledaný prvek podle počtu elektronů. </a:t>
            </a:r>
            <a:r>
              <a:rPr lang="cs-CZ" dirty="0">
                <a:cs typeface="Calibri" pitchFamily="34" charset="0"/>
              </a:rPr>
              <a:t>Na snímku č. </a:t>
            </a:r>
            <a:r>
              <a:rPr lang="cs-CZ" dirty="0" smtClean="0">
                <a:cs typeface="Calibri" pitchFamily="34" charset="0"/>
              </a:rPr>
              <a:t>8 kliknutím přesouvají značky prvků do nádob s kovy, nekovy nebo polokovy. </a:t>
            </a:r>
            <a:r>
              <a:rPr lang="cs-CZ" dirty="0">
                <a:cs typeface="Calibri" pitchFamily="34" charset="0"/>
              </a:rPr>
              <a:t>Na snímku č. </a:t>
            </a:r>
            <a:r>
              <a:rPr lang="cs-CZ" dirty="0" smtClean="0">
                <a:cs typeface="Calibri" pitchFamily="34" charset="0"/>
              </a:rPr>
              <a:t>9 kliknutím přesouvají prvky podle vyhledaného protonového čísla.</a:t>
            </a:r>
            <a:endParaRPr lang="cs-CZ" dirty="0"/>
          </a:p>
          <a:p>
            <a:pPr marL="0" indent="0">
              <a:buNone/>
              <a:defRPr/>
            </a:pPr>
            <a:endParaRPr lang="cs-CZ" dirty="0" smtClean="0"/>
          </a:p>
          <a:p>
            <a:pPr marL="0" indent="0" algn="just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12358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ruský </a:t>
            </a:r>
            <a:r>
              <a:rPr lang="cs-CZ" dirty="0"/>
              <a:t>chemik – uspořádal prvky podle vzrůstajících atomových hmotností PSP</a:t>
            </a:r>
          </a:p>
          <a:p>
            <a:r>
              <a:rPr lang="cs-CZ" dirty="0" smtClean="0"/>
              <a:t>podobné </a:t>
            </a:r>
            <a:r>
              <a:rPr lang="cs-CZ" dirty="0"/>
              <a:t>vlastnosti pod sebou 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D. I. </a:t>
            </a:r>
            <a:r>
              <a:rPr lang="cs-CZ" b="1" dirty="0" smtClean="0"/>
              <a:t>Mendělejev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1187624" y="4077072"/>
            <a:ext cx="1435224" cy="180020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3203848" y="4077072"/>
            <a:ext cx="5328592" cy="18002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PERIODICKÝ  ZÁKON</a:t>
            </a:r>
          </a:p>
          <a:p>
            <a:pPr algn="ctr"/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se 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vzrůstajícím protonovým číslem se vlastnosti prvků PERIODICKY (pravidelně) mění</a:t>
            </a:r>
          </a:p>
        </p:txBody>
      </p:sp>
    </p:spTree>
    <p:extLst>
      <p:ext uri="{BB962C8B-B14F-4D97-AF65-F5344CB8AC3E}">
        <p14:creationId xmlns:p14="http://schemas.microsoft.com/office/powerpoint/2010/main" xmlns="" val="222789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1844824"/>
            <a:ext cx="68407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PSP           7 period  1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2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3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</a:t>
            </a: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I ------ VIII skupiny   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I  II  …….VIII </a:t>
            </a:r>
          </a:p>
          <a:p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3" name="Pravá složená závorka 2"/>
          <p:cNvSpPr/>
          <p:nvPr/>
        </p:nvSpPr>
        <p:spPr>
          <a:xfrm>
            <a:off x="4211960" y="2060848"/>
            <a:ext cx="468052" cy="1224136"/>
          </a:xfrm>
          <a:prstGeom prst="rightBrace">
            <a:avLst>
              <a:gd name="adj1" fmla="val 8333"/>
              <a:gd name="adj2" fmla="val 47953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4825467" y="2488250"/>
            <a:ext cx="21227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>
                    <a:lumMod val="5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Vrstvy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</a:t>
            </a:r>
            <a:r>
              <a:rPr lang="cs-CZ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>
                    <a:lumMod val="5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elektronů</a:t>
            </a: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980196" y="1835874"/>
            <a:ext cx="16561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>
                    <a:lumMod val="50000"/>
                  </a:schemeClr>
                </a:solidFill>
              </a:rPr>
              <a:t>VII</a:t>
            </a:r>
          </a:p>
          <a:p>
            <a:r>
              <a:rPr lang="cs-CZ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</a:rPr>
              <a:t>F – plyn</a:t>
            </a:r>
          </a:p>
          <a:p>
            <a:r>
              <a:rPr lang="cs-CZ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</a:rPr>
              <a:t>Cl-  plyn</a:t>
            </a:r>
          </a:p>
          <a:p>
            <a:r>
              <a:rPr lang="cs-CZ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</a:rPr>
              <a:t>Br- kapalina</a:t>
            </a:r>
          </a:p>
          <a:p>
            <a:r>
              <a:rPr lang="cs-CZ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</a:rPr>
              <a:t>I  -  pevná l.</a:t>
            </a:r>
            <a:endParaRPr lang="cs-CZ" sz="2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</a:endParaRPr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1691680" y="2060848"/>
            <a:ext cx="504056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1691680" y="2060848"/>
            <a:ext cx="504056" cy="1800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3347864" y="2060848"/>
            <a:ext cx="57606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3347864" y="2276872"/>
            <a:ext cx="57606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3347864" y="2605554"/>
            <a:ext cx="57606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3347864" y="2960948"/>
            <a:ext cx="57606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3347864" y="3284984"/>
            <a:ext cx="57606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3347864" y="2790220"/>
            <a:ext cx="57606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2483768" y="4437112"/>
            <a:ext cx="0" cy="64807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2339752" y="4437112"/>
            <a:ext cx="0" cy="64807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2699792" y="4437112"/>
            <a:ext cx="0" cy="64807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>
            <a:off x="2987824" y="4437112"/>
            <a:ext cx="0" cy="64807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3347864" y="4437112"/>
            <a:ext cx="0" cy="64807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Levá složená závorka 44"/>
          <p:cNvSpPr/>
          <p:nvPr/>
        </p:nvSpPr>
        <p:spPr>
          <a:xfrm rot="16200000">
            <a:off x="2617768" y="4571112"/>
            <a:ext cx="596096" cy="1440160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TextovéPole 45"/>
          <p:cNvSpPr txBox="1"/>
          <p:nvPr/>
        </p:nvSpPr>
        <p:spPr>
          <a:xfrm>
            <a:off x="467544" y="5733256"/>
            <a:ext cx="5112568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2400" b="1" spc="50" dirty="0" smtClean="0">
                <a:ln w="11430"/>
                <a:solidFill>
                  <a:schemeClr val="bg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Počet elektronů ve valenční vrstvě</a:t>
            </a:r>
            <a:endParaRPr lang="cs-CZ" sz="2400" b="1" spc="50" dirty="0">
              <a:ln w="11430"/>
              <a:solidFill>
                <a:schemeClr val="bg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4042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4437113"/>
            <a:ext cx="7408333" cy="168905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VAZNOST = prvky mohou být maximálně osmivazné</a:t>
            </a:r>
          </a:p>
          <a:p>
            <a:r>
              <a:rPr lang="cs-CZ" dirty="0"/>
              <a:t>n</a:t>
            </a:r>
            <a:r>
              <a:rPr lang="cs-CZ" dirty="0" smtClean="0"/>
              <a:t>apř. kyslík je dvojvazný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PRVKY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683568" y="2348880"/>
            <a:ext cx="2232248" cy="86409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KOVY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3419872" y="2348880"/>
            <a:ext cx="2367880" cy="86409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POLOKOVY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6300192" y="2348880"/>
            <a:ext cx="2160240" cy="86409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NEKOVY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Přímá spojnice 7"/>
          <p:cNvCxnSpPr/>
          <p:nvPr/>
        </p:nvCxnSpPr>
        <p:spPr>
          <a:xfrm flipH="1">
            <a:off x="2483768" y="1268760"/>
            <a:ext cx="1944216" cy="108012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4427984" y="1268760"/>
            <a:ext cx="0" cy="108012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4427984" y="1268760"/>
            <a:ext cx="2448272" cy="108012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21135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548680"/>
            <a:ext cx="76578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NAJDI V PSP NÁZEV A ZNAČKU PRVKU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788915" y="4941167"/>
            <a:ext cx="4142481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VI.B skupina, 4.perioda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315895" y="2280392"/>
            <a:ext cx="617477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b="1" dirty="0" err="1" smtClean="0"/>
              <a:t>Cr</a:t>
            </a:r>
            <a:endParaRPr lang="cs-CZ" sz="36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24882" y="4941168"/>
            <a:ext cx="3970767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3"/>
                </a:solidFill>
              </a:rPr>
              <a:t>V.A skupina,3.perioda</a:t>
            </a:r>
            <a:endParaRPr lang="cs-CZ" sz="3200" b="1" dirty="0">
              <a:solidFill>
                <a:schemeClr val="accent3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910838" y="2276871"/>
            <a:ext cx="441146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P</a:t>
            </a:r>
            <a:endParaRPr lang="cs-CZ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88024" y="3212976"/>
            <a:ext cx="3921266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2">
                    <a:lumMod val="50000"/>
                  </a:schemeClr>
                </a:solidFill>
              </a:rPr>
              <a:t>I.B skupina, 6.perioda</a:t>
            </a:r>
            <a:endParaRPr lang="cs-CZ" sz="32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197338" y="2276872"/>
            <a:ext cx="724878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Au</a:t>
            </a:r>
            <a:endParaRPr lang="cs-CZ" sz="36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66776" y="3195076"/>
            <a:ext cx="3962944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I.A skupina, 3.perioda</a:t>
            </a:r>
            <a:endParaRPr lang="cs-CZ" sz="32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545399" y="2280392"/>
            <a:ext cx="721672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Na</a:t>
            </a:r>
            <a:endParaRPr lang="cs-CZ" sz="3600" b="1" dirty="0"/>
          </a:p>
        </p:txBody>
      </p:sp>
      <p:pic>
        <p:nvPicPr>
          <p:cNvPr id="1026" name="Picture 2" descr="C:\Users\Majda\AppData\Local\Microsoft\Windows\Temporary Internet Files\Content.IE5\E9Y2IU2P\MC9004379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70376" y="1166914"/>
            <a:ext cx="1437078" cy="1369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04477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96296E-6 C -0.00209 0.01852 -0.00643 0.03287 -0.01059 0.05046 C -0.01789 0.08079 -0.02014 0.11111 -0.03195 0.13935 C -0.04966 0.18148 -0.07327 0.21898 -0.09393 0.25856 C -0.10157 0.27338 -0.11112 0.2868 -0.11667 0.30301 C -0.12778 0.33541 -0.1415 0.3662 -0.15 0.4 C -0.15556 0.42245 -0.16268 0.45185 -0.18195 0.45648 C -0.20903 0.47523 -0.16702 0.44699 -0.20608 0.46875 C -0.22674 0.48032 -0.24584 0.49537 -0.26823 0.50092 C -0.2823 0.5044 -0.31059 0.50903 -0.31059 0.50903 C -0.33785 0.52014 -0.34862 0.51666 -0.38195 0.51528 C -0.38403 0.51458 -0.38594 0.51366 -0.38803 0.51319 C -0.39202 0.51227 -0.39601 0.51227 -0.4 0.51111 C -0.40313 0.51018 -0.40921 0.50717 -0.40921 0.50717 C -0.41059 0.50069 -0.41198 0.48518 -0.41528 0.48079 C -0.41684 0.4787 -0.4198 0.47477 -0.4198 0.47477 " pathEditMode="relative" ptsTypes="fffffffffffffff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22222E-6 3.33333E-6 C -0.00591 0.02129 -0.01268 0.03865 -0.02275 0.05671 C -0.02535 0.06666 -0.02848 0.07662 -0.03039 0.0868 C -0.03247 0.09745 -0.03265 0.10856 -0.0349 0.11921 C -0.03855 0.13611 -0.04532 0.15139 -0.05001 0.16782 C -0.06008 0.24838 -0.05747 0.21597 -0.0606 0.26458 C -0.0599 0.28356 -0.05973 0.31527 -0.05608 0.33541 C -0.05313 0.35231 -0.04949 0.35694 -0.04549 0.37176 C -0.04428 0.37639 -0.0441 0.38148 -0.04237 0.38588 C -0.04098 0.38981 -0.0382 0.39259 -0.03629 0.39606 C -0.03456 0.3993 -0.03299 0.40254 -0.03178 0.40601 C -0.02761 0.41736 -0.02049 0.43819 -0.0106 0.44236 C 0.00294 0.44791 0.01683 0.45092 0.03038 0.45671 C 0.04097 0.46111 0.04982 0.47106 0.06058 0.47476 C 0.07656 0.48032 0.09253 0.48287 0.10902 0.48495 C 0.12187 0.49051 0.13367 0.49259 0.14704 0.4949 C 0.16562 0.49282 0.18437 0.49213 0.20294 0.48889 C 0.21301 0.48703 0.21805 0.47731 0.22569 0.47083 C 0.23107 0.4662 0.23628 0.46597 0.24235 0.46458 C 0.26857 0.46597 0.29235 0.4706 0.31822 0.47268 C 0.32187 0.47777 0.32239 0.4868 0.32881 0.4868 " pathEditMode="relative" ptsTypes="ffffffffffffffffffff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0.00069 C 0.00382 0.03356 0.00764 0.0618 0.01302 0.09352 C 0.01389 0.12592 0.01684 0.16366 0.01163 0.19653 C 0.00868 0.21528 -0.01511 0.23148 -0.02483 0.24097 C -0.03663 0.25231 -0.04566 0.2713 -0.05973 0.27546 C -0.08681 0.28333 -0.10747 0.28935 -0.13698 0.28958 C -0.2283 0.29028 -0.31979 0.29097 -0.41111 0.29167 C -0.4415 0.30463 -0.46163 0.28842 -0.48993 0.27731 C -0.49688 0.27454 -0.50417 0.27384 -0.51111 0.2713 C -0.53768 0.26134 -0.55434 0.25347 -0.58229 0.25116 C -0.59202 0.24699 -0.5882 0.24722 -0.59306 0.24722 " pathEditMode="relative" rAng="0" ptsTypes="ffffffffff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63" y="15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6 -3.33333E-6 C 0.00052 0.01412 -0.00035 0.02847 0.00156 0.04236 C 0.00347 0.05695 0.01197 0.05857 0.01822 0.06875 C 0.03263 0.09236 0.03975 0.1132 0.05156 0.13935 C 0.07118 0.18241 0.08906 0.22963 0.11527 0.26667 C 0.16163 0.33218 0.22326 0.36945 0.28489 0.4 C 0.30156 0.37778 0.31753 0.36574 0.3394 0.35347 C 0.3559 0.34422 0.37135 0.33195 0.3894 0.32732 C 0.43177 0.31644 0.47013 0.31644 0.51371 0.31528 C 0.52569 0.31297 0.53906 0.31019 0.54999 0.30301 C 0.55798 0.29769 0.56267 0.28681 0.57135 0.28287 C 0.5743 0.27037 0.57274 0.27894 0.57274 0.25648 " pathEditMode="relative" ptsTypes="fffffffffffA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9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476672"/>
            <a:ext cx="662392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VYHLEDEJ   V 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PSP, 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KOLIK  MAJÍ  </a:t>
            </a:r>
          </a:p>
          <a:p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VALENČNÍCH   ELEKTRONŮ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Vývojový diagram: děrná páska 7"/>
          <p:cNvSpPr/>
          <p:nvPr/>
        </p:nvSpPr>
        <p:spPr>
          <a:xfrm>
            <a:off x="1972541" y="5445224"/>
            <a:ext cx="1728192" cy="936104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0000"/>
                </a:solidFill>
              </a:rPr>
              <a:t>fluor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9" name="Vývojový diagram: děrná páska 8"/>
          <p:cNvSpPr/>
          <p:nvPr/>
        </p:nvSpPr>
        <p:spPr>
          <a:xfrm>
            <a:off x="1972541" y="4221088"/>
            <a:ext cx="1728192" cy="936104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0000"/>
                </a:solidFill>
              </a:rPr>
              <a:t>kyslík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10" name="Vývojový diagram: děrná páska 9"/>
          <p:cNvSpPr/>
          <p:nvPr/>
        </p:nvSpPr>
        <p:spPr>
          <a:xfrm>
            <a:off x="5292080" y="4509120"/>
            <a:ext cx="1728192" cy="936104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0000"/>
                </a:solidFill>
              </a:rPr>
              <a:t>sodík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11" name="Vývojový diagram: děrná páska 10"/>
          <p:cNvSpPr/>
          <p:nvPr/>
        </p:nvSpPr>
        <p:spPr>
          <a:xfrm>
            <a:off x="5292080" y="5469097"/>
            <a:ext cx="1728192" cy="936104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0000"/>
                </a:solidFill>
              </a:rPr>
              <a:t>vápník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12" name="Plechovka 11"/>
          <p:cNvSpPr/>
          <p:nvPr/>
        </p:nvSpPr>
        <p:spPr>
          <a:xfrm>
            <a:off x="2882539" y="1684641"/>
            <a:ext cx="914400" cy="1216152"/>
          </a:xfrm>
          <a:prstGeom prst="can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tx1"/>
                </a:solidFill>
              </a:rPr>
              <a:t>2</a:t>
            </a:r>
            <a:endParaRPr lang="cs-CZ" sz="6000" dirty="0">
              <a:solidFill>
                <a:schemeClr val="tx1"/>
              </a:solidFill>
            </a:endParaRPr>
          </a:p>
        </p:txBody>
      </p:sp>
      <p:sp>
        <p:nvSpPr>
          <p:cNvPr id="13" name="Plechovka 12"/>
          <p:cNvSpPr/>
          <p:nvPr/>
        </p:nvSpPr>
        <p:spPr>
          <a:xfrm>
            <a:off x="683568" y="1677001"/>
            <a:ext cx="914400" cy="1216152"/>
          </a:xfrm>
          <a:prstGeom prst="can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tx1"/>
                </a:solidFill>
              </a:rPr>
              <a:t>1</a:t>
            </a:r>
            <a:endParaRPr lang="cs-CZ" sz="6000" dirty="0">
              <a:solidFill>
                <a:schemeClr val="tx1"/>
              </a:solidFill>
            </a:endParaRPr>
          </a:p>
        </p:txBody>
      </p:sp>
      <p:sp>
        <p:nvSpPr>
          <p:cNvPr id="14" name="Plechovka 13"/>
          <p:cNvSpPr/>
          <p:nvPr/>
        </p:nvSpPr>
        <p:spPr>
          <a:xfrm>
            <a:off x="5324725" y="1651461"/>
            <a:ext cx="914400" cy="1216152"/>
          </a:xfrm>
          <a:prstGeom prst="can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tx1"/>
                </a:solidFill>
              </a:rPr>
              <a:t>6</a:t>
            </a:r>
            <a:endParaRPr lang="cs-CZ" sz="6000" dirty="0">
              <a:solidFill>
                <a:schemeClr val="tx1"/>
              </a:solidFill>
            </a:endParaRPr>
          </a:p>
        </p:txBody>
      </p:sp>
      <p:sp>
        <p:nvSpPr>
          <p:cNvPr id="15" name="Plechovka 14"/>
          <p:cNvSpPr/>
          <p:nvPr/>
        </p:nvSpPr>
        <p:spPr>
          <a:xfrm>
            <a:off x="7452320" y="1651461"/>
            <a:ext cx="914400" cy="1216152"/>
          </a:xfrm>
          <a:prstGeom prst="can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solidFill>
                  <a:schemeClr val="tx1"/>
                </a:solidFill>
              </a:rPr>
              <a:t>7</a:t>
            </a:r>
            <a:endParaRPr lang="cs-CZ" sz="6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12089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96296E-6 C 0.00053 -0.01088 0.00053 -0.02176 0.00157 -0.03241 C 0.00226 -0.03958 0.00573 -0.06134 0.01059 -0.06667 C 0.01233 -0.06852 0.01476 -0.06898 0.01667 -0.0706 C 0.02379 -0.07616 0.02848 -0.08241 0.0349 -0.08889 C 0.05157 -0.12662 0.07171 -0.13657 0.10313 -0.14144 C 0.11164 -0.14537 0.12014 -0.15 0.12882 -0.15347 C 0.13525 -0.15602 0.14219 -0.15695 0.14862 -0.15949 C 0.16893 -0.16782 0.15487 -0.16435 0.17275 -0.16759 C 0.18924 -0.175 0.20573 -0.17917 0.22275 -0.1838 C 0.24809 -0.1831 0.27327 -0.18287 0.29862 -0.18171 C 0.30452 -0.18148 0.31025 -0.17917 0.31528 -0.18588 " pathEditMode="relative" ptsTypes="fffffffffff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85185E-6 C -0.00937 -0.02477 -0.01771 -0.04375 -0.03489 -0.06065 C -0.0408 -0.06644 -0.04774 -0.07037 -0.05312 -0.07685 C -0.07847 -0.10671 -0.07135 -0.10764 -0.09392 -0.14144 C -0.12031 -0.18125 -0.15277 -0.21227 -0.18038 -0.25046 C -0.19184 -0.26644 -0.20451 -0.29468 -0.22118 -0.30301 C -0.23212 -0.30833 -0.24375 -0.31065 -0.25451 -0.31713 C -0.26076 -0.32083 -0.26736 -0.32384 -0.27274 -0.3294 C -0.27725 -0.33403 -0.28646 -0.34352 -0.28646 -0.34352 C -0.28923 -0.35116 -0.29288 -0.35718 -0.29705 -0.36366 C -0.29739 -0.36412 -0.30764 -0.37616 -0.30764 -0.37986 " pathEditMode="relative" ptsTypes="ffffffffff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48148E-6 C 0.01112 -0.03958 0.02917 -0.04306 0.05452 -0.06875 C 0.0632 -0.07755 0.07153 -0.08657 0.08039 -0.09491 C 0.14757 -0.15787 0.229 -0.17616 0.30608 -0.2081 C 0.35712 -0.22917 0.38403 -0.25694 0.43785 -0.26273 C 0.45417 -0.26667 0.47014 -0.27106 0.48646 -0.27477 C 0.49584 -0.27986 0.50556 -0.28333 0.51528 -0.28704 C 0.53143 -0.3037 0.52518 -0.29514 0.5349 -0.31111 C 0.53889 -0.32616 0.53316 -0.3081 0.54098 -0.3213 C 0.54202 -0.32292 0.54167 -0.32546 0.54254 -0.32731 C 0.54323 -0.32894 0.54445 -0.33009 0.54549 -0.33148 C 0.54671 -0.3375 0.54862 -0.34329 0.54862 -0.34954 " pathEditMode="relative" ptsTypes="fffffffffff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94444E-6 1.48148E-6 C -0.0026 -0.02037 -0.00572 -0.04004 -0.01961 -0.05254 C -0.02169 -0.05416 -0.03437 -0.05625 -0.03489 -0.05648 C -0.04756 -0.06041 -0.05989 -0.06574 -0.07274 -0.06875 C -0.09149 -0.08102 -0.11058 -0.08518 -0.1302 -0.0949 C -0.14704 -0.10324 -0.16579 -0.11828 -0.18333 -0.12315 C -0.19374 -0.12615 -0.20468 -0.12592 -0.2151 -0.12731 C -0.27499 -0.1456 -0.33697 -0.15092 -0.39843 -0.15347 C -0.44444 -0.16134 -0.48576 -0.19629 -0.53176 -0.20416 C -0.53437 -0.20347 -0.53697 -0.20324 -0.5394 -0.20208 C -0.54357 -0.2 -0.55156 -0.19398 -0.55156 -0.19398 C -0.55451 -0.19004 -0.55624 -0.18796 -0.56058 -0.18796 " pathEditMode="relative" ptsTypes="fffffffffffA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74645" y="404664"/>
            <a:ext cx="637706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         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ROZDĚL  PRVKY  NA</a:t>
            </a:r>
          </a:p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KOVY,  NEKOVY  A  POLOKOVY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Šestiúhelník 3"/>
          <p:cNvSpPr/>
          <p:nvPr/>
        </p:nvSpPr>
        <p:spPr>
          <a:xfrm>
            <a:off x="1197346" y="1948234"/>
            <a:ext cx="1060704" cy="914400"/>
          </a:xfrm>
          <a:prstGeom prst="hexago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</a:rPr>
              <a:t>C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5" name="Šestiúhelník 4"/>
          <p:cNvSpPr/>
          <p:nvPr/>
        </p:nvSpPr>
        <p:spPr>
          <a:xfrm>
            <a:off x="1374645" y="3049836"/>
            <a:ext cx="1060704" cy="914400"/>
          </a:xfrm>
          <a:prstGeom prst="hexago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</a:rPr>
              <a:t>O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6" name="Šestiúhelník 5"/>
          <p:cNvSpPr/>
          <p:nvPr/>
        </p:nvSpPr>
        <p:spPr>
          <a:xfrm>
            <a:off x="2643408" y="3049836"/>
            <a:ext cx="1060704" cy="914400"/>
          </a:xfrm>
          <a:prstGeom prst="hexago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</a:rPr>
              <a:t>Cl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7" name="Šestiúhelník 6"/>
          <p:cNvSpPr/>
          <p:nvPr/>
        </p:nvSpPr>
        <p:spPr>
          <a:xfrm>
            <a:off x="2411760" y="1923391"/>
            <a:ext cx="1060704" cy="914400"/>
          </a:xfrm>
          <a:prstGeom prst="hexago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</a:rPr>
              <a:t>S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8" name="Šestiúhelník 7"/>
          <p:cNvSpPr/>
          <p:nvPr/>
        </p:nvSpPr>
        <p:spPr>
          <a:xfrm>
            <a:off x="3815303" y="3049836"/>
            <a:ext cx="1060704" cy="914400"/>
          </a:xfrm>
          <a:prstGeom prst="hexago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</a:rPr>
              <a:t>Si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9" name="Šestiúhelník 8"/>
          <p:cNvSpPr/>
          <p:nvPr/>
        </p:nvSpPr>
        <p:spPr>
          <a:xfrm>
            <a:off x="4871840" y="1902904"/>
            <a:ext cx="1060704" cy="914400"/>
          </a:xfrm>
          <a:prstGeom prst="hexago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At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0" name="Šestiúhelník 9"/>
          <p:cNvSpPr/>
          <p:nvPr/>
        </p:nvSpPr>
        <p:spPr>
          <a:xfrm>
            <a:off x="5059533" y="3049836"/>
            <a:ext cx="1060704" cy="914400"/>
          </a:xfrm>
          <a:prstGeom prst="hexago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Se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1" name="Šestiúhelník 10"/>
          <p:cNvSpPr/>
          <p:nvPr/>
        </p:nvSpPr>
        <p:spPr>
          <a:xfrm>
            <a:off x="3612157" y="1848997"/>
            <a:ext cx="1060704" cy="914400"/>
          </a:xfrm>
          <a:prstGeom prst="hexago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</a:rPr>
              <a:t>B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12" name="Šestiúhelník 11"/>
          <p:cNvSpPr/>
          <p:nvPr/>
        </p:nvSpPr>
        <p:spPr>
          <a:xfrm>
            <a:off x="6120237" y="1848997"/>
            <a:ext cx="1060704" cy="914400"/>
          </a:xfrm>
          <a:prstGeom prst="hexago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solidFill>
                  <a:schemeClr val="tx1"/>
                </a:solidFill>
              </a:rPr>
              <a:t>Ge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13" name="Šestiúhelník 12"/>
          <p:cNvSpPr/>
          <p:nvPr/>
        </p:nvSpPr>
        <p:spPr>
          <a:xfrm>
            <a:off x="7164288" y="1848997"/>
            <a:ext cx="1060704" cy="914400"/>
          </a:xfrm>
          <a:prstGeom prst="hexago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solidFill>
                  <a:schemeClr val="tx1"/>
                </a:solidFill>
              </a:rPr>
              <a:t>Cu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14" name="Šestiúhelník 13"/>
          <p:cNvSpPr/>
          <p:nvPr/>
        </p:nvSpPr>
        <p:spPr>
          <a:xfrm>
            <a:off x="25716" y="1948234"/>
            <a:ext cx="1060704" cy="914400"/>
          </a:xfrm>
          <a:prstGeom prst="hexago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>
                <a:solidFill>
                  <a:schemeClr val="tx1"/>
                </a:solidFill>
              </a:rPr>
              <a:t>Fe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5" name="Šestiúhelník 14"/>
          <p:cNvSpPr/>
          <p:nvPr/>
        </p:nvSpPr>
        <p:spPr>
          <a:xfrm>
            <a:off x="7370971" y="2995586"/>
            <a:ext cx="1060704" cy="914400"/>
          </a:xfrm>
          <a:prstGeom prst="hexago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solidFill>
                  <a:schemeClr val="tx1"/>
                </a:solidFill>
              </a:rPr>
              <a:t>Mo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6" name="Šestiúhelník 15"/>
          <p:cNvSpPr/>
          <p:nvPr/>
        </p:nvSpPr>
        <p:spPr>
          <a:xfrm>
            <a:off x="6229767" y="2995586"/>
            <a:ext cx="1060704" cy="914400"/>
          </a:xfrm>
          <a:prstGeom prst="hexago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>
                <a:solidFill>
                  <a:schemeClr val="tx1"/>
                </a:solidFill>
              </a:rPr>
              <a:t>Zn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7" name="Šestiúhelník 16"/>
          <p:cNvSpPr/>
          <p:nvPr/>
        </p:nvSpPr>
        <p:spPr>
          <a:xfrm>
            <a:off x="174751" y="2995586"/>
            <a:ext cx="1060704" cy="914400"/>
          </a:xfrm>
          <a:prstGeom prst="hexago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solidFill>
                  <a:schemeClr val="tx1"/>
                </a:solidFill>
              </a:rPr>
              <a:t>Mn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8" name="Vývojový diagram: magnetický disk 17"/>
          <p:cNvSpPr/>
          <p:nvPr/>
        </p:nvSpPr>
        <p:spPr>
          <a:xfrm>
            <a:off x="369240" y="4581128"/>
            <a:ext cx="2572872" cy="1988840"/>
          </a:xfrm>
          <a:prstGeom prst="flowChartMagneticDisk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KOVY</a:t>
            </a:r>
            <a:endParaRPr lang="cs-CZ" sz="3200" dirty="0"/>
          </a:p>
        </p:txBody>
      </p:sp>
      <p:sp>
        <p:nvSpPr>
          <p:cNvPr id="19" name="Vývojový diagram: magnetický disk 18"/>
          <p:cNvSpPr/>
          <p:nvPr/>
        </p:nvSpPr>
        <p:spPr>
          <a:xfrm>
            <a:off x="3359672" y="4581128"/>
            <a:ext cx="2572872" cy="1988840"/>
          </a:xfrm>
          <a:prstGeom prst="flowChartMagneticDisk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NEKOVY</a:t>
            </a:r>
            <a:endParaRPr lang="cs-CZ" sz="2800" dirty="0"/>
          </a:p>
        </p:txBody>
      </p:sp>
      <p:sp>
        <p:nvSpPr>
          <p:cNvPr id="20" name="Vývojový diagram: magnetický disk 19"/>
          <p:cNvSpPr/>
          <p:nvPr/>
        </p:nvSpPr>
        <p:spPr>
          <a:xfrm>
            <a:off x="6226957" y="4581128"/>
            <a:ext cx="2572872" cy="1988840"/>
          </a:xfrm>
          <a:prstGeom prst="flowChartMagneticDisk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POLOKOVY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253111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22222E-6 C 0.00452 0.04607 0.04549 0.07593 0.07275 0.09908 C 0.11719 0.13681 0.15955 0.17963 0.2 0.22431 C 0.22222 0.24884 0.19705 0.21829 0.21667 0.23843 C 0.22327 0.24514 0.22674 0.25394 0.23334 0.26065 C 0.23768 0.27222 0.2415 0.28565 0.24844 0.29491 C 0.25591 0.30486 0.26667 0.30949 0.27413 0.31922 C 0.27587 0.3213 0.28143 0.33449 0.28177 0.33542 C 0.28229 0.34144 0.28212 0.34769 0.28334 0.35371 C 0.28629 0.36829 0.29306 0.38727 0.30295 0.39607 C 0.30712 0.39977 0.31129 0.40139 0.31511 0.40602 " pathEditMode="relative" ptsTypes="ffffffffff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33333E-6 C 0.03767 0.01227 0.05087 0.0588 0.07118 0.09884 C 0.11441 0.18426 0.05538 0.04491 0.12726 0.23634 C 0.13924 0.26829 0.15642 0.29467 0.16667 0.32731 C 0.16945 0.34838 0.1691 0.37199 0.17431 0.3919 C 0.17604 0.4243 0.17587 0.41204 0.17587 0.42824 " pathEditMode="relative" ptsTypes="fffff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7 C 0.00764 0.01019 0.00885 0.02662 0.01667 0.03635 C 0.07569 0.11019 0.03733 0.04329 0.08177 0.1132 C 0.10208 0.14491 0.11649 0.17547 0.13941 0.20209 C 0.15642 0.24306 0.15764 0.24236 0.15764 0.28889 " pathEditMode="relative" ptsTypes="ffffA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7.40741E-7 C 0.01424 0.00139 0.02865 0.00023 0.04254 0.00394 C 0.05208 0.00648 0.06042 0.01482 0.06979 0.01829 C 0.08941 0.0257 0.10955 0.03148 0.12882 0.04051 C 0.14583 0.04838 0.16788 0.05672 0.18333 0.07061 C 0.20382 0.08889 0.22136 0.1125 0.24254 0.1294 C 0.25781 0.14167 0.27379 0.15301 0.28802 0.1676 C 0.29167 0.1713 0.29514 0.17547 0.29861 0.17986 C 0.30434 0.18704 0.31528 0.20209 0.31528 0.20209 C 0.32188 0.2257 0.32847 0.24885 0.34254 0.26667 C 0.35191 0.27848 0.36615 0.28889 0.37431 0.30301 C 0.38924 0.32871 0.39097 0.37107 0.4 0.40209 C 0.39913 0.41551 0.40052 0.42338 0.3941 0.43241 C 0.39219 0.43982 0.38889 0.44306 0.38646 0.45047 C 0.38577 0.45232 0.3849 0.45648 0.3849 0.45648 " pathEditMode="relative" ptsTypes="ffffffffffffffA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6 -1.85185E-6 C 0.02292 0.00301 0.03924 0.01875 0.06077 0.02825 C 0.07275 0.03357 0.0849 0.03797 0.09706 0.04237 C 0.12831 0.05394 0.16077 0.06412 0.19254 0.07269 C 0.22188 0.08056 0.24931 0.08473 0.27744 0.09885 C 0.28195 0.10348 0.28699 0.10764 0.29098 0.11297 C 0.29654 0.12037 0.30608 0.13727 0.30608 0.13727 C 0.30817 0.15116 0.30973 0.16737 0.31529 0.17963 C 0.32327 0.19723 0.33716 0.20973 0.35001 0.22014 C 0.35574 0.22963 0.35904 0.2338 0.36216 0.2463 C 0.3632 0.25047 0.36529 0.25857 0.36529 0.25857 C 0.3639 0.26621 0.36442 0.26667 0.36077 0.27269 C 0.35782 0.27732 0.3547 0.27825 0.3547 0.28473 " pathEditMode="relative" ptsTypes="ffffffffffff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0.01354 0.01227 0.03038 0.01227 0.04392 0.02431 C 0.06007 0.03889 0.06563 0.05995 0.07569 0.08079 C 0.0875 0.10509 0.10538 0.12083 0.11823 0.14352 C 0.1283 0.16134 0.13385 0.18287 0.14236 0.20208 C 0.1474 0.22824 0.16754 0.23634 0.1849 0.24445 C 0.19184 0.25208 0.2059 0.27292 0.20903 0.28287 C 0.21007 0.28611 0.21111 0.28958 0.21215 0.29282 C 0.21267 0.29491 0.21372 0.29907 0.21372 0.29907 " pathEditMode="relative" ptsTypes="ffffffffA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7.77778E-6 C 0.01684 0.00301 0.02535 0.00996 0.03802 0.02825 C 0.07188 0.07663 0.09497 0.11528 0.11372 0.1757 C 0.11823 0.19005 0.11979 0.20579 0.12431 0.22014 C 0.12986 0.23751 0.13785 0.25348 0.14392 0.27061 C 0.15226 0.29399 0.15955 0.31829 0.16823 0.34144 C 0.17031 0.34723 0.17292 0.35255 0.17587 0.35764 C 0.17899 0.36274 0.18646 0.37176 0.18646 0.37176 C 0.1875 0.37454 0.1882 0.37732 0.18941 0.37987 C 0.19028 0.38149 0.19184 0.38218 0.19254 0.3838 C 0.19497 0.39028 0.19861 0.40394 0.19861 0.40394 C 0.19931 0.41991 0.19809 0.45672 0.21215 0.46667 " pathEditMode="relative" ptsTypes="fffffffffffA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7.03704E-6 C 0.00625 0.03936 0.00746 0.05556 0.01962 0.09283 C 0.05729 0.20741 0.02969 0.10973 0.06667 0.21204 C 0.08576 0.26505 0.0941 0.32154 0.11059 0.3757 C 0.11389 0.40047 0.11667 0.42547 0.11667 0.45047 " pathEditMode="relative" ptsTypes="ffffA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81481E-6 C 0.00278 0.01458 0.01215 0.02569 0.01823 0.03842 C 0.02552 0.0537 0.03438 0.06898 0.04097 0.08495 C 0.05573 0.12037 0.04167 0.08981 0.05451 0.1375 C 0.05677 0.14606 0.06111 0.15324 0.06372 0.16157 C 0.07031 0.1824 0.07726 0.20463 0.08177 0.22639 C 0.08438 0.23912 0.08941 0.26458 0.08941 0.26458 C 0.08993 0.27129 0.0901 0.27824 0.09097 0.28495 C 0.09219 0.2949 0.09705 0.30278 0.09705 0.31319 " pathEditMode="relative" ptsTypes="ffffffffA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5E-6 4.81481E-6 C -0.04879 0.00416 -0.05608 0.01828 -0.10921 0.04051 C -0.14289 0.05463 -0.17692 0.06828 -0.21077 0.08287 C -0.22379 0.08842 -0.27067 0.11157 -0.28334 0.11528 C -0.31355 0.12384 -0.34237 0.1324 -0.37119 0.14745 C -0.39567 0.16041 -0.42292 0.17523 -0.44393 0.19606 C -0.45192 0.20393 -0.45799 0.21458 -0.46667 0.22014 C -0.47258 0.23287 -0.46598 0.22176 -0.47431 0.22824 C -0.48612 0.2375 -0.46737 0.22778 -0.48178 0.23449 C -0.48629 0.24051 -0.49271 0.24444 -0.49688 0.25046 C -0.50278 0.25879 -0.5066 0.2699 -0.51355 0.27685 C -0.51754 0.28078 -0.52188 0.28449 -0.5257 0.28889 C -0.53421 0.29861 -0.54358 0.31273 -0.55452 0.31713 C -0.56094 0.32315 -0.56789 0.32523 -0.5757 0.32523 " pathEditMode="relative" ptsTypes="fffffffffffffA">
                                      <p:cBhvr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44444E-6 C -0.02517 0.01342 -0.04687 0.0375 -0.07274 0.04861 C -0.16319 0.08727 -0.25052 0.12315 -0.33646 0.17778 C -0.35764 0.1912 -0.37743 0.20856 -0.39861 0.22222 C -0.43298 0.24444 -0.46719 0.26736 -0.50312 0.28495 C -0.52239 0.29444 -0.54288 0.29977 -0.56076 0.31319 C -0.60121 0.34352 -0.62916 0.39699 -0.67135 0.4243 C -0.67517 0.44051 -0.6743 0.45787 -0.6743 0.47477 " pathEditMode="relative" ptsTypes="fffffffA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85185E-6 C -0.02899 0.00995 -0.05712 0.02801 -0.08646 0.03843 C -0.10451 0.04491 -0.12274 0.05116 -0.14097 0.05648 C -0.16666 0.06389 -0.19288 0.06806 -0.21823 0.07662 C -0.26927 0.09375 -0.32986 0.12569 -0.37587 0.15556 C -0.39982 0.17107 -0.42187 0.19167 -0.44548 0.2081 C -0.51719 0.25787 -0.59288 0.30602 -0.6743 0.31505 C -0.67847 0.3206 -0.67604 0.31921 -0.68194 0.31921 " pathEditMode="relative" ptsTypes="fffffffA">
                                      <p:cBhvr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139 0.00926 0.00243 0.02431 0.00764 0.03241 C 0.03229 0.0713 0.02726 0.04792 0.04392 0.09491 C 0.05226 0.11875 0.06181 0.14213 0.06667 0.1676 C 0.07153 0.19352 0.08663 0.27477 0.09097 0.28681 C 0.09983 0.31111 0.10729 0.33797 0.11372 0.36366 C 0.11389 0.36436 0.11944 0.38773 0.12118 0.3919 C 0.12292 0.39607 0.12726 0.40394 0.12726 0.40394 C 0.12917 0.42084 0.12899 0.4382 0.13646 0.45255 C 0.13698 0.45463 0.13733 0.45648 0.13785 0.45857 C 0.13889 0.4625 0.14097 0.47061 0.14097 0.47061 " pathEditMode="relative" ptsTypes="ffffffffffA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5.18519E-6 C 0.01181 0.0014 0.02674 0.00255 0.03785 0.00811 C 0.06806 0.02339 0.09028 0.05672 0.1198 0.07478 C 0.16893 0.10464 0.22171 0.11783 0.26059 0.16968 C 0.26285 0.1764 0.26389 0.1838 0.26667 0.19005 C 0.26928 0.19584 0.27414 0.20255 0.27726 0.20811 C 0.28195 0.23542 0.2882 0.25695 0.30313 0.27686 " pathEditMode="relative" ptsTypes="ffffffA">
                                      <p:cBhvr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620688"/>
            <a:ext cx="732283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NAJDEŠ  V  PSP  PRVEK </a:t>
            </a:r>
            <a:r>
              <a:rPr lang="cs-CZ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cs-CZ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Vývojový diagram: ukončení 2"/>
          <p:cNvSpPr/>
          <p:nvPr/>
        </p:nvSpPr>
        <p:spPr>
          <a:xfrm>
            <a:off x="302715" y="1690000"/>
            <a:ext cx="2736304" cy="648072"/>
          </a:xfrm>
          <a:prstGeom prst="flowChartTerminator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Protonové číslo 6 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4" name="Vývojový diagram: ukončení 3"/>
          <p:cNvSpPr/>
          <p:nvPr/>
        </p:nvSpPr>
        <p:spPr>
          <a:xfrm>
            <a:off x="3104173" y="1690000"/>
            <a:ext cx="2922025" cy="648072"/>
          </a:xfrm>
          <a:prstGeom prst="flowChartTerminator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Protonové číslo 19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" name="Vývojový diagram: ukončení 4"/>
          <p:cNvSpPr/>
          <p:nvPr/>
        </p:nvSpPr>
        <p:spPr>
          <a:xfrm>
            <a:off x="302715" y="3789040"/>
            <a:ext cx="2889102" cy="648072"/>
          </a:xfrm>
          <a:prstGeom prst="flowChartTerminator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Počet elektronů 16 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6" name="Vývojový diagram: ukončení 5"/>
          <p:cNvSpPr/>
          <p:nvPr/>
        </p:nvSpPr>
        <p:spPr>
          <a:xfrm>
            <a:off x="6156176" y="1690000"/>
            <a:ext cx="2736304" cy="648072"/>
          </a:xfrm>
          <a:prstGeom prst="flowChartTerminator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Protonové číslo 1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9" name="Vývojový diagram: ukončení 8"/>
          <p:cNvSpPr/>
          <p:nvPr/>
        </p:nvSpPr>
        <p:spPr>
          <a:xfrm>
            <a:off x="6182816" y="3789040"/>
            <a:ext cx="2880320" cy="648072"/>
          </a:xfrm>
          <a:prstGeom prst="flowChartTerminator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Počet elektronů 8 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0" name="Vývojový diagram: ukončení 9"/>
          <p:cNvSpPr/>
          <p:nvPr/>
        </p:nvSpPr>
        <p:spPr>
          <a:xfrm>
            <a:off x="3275856" y="3789040"/>
            <a:ext cx="2880320" cy="648072"/>
          </a:xfrm>
          <a:prstGeom prst="flowChartTerminator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Počet elektronů 3 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1" name="Šestiúhelník 10"/>
          <p:cNvSpPr/>
          <p:nvPr/>
        </p:nvSpPr>
        <p:spPr>
          <a:xfrm>
            <a:off x="1238819" y="5960431"/>
            <a:ext cx="864096" cy="565256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K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2" name="Šestiúhelník 11"/>
          <p:cNvSpPr/>
          <p:nvPr/>
        </p:nvSpPr>
        <p:spPr>
          <a:xfrm>
            <a:off x="5292080" y="5960431"/>
            <a:ext cx="864096" cy="565256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C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13" name="Šestiúhelník 12"/>
          <p:cNvSpPr/>
          <p:nvPr/>
        </p:nvSpPr>
        <p:spPr>
          <a:xfrm>
            <a:off x="3262449" y="5960431"/>
            <a:ext cx="864096" cy="565256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H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4" name="Šestiúhelník 13"/>
          <p:cNvSpPr/>
          <p:nvPr/>
        </p:nvSpPr>
        <p:spPr>
          <a:xfrm>
            <a:off x="2293294" y="5949280"/>
            <a:ext cx="864096" cy="565256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S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5" name="Šestiúhelník 14"/>
          <p:cNvSpPr/>
          <p:nvPr/>
        </p:nvSpPr>
        <p:spPr>
          <a:xfrm>
            <a:off x="251520" y="5949280"/>
            <a:ext cx="864096" cy="565256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 smtClean="0">
                <a:solidFill>
                  <a:schemeClr val="tx1"/>
                </a:solidFill>
              </a:rPr>
              <a:t>Li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6" name="Šestiúhelník 15"/>
          <p:cNvSpPr/>
          <p:nvPr/>
        </p:nvSpPr>
        <p:spPr>
          <a:xfrm>
            <a:off x="4283968" y="5960431"/>
            <a:ext cx="864096" cy="565256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O</a:t>
            </a:r>
            <a:endParaRPr lang="cs-CZ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6025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7 C -0.00712 -0.00209 -0.0151 -0.00116 -0.02135 -0.00602 C -0.03073 -0.01297 -0.03628 -0.02709 -0.04548 -0.03426 C -0.05416 -0.04098 -0.0625 -0.04838 -0.07135 -0.0544 C -0.15 -0.10672 -0.22448 -0.14653 -0.29548 -0.21806 C -0.32031 -0.24306 -0.35052 -0.26042 -0.36979 -0.29283 C -0.38854 -0.32431 -0.4092 -0.35371 -0.42743 -0.38565 C -0.44184 -0.41088 -0.44305 -0.41806 -0.45607 -0.43635 C -0.4592 -0.45232 -0.4592 -0.46829 -0.4592 -0.48473 " pathEditMode="relative" ptsTypes="ffffffff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27778E-6 3.7037E-7 C 0.00782 -0.01829 0.01233 -0.03727 0.02431 -0.05232 C 0.03872 -0.07037 0.05765 -0.08172 0.07275 -0.09885 C 0.07796 -0.10486 0.08351 -0.11019 0.08803 -0.11713 C 0.09463 -0.12709 0.09845 -0.14074 0.10608 -0.14931 C 0.1349 -0.18172 0.17067 -0.20255 0.19706 -0.2382 C 0.22067 -0.26991 0.23994 -0.30348 0.26667 -0.33125 C 0.28751 -0.35278 0.31268 -0.36783 0.33195 -0.3919 C 0.34827 -0.41227 0.3573 -0.43658 0.38039 -0.44445 C 0.38681 -0.44954 0.39133 -0.45394 0.39862 -0.45649 C 0.40279 -0.46019 0.40765 -0.46135 0.4106 -0.46667 C 0.41268 -0.47061 0.41667 -0.47871 0.41667 -0.47871 C 0.41754 -0.48449 0.41772 -0.4926 0.42136 -0.49676 " pathEditMode="relative" ptsTypes="ffffffffffffA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7.77778E-6 C -0.01788 -0.00209 -0.02777 -0.00533 -0.04548 -0.01204 C -0.04895 -0.01343 -0.05607 -0.01598 -0.05607 -0.01598 C -0.05954 -0.01945 -0.06388 -0.02177 -0.06666 -0.02616 C -0.06996 -0.03149 -0.07135 -0.03866 -0.07413 -0.04445 C -0.07743 -0.05139 -0.08159 -0.05741 -0.08472 -0.06459 C -0.08715 -0.07038 -0.08819 -0.07709 -0.09079 -0.08264 C -0.09322 -0.08797 -0.09722 -0.09167 -0.1 -0.09677 C -0.10243 -0.10116 -0.10364 -0.10672 -0.10607 -0.11112 C -0.11145 -0.12061 -0.11666 -0.12686 -0.12118 -0.13727 C -0.12361 -0.14283 -0.12725 -0.14746 -0.12882 -0.15348 C -0.13229 -0.1676 -0.13454 -0.18704 -0.14236 -0.19792 C -0.14375 -0.20487 -0.14531 -0.21135 -0.14687 -0.21806 C -0.14531 -0.19839 -0.14687 -0.19908 -0.13472 -0.19376 C -0.12864 -0.18126 -0.12847 -0.1794 -0.12569 -0.16552 C -0.12447 -0.1588 -0.12552 -0.1595 -0.12274 -0.1595 " pathEditMode="relative" ptsTypes="fffffffffffffffA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C 0.05451 -0.02709 0.10781 -0.04514 0.1651 -0.05857 C 0.18299 -0.06273 0.20035 -0.0706 0.21823 -0.07477 C 0.23125 -0.07778 0.24444 -0.07801 0.25746 -0.08079 C 0.29583 -0.08935 0.33403 -0.09884 0.37274 -0.10486 C 0.37986 -0.11482 0.37118 -0.10116 0.37726 -0.11921 C 0.37951 -0.12593 0.38299 -0.13148 0.38628 -0.13727 C 0.39705 -0.15579 0.40903 -0.16296 0.42118 -0.17778 C 0.43316 -0.19236 0.42535 -0.1882 0.43628 -0.1919 C 0.44149 -0.19838 0.44583 -0.2 0.45295 -0.20185 C 0.44705 -0.20301 0.43559 -0.20718 0.43021 -0.2 C 0.42812 -0.19722 0.43021 -0.1919 0.43021 -0.18773 " pathEditMode="relative" ptsTypes="fffffffffffA">
                                      <p:cBhvr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7.40741E-7 C 0.00868 -0.00394 0.02152 -0.01019 0.02882 -0.01621 C 0.04461 -0.0294 0.06545 -0.0551 0.08489 -0.06482 C 0.1335 -0.08912 0.1875 -0.10811 0.23941 -0.11528 C 0.24444 -0.11713 0.25399 -0.12037 0.25902 -0.12338 C 0.26527 -0.12709 0.27118 -0.13149 0.27725 -0.13542 C 0.27934 -0.13681 0.28333 -0.13959 0.28333 -0.13959 C 0.28628 -0.14491 0.28889 -0.15093 0.29236 -0.15556 C 0.29444 -0.15834 0.29652 -0.16065 0.29843 -0.16366 C 0.29965 -0.16551 0.3 -0.16852 0.30156 -0.16991 C 0.30434 -0.17246 0.31632 -0.1757 0.32118 -0.17778 C 0.32274 -0.17917 0.32396 -0.18149 0.32569 -0.18195 C 0.33576 -0.18426 0.32725 -0.16829 0.32725 -0.16181 " pathEditMode="relative" ptsTypes="ffffffffffffA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59259E-6 C 0.00659 -0.0088 0.0151 -0.01505 0.02118 -0.02431 C 0.05278 -0.07269 0.07864 -0.12778 0.11059 -0.1757 C 0.14149 -0.22222 0.175 -0.26458 0.20607 -0.31111 C 0.21649 -0.32662 0.22239 -0.34699 0.23333 -0.36157 C 0.25469 -0.39005 0.23559 -0.36667 0.2592 -0.38982 C 0.26771 -0.39815 0.27291 -0.40463 0.28333 -0.4081 C 0.28489 -0.40949 0.28611 -0.41111 0.28784 -0.41204 C 0.28975 -0.4132 0.29201 -0.41296 0.29392 -0.41412 C 0.29479 -0.41458 0.29948 -0.4213 0.3 -0.42222 C 0.3026 -0.43218 0.30225 -0.44259 0.30451 -0.45255 C 0.30503 -0.45718 0.30416 -0.46273 0.30607 -0.46667 C 0.30694 -0.46852 0.31059 -0.46458 0.31059 -0.46458 " pathEditMode="relative" ptsTypes="ffffffffffffA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u="sng" dirty="0"/>
              <a:t>Použitá literatura:</a:t>
            </a:r>
          </a:p>
          <a:p>
            <a:pPr marL="0" indent="0">
              <a:buNone/>
            </a:pPr>
            <a:r>
              <a:rPr lang="cs-CZ" dirty="0"/>
              <a:t>ŠKODA, Jiří; DOULÍK, Pavel. </a:t>
            </a:r>
            <a:r>
              <a:rPr lang="cs-CZ" i="1" dirty="0"/>
              <a:t>Chemie 8 učebnice pro základní školy a víceletá gymnázia</a:t>
            </a:r>
            <a:r>
              <a:rPr lang="cs-CZ" dirty="0"/>
              <a:t>. Plzeň: Fraus, 2006, ISBN 80-7238-442-2.</a:t>
            </a:r>
          </a:p>
          <a:p>
            <a:pPr marL="0" indent="0">
              <a:buNone/>
            </a:pPr>
            <a:r>
              <a:rPr lang="cs-CZ" dirty="0"/>
              <a:t>ŠKODA, Jiří; DOULÍK, Pavel. </a:t>
            </a:r>
            <a:r>
              <a:rPr lang="cs-CZ" i="1" dirty="0"/>
              <a:t>Chemie 8 pracovní sešit pro základní školy a víceletá gymnázia</a:t>
            </a:r>
            <a:r>
              <a:rPr lang="cs-CZ" dirty="0"/>
              <a:t>. Plzeň: Fraus, 2006, ISBN 80-7238-442-2.</a:t>
            </a:r>
          </a:p>
          <a:p>
            <a:r>
              <a:rPr lang="cs-CZ" b="1" u="sng" dirty="0"/>
              <a:t>Jiné zdroje:</a:t>
            </a:r>
          </a:p>
          <a:p>
            <a:pPr marL="0" indent="0">
              <a:buNone/>
            </a:pPr>
            <a:r>
              <a:rPr lang="cs-CZ" dirty="0">
                <a:solidFill>
                  <a:srgbClr val="073E87"/>
                </a:solidFill>
              </a:rPr>
              <a:t>Microsoft Office – otevřená galerie klipart.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28210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493</TotalTime>
  <Words>252</Words>
  <Application>Microsoft Office PowerPoint</Application>
  <PresentationFormat>Předvádění na obrazovce (4:3)</PresentationFormat>
  <Paragraphs>101</Paragraphs>
  <Slides>10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Vlnění</vt:lpstr>
      <vt:lpstr>Základní škola a Mateřská škola Bílá Třemešná, okres Trutnov</vt:lpstr>
      <vt:lpstr>Anotace</vt:lpstr>
      <vt:lpstr>D. I. Mendělejev</vt:lpstr>
      <vt:lpstr>Snímek 4</vt:lpstr>
      <vt:lpstr>PRVKY</vt:lpstr>
      <vt:lpstr>Snímek 6</vt:lpstr>
      <vt:lpstr>Snímek 7</vt:lpstr>
      <vt:lpstr>Snímek 8</vt:lpstr>
      <vt:lpstr>Snímek 9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Mája</dc:creator>
  <cp:lastModifiedBy>Dum</cp:lastModifiedBy>
  <cp:revision>98</cp:revision>
  <dcterms:created xsi:type="dcterms:W3CDTF">2013-09-30T11:29:36Z</dcterms:created>
  <dcterms:modified xsi:type="dcterms:W3CDTF">2014-01-29T14:17:14Z</dcterms:modified>
</cp:coreProperties>
</file>