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82" r:id="rId3"/>
    <p:sldId id="280" r:id="rId4"/>
    <p:sldId id="279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83" r:id="rId16"/>
    <p:sldId id="284" r:id="rId17"/>
    <p:sldId id="260" r:id="rId18"/>
  </p:sldIdLst>
  <p:sldSz cx="9144000" cy="6858000" type="screen4x3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16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6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Přírodopis  8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 BIOMY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</a:t>
          </a:r>
          <a:r>
            <a:rPr lang="cs-CZ" sz="2000" b="1" smtClean="0"/>
            <a:t>: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Přírodopis  8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 BIOMY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</a:t>
          </a:r>
          <a:r>
            <a:rPr lang="cs-CZ" sz="2000" b="1" kern="1200" smtClean="0"/>
            <a:t>: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657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hyperlink" Target="http://cs.wikipedia.org/wiki/Sn%C3%ADh" TargetMode="External"/><Relationship Id="rId7" Type="http://schemas.openxmlformats.org/officeDocument/2006/relationships/hyperlink" Target="http://cs.wikipedia.org/wiki/Ploutvono%C5%BEci" TargetMode="External"/><Relationship Id="rId2" Type="http://schemas.openxmlformats.org/officeDocument/2006/relationships/hyperlink" Target="http://cs.wikipedia.org/wiki/Le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Mo%C5%99sk%C3%A9_ptactvo&amp;action=edit&amp;redlink=1" TargetMode="External"/><Relationship Id="rId5" Type="http://schemas.openxmlformats.org/officeDocument/2006/relationships/hyperlink" Target="http://cs.wikipedia.org/wiki/Ji%C5%BEn%C3%AD_polokoule" TargetMode="External"/><Relationship Id="rId4" Type="http://schemas.openxmlformats.org/officeDocument/2006/relationships/hyperlink" Target="http://cs.wikipedia.org/wiki/Tu%C4%8D%C5%88%C3%A1ci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bio.terminal-a.cz/ekologie/Mapa%20biomu%20sveta.pdf" TargetMode="External"/><Relationship Id="rId7" Type="http://schemas.openxmlformats.org/officeDocument/2006/relationships/hyperlink" Target="http://fld.czu.cz/vyzkum/Nauka_o_lp/biomy/biomy.htm" TargetMode="External"/><Relationship Id="rId2" Type="http://schemas.openxmlformats.org/officeDocument/2006/relationships/hyperlink" Target="http://www.biomach.cz/ekologie/spolecenstva-biom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orest_in_Sigulda_Latvia.jpg" TargetMode="External"/><Relationship Id="rId5" Type="http://schemas.openxmlformats.org/officeDocument/2006/relationships/hyperlink" Target="http://commons.wikimedia.org/wiki/File:Steppe_of_western_Kazakhstan_in_the_early_spring" TargetMode="External"/><Relationship Id="rId4" Type="http://schemas.openxmlformats.org/officeDocument/2006/relationships/hyperlink" Target="http://www.albatrostravel.cz/expedice/podle-krajiny-ekosystemu/poust-a-polopoust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982278421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  <a:cs typeface="Times New Roman" pitchFamily="18" charset="0"/>
              </a:rPr>
              <a:t>Prezentace slouží k seznámení </a:t>
            </a: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s biomy</a:t>
            </a:r>
          </a:p>
          <a:p>
            <a:pPr defTabSz="708025" fontAlgn="base">
              <a:spcAft>
                <a:spcPct val="0"/>
              </a:spcAft>
              <a:buClrTx/>
              <a:buSzTx/>
            </a:pPr>
            <a:r>
              <a:rPr lang="cs-CZ" altLang="cs-CZ" dirty="0">
                <a:solidFill>
                  <a:schemeClr val="tx1"/>
                </a:solidFill>
              </a:rPr>
              <a:t>Žáci prostřednictvím </a:t>
            </a:r>
            <a:r>
              <a:rPr lang="cs-CZ" altLang="cs-CZ" dirty="0" err="1">
                <a:solidFill>
                  <a:schemeClr val="tx1"/>
                </a:solidFill>
              </a:rPr>
              <a:t>PowerPointové</a:t>
            </a:r>
            <a:r>
              <a:rPr lang="cs-CZ" altLang="cs-CZ" dirty="0">
                <a:solidFill>
                  <a:schemeClr val="tx1"/>
                </a:solidFill>
              </a:rPr>
              <a:t> prezentace získají základní informace o </a:t>
            </a:r>
            <a:r>
              <a:rPr lang="cs-CZ" altLang="cs-CZ" dirty="0" smtClean="0">
                <a:solidFill>
                  <a:schemeClr val="tx1"/>
                </a:solidFill>
              </a:rPr>
              <a:t>biomech a </a:t>
            </a:r>
            <a:r>
              <a:rPr lang="cs-CZ" altLang="cs-CZ" dirty="0">
                <a:solidFill>
                  <a:schemeClr val="tx1"/>
                </a:solidFill>
              </a:rPr>
              <a:t>procvičí si poznávání jejich nejběžnějších </a:t>
            </a:r>
            <a:r>
              <a:rPr lang="cs-CZ" altLang="cs-CZ" dirty="0" smtClean="0">
                <a:solidFill>
                  <a:schemeClr val="tx1"/>
                </a:solidFill>
              </a:rPr>
              <a:t>typů </a:t>
            </a:r>
            <a:r>
              <a:rPr lang="cs-CZ" altLang="cs-CZ" dirty="0">
                <a:solidFill>
                  <a:schemeClr val="tx1"/>
                </a:solidFill>
              </a:rPr>
              <a:t>podle fotografií.</a:t>
            </a:r>
          </a:p>
          <a:p>
            <a:pPr defTabSz="708025" fontAlgn="base">
              <a:spcAft>
                <a:spcPct val="0"/>
              </a:spcAft>
              <a:buClrTx/>
              <a:buSzTx/>
            </a:pPr>
            <a:r>
              <a:rPr lang="cs-CZ" altLang="cs-CZ" dirty="0">
                <a:solidFill>
                  <a:schemeClr val="tx1"/>
                </a:solidFill>
              </a:rPr>
              <a:t>Materiál lze využít při výuce na interaktivní tabuli nebo s ním pracují žáci samostatně na PC.</a:t>
            </a:r>
          </a:p>
          <a:p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Přírodopis 8. ročník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255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71600" y="692696"/>
            <a:ext cx="18694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BIOMY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1772816"/>
            <a:ext cx="61173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Jsou to rozsáhlé přírodní celky na zemi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2817512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Vyvinuly se v určitém prostředí podle klimatických podmínek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4293096"/>
            <a:ext cx="75037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Žijí v nich živočichové a rostliny s podobnými nároky na prostředí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3940323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apa biomu sveta.pdf - Adobe Reader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3" t="11150" r="24487" b="2530"/>
          <a:stretch/>
        </p:blipFill>
        <p:spPr>
          <a:xfrm>
            <a:off x="27991" y="0"/>
            <a:ext cx="9144000" cy="6858002"/>
          </a:xfrm>
          <a:prstGeom prst="rect">
            <a:avLst/>
          </a:prstGeom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8821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4869160"/>
            <a:ext cx="7560840" cy="1799555"/>
          </a:xfrm>
        </p:spPr>
        <p:txBody>
          <a:bodyPr>
            <a:normAutofit lnSpcReduction="10000"/>
          </a:bodyPr>
          <a:lstStyle/>
          <a:p>
            <a:pPr lvl="1"/>
            <a:r>
              <a:rPr lang="cs-CZ" sz="2600" b="1" dirty="0" smtClean="0">
                <a:solidFill>
                  <a:schemeClr val="tx1"/>
                </a:solidFill>
              </a:rPr>
              <a:t>průměrná teplota 25 °C</a:t>
            </a:r>
          </a:p>
          <a:p>
            <a:pPr lvl="1"/>
            <a:r>
              <a:rPr lang="cs-CZ" sz="2600" b="1" dirty="0" smtClean="0">
                <a:solidFill>
                  <a:schemeClr val="tx1"/>
                </a:solidFill>
              </a:rPr>
              <a:t>roční srážky 2000–8000 mm</a:t>
            </a:r>
          </a:p>
          <a:p>
            <a:pPr lvl="1"/>
            <a:r>
              <a:rPr lang="cs-CZ" sz="2600" b="1" dirty="0" smtClean="0">
                <a:solidFill>
                  <a:schemeClr val="tx1"/>
                </a:solidFill>
              </a:rPr>
              <a:t>rostliny: palmy, liány, epifyty…</a:t>
            </a:r>
          </a:p>
          <a:p>
            <a:pPr lvl="1"/>
            <a:r>
              <a:rPr lang="cs-CZ" sz="2600" b="1" dirty="0" smtClean="0">
                <a:solidFill>
                  <a:schemeClr val="tx1"/>
                </a:solidFill>
              </a:rPr>
              <a:t>živočichové: </a:t>
            </a:r>
            <a:r>
              <a:rPr lang="cs-CZ" sz="2600" b="1" dirty="0" smtClean="0">
                <a:solidFill>
                  <a:srgbClr val="FF0000"/>
                </a:solidFill>
              </a:rPr>
              <a:t>opice</a:t>
            </a:r>
            <a:r>
              <a:rPr lang="cs-CZ" sz="2600" b="1" dirty="0" smtClean="0">
                <a:solidFill>
                  <a:schemeClr val="tx1"/>
                </a:solidFill>
              </a:rPr>
              <a:t>, hmyz, papoušci, kolibříci…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1244994"/>
            <a:ext cx="4067501" cy="314328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476672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TROPICKÝ DEŠTNÝ LES</a:t>
            </a:r>
            <a:endParaRPr lang="cs-CZ" sz="4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44994"/>
            <a:ext cx="4191044" cy="314328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49029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11560" y="3140968"/>
            <a:ext cx="7759995" cy="2304157"/>
          </a:xfrm>
        </p:spPr>
        <p:txBody>
          <a:bodyPr>
            <a:normAutofit/>
          </a:bodyPr>
          <a:lstStyle/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lemují deštné lesy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chladné období: 15–20 °C, teplé období 25–30 °C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srážky 1500–2000 mm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rostliny: listnaté stromy opadávající v období sucha…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živočichové: </a:t>
            </a:r>
            <a:r>
              <a:rPr lang="cs-CZ" sz="2400" b="1" dirty="0" smtClean="0">
                <a:solidFill>
                  <a:srgbClr val="FF0000"/>
                </a:solidFill>
              </a:rPr>
              <a:t>opice, tapír…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3" y="1700808"/>
            <a:ext cx="78943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TROPICKÉ POLOOPADAVÉ A OPADAVÉ LESY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709505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-108520" y="2887058"/>
            <a:ext cx="8229600" cy="4080495"/>
          </a:xfrm>
        </p:spPr>
        <p:txBody>
          <a:bodyPr>
            <a:normAutofit lnSpcReduction="10000"/>
          </a:bodyPr>
          <a:lstStyle/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11 měsíců bez srážek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rostliny: sukulenty, efeméry…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živočichové: hadi, ještěři, hmyz…</a:t>
            </a:r>
          </a:p>
          <a:p>
            <a:pPr lvl="1"/>
            <a:r>
              <a:rPr lang="cs-CZ" sz="2400" b="1" dirty="0">
                <a:solidFill>
                  <a:schemeClr val="tx1"/>
                </a:solidFill>
              </a:rPr>
              <a:t>poušť kamenitá, štěrkovitá, písečná</a:t>
            </a:r>
          </a:p>
          <a:p>
            <a:pPr lvl="1"/>
            <a:r>
              <a:rPr lang="cs-CZ" sz="2400" b="1" dirty="0">
                <a:solidFill>
                  <a:schemeClr val="tx1"/>
                </a:solidFill>
              </a:rPr>
              <a:t>teplotní rozdíly mezi dnem a nocí až 40 °C</a:t>
            </a:r>
          </a:p>
          <a:p>
            <a:pPr lvl="2"/>
            <a:r>
              <a:rPr lang="cs-CZ" sz="2400" b="1" dirty="0" smtClean="0">
                <a:solidFill>
                  <a:schemeClr val="tx1"/>
                </a:solidFill>
              </a:rPr>
              <a:t>mechanismy přizpůsobení se živočichů období sucha: noční aktivita, život pod povrchem nebo na rostlinách, voda z metabolických procesů, denní aktivita (dlouhé štíhlé nohy)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největší poušť světa – Sahara (9 miliónů km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2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  <a:endParaRPr lang="cs-CZ" sz="7200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52278" y="404664"/>
            <a:ext cx="55643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TROPICKÉ POUŠTĚ A POLOPOUŠTĚ</a:t>
            </a:r>
            <a:endParaRPr lang="cs-CZ" sz="28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061" y="927885"/>
            <a:ext cx="3598586" cy="31629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27883"/>
            <a:ext cx="4464496" cy="194053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95373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-108520" y="3383415"/>
            <a:ext cx="8928992" cy="3439839"/>
          </a:xfrm>
        </p:spPr>
        <p:txBody>
          <a:bodyPr>
            <a:noAutofit/>
          </a:bodyPr>
          <a:lstStyle/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velké výkyvy teplot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srážky cca 200 mm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rostliny: tamaryšky, juka…</a:t>
            </a:r>
          </a:p>
          <a:p>
            <a:pPr lvl="2"/>
            <a:r>
              <a:rPr lang="cs-CZ" sz="2400" b="1" dirty="0" smtClean="0">
                <a:solidFill>
                  <a:schemeClr val="tx1"/>
                </a:solidFill>
              </a:rPr>
              <a:t>mechanismy přizpůsobení se rostlin období sucha: kořeny jednak hluboko (15-20 m), jednak síť kořenů v povrchové vrstvě (využití veškerých srážek), uchování vody v lodyhách, krátký životní cyklus (efeméry)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živočichové: ještěrky, </a:t>
            </a:r>
            <a:r>
              <a:rPr lang="cs-CZ" sz="2400" b="1" dirty="0" smtClean="0">
                <a:solidFill>
                  <a:srgbClr val="FF0000"/>
                </a:solidFill>
              </a:rPr>
              <a:t>křečci, velbloud…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404664"/>
            <a:ext cx="70641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POUŠTĚ A POLOPOUŠTĚ MÍRNÉHO KLIMATU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3528325" cy="22098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1003" y="980728"/>
            <a:ext cx="4297092" cy="35030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89186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4797152"/>
            <a:ext cx="8229600" cy="1800101"/>
          </a:xfrm>
        </p:spPr>
        <p:txBody>
          <a:bodyPr>
            <a:normAutofit fontScale="85000" lnSpcReduction="10000"/>
          </a:bodyPr>
          <a:lstStyle/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teploty klesají až k 0 °C</a:t>
            </a:r>
          </a:p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srážky 400–1000 mm</a:t>
            </a:r>
          </a:p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rostliny: převažují trávy, stromy řídce (baobab, akácie)</a:t>
            </a:r>
          </a:p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živočichové: stáda </a:t>
            </a:r>
            <a:r>
              <a:rPr lang="cs-CZ" sz="2800" b="1" dirty="0" smtClean="0">
                <a:solidFill>
                  <a:srgbClr val="FF0000"/>
                </a:solidFill>
              </a:rPr>
              <a:t>antilop, zeber, gazel, lvi, hyeny…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53039"/>
            <a:ext cx="6330280" cy="40996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124744"/>
            <a:ext cx="16353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SAVANY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131795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3212976"/>
            <a:ext cx="7408862" cy="3490366"/>
          </a:xfrm>
        </p:spPr>
        <p:txBody>
          <a:bodyPr>
            <a:normAutofit lnSpcReduction="10000"/>
          </a:bodyPr>
          <a:lstStyle/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travnatá společenstva mírného pásu</a:t>
            </a:r>
          </a:p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sušší podnebí, srážky 250–650 mm</a:t>
            </a:r>
          </a:p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v zimě –10 až –15 °C, v létě 20–25 °C</a:t>
            </a:r>
          </a:p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Severní a Jižní Amerika, Eurasie</a:t>
            </a:r>
          </a:p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rostliny: trávy, cibulnaté rostliny, bez dřevin…</a:t>
            </a:r>
          </a:p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živočichové: </a:t>
            </a:r>
            <a:r>
              <a:rPr lang="cs-CZ" sz="2800" b="1" dirty="0" smtClean="0">
                <a:solidFill>
                  <a:srgbClr val="FF0000"/>
                </a:solidFill>
              </a:rPr>
              <a:t>psoun, sysel, bizon, koně…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338753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STEPI </a:t>
            </a:r>
            <a:r>
              <a:rPr lang="cs-CZ" sz="2800" b="1" dirty="0" smtClean="0"/>
              <a:t>(PRÉRIE, PAMPY, PUSTY)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46638"/>
            <a:ext cx="8352928" cy="202232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90799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149080"/>
            <a:ext cx="9317582" cy="2338238"/>
          </a:xfrm>
        </p:spPr>
        <p:txBody>
          <a:bodyPr/>
          <a:lstStyle/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nejchladnější měsíce –5 až +2 °C, nejteplejší měsíce 14–19 °C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srážky 500–1500 mm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hlavně v mírném pásu severní polokoule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rostliny: bučiny a doubravy, keřové patro…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živočichové: </a:t>
            </a:r>
            <a:r>
              <a:rPr lang="cs-CZ" sz="2400" b="1" dirty="0" smtClean="0">
                <a:solidFill>
                  <a:srgbClr val="FF0000"/>
                </a:solidFill>
              </a:rPr>
              <a:t>veverka, liška, plch…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332656"/>
            <a:ext cx="52052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OPADAVÉ LISTNATÉ LESY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8759"/>
            <a:ext cx="7620000" cy="266429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56790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1593" y="3933056"/>
            <a:ext cx="8964488" cy="2770286"/>
          </a:xfrm>
        </p:spPr>
        <p:txBody>
          <a:bodyPr/>
          <a:lstStyle/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maximum srážek v zimě (1000 mm)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suché léto, roční amplituda 15–20 °C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kolem Středozemního moře, Írán, Kalifornie, Jižní Amerika, Austrálie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rostliny: pinie, eukalypty, cedry…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živočichové: </a:t>
            </a:r>
            <a:r>
              <a:rPr lang="cs-CZ" sz="2400" b="1" dirty="0" smtClean="0">
                <a:solidFill>
                  <a:srgbClr val="FF0000"/>
                </a:solidFill>
              </a:rPr>
              <a:t>kozy, ovce, koala, klokan…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30024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TVRDOLISTÉ LESY    </a:t>
            </a:r>
            <a:r>
              <a:rPr lang="cs-CZ" sz="2000" b="1" dirty="0" smtClean="0"/>
              <a:t>(STŘEDOMOŘSKÁ OPADAVÁ VEGETACE)</a:t>
            </a:r>
            <a:endParaRPr lang="cs-CZ" sz="2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4068452" cy="26615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96752"/>
            <a:ext cx="3592049" cy="26940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35895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5820" y="4005064"/>
            <a:ext cx="7408862" cy="2592289"/>
          </a:xfrm>
        </p:spPr>
        <p:txBody>
          <a:bodyPr>
            <a:noAutofit/>
          </a:bodyPr>
          <a:lstStyle/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roční rozdíly teplot 30–50 °C</a:t>
            </a:r>
          </a:p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srážky 450–600 mm</a:t>
            </a:r>
          </a:p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jehličnaté lesy severní polokoule</a:t>
            </a:r>
          </a:p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rostliny: limba, jedle, meruzalky, vrby…</a:t>
            </a:r>
          </a:p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živočichové: </a:t>
            </a:r>
            <a:r>
              <a:rPr lang="cs-CZ" sz="2800" b="1" dirty="0" smtClean="0">
                <a:solidFill>
                  <a:srgbClr val="FF0000"/>
                </a:solidFill>
              </a:rPr>
              <a:t>medvěd, sobol, los…</a:t>
            </a:r>
          </a:p>
          <a:p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404664"/>
            <a:ext cx="69813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Jehličnaté lesy a severská tajga</a:t>
            </a:r>
            <a:endParaRPr lang="cs-CZ" sz="4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12548"/>
            <a:ext cx="3832076" cy="28740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12550"/>
            <a:ext cx="3832076" cy="28740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69959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4163" y="4293096"/>
            <a:ext cx="8820472" cy="2376264"/>
          </a:xfrm>
        </p:spPr>
        <p:txBody>
          <a:bodyPr>
            <a:normAutofit lnSpcReduction="10000"/>
          </a:bodyPr>
          <a:lstStyle/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zima 9–11 měsíců v roce, srážky 150–300 mm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vymezení 5 metry výšky dřevinné složky, podmínkou přitom není typický stromový růst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65–70° severní šířky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rostliny: vrby, zakrslé dřeviny, trávy, mechy, lišejníky…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živočichové: </a:t>
            </a:r>
            <a:r>
              <a:rPr lang="cs-CZ" sz="2400" b="1" dirty="0" smtClean="0">
                <a:solidFill>
                  <a:srgbClr val="FF0000"/>
                </a:solidFill>
              </a:rPr>
              <a:t>sob, liška polární, medvěd lední</a:t>
            </a:r>
            <a:r>
              <a:rPr lang="cs-CZ" sz="2400" b="1" dirty="0" smtClean="0">
                <a:solidFill>
                  <a:schemeClr val="tx1"/>
                </a:solidFill>
              </a:rPr>
              <a:t>, sovice sněžná…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04664"/>
            <a:ext cx="20986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TUNDRA</a:t>
            </a:r>
            <a:endParaRPr lang="cs-CZ" sz="40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12550"/>
            <a:ext cx="8208912" cy="31085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68156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1087" y="6250163"/>
            <a:ext cx="1327801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96011" y="548680"/>
            <a:ext cx="42675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POLÁRNÍ PUSTINA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19" y="4672392"/>
            <a:ext cx="66967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oblasti, které jsou trvale pokryty </a:t>
            </a:r>
            <a:r>
              <a:rPr lang="cs-CZ" sz="2400" b="1" dirty="0">
                <a:hlinkClick r:id="rId2" tooltip="Led"/>
              </a:rPr>
              <a:t>ledem</a:t>
            </a:r>
            <a:r>
              <a:rPr lang="cs-CZ" sz="2400" b="1" dirty="0"/>
              <a:t> a </a:t>
            </a:r>
            <a:r>
              <a:rPr lang="cs-CZ" sz="2400" b="1" dirty="0">
                <a:hlinkClick r:id="rId3" tooltip="Sníh"/>
              </a:rPr>
              <a:t>sněhem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085184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nevyskytují žádné vyšší </a:t>
            </a:r>
            <a:r>
              <a:rPr lang="cs-CZ" sz="2400" b="1" dirty="0" smtClean="0"/>
              <a:t>rostliny</a:t>
            </a:r>
          </a:p>
          <a:p>
            <a:r>
              <a:rPr lang="cs-CZ" sz="2400" b="1" dirty="0" smtClean="0"/>
              <a:t> </a:t>
            </a:r>
            <a:r>
              <a:rPr lang="cs-CZ" sz="2400" b="1" dirty="0"/>
              <a:t>zvířata se vyskytují pouze při pobřeží volného moře 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  (</a:t>
            </a:r>
            <a:r>
              <a:rPr lang="cs-CZ" sz="2400" b="1" dirty="0">
                <a:hlinkClick r:id="rId4" tooltip="Tučňáci"/>
              </a:rPr>
              <a:t>tučňáci</a:t>
            </a:r>
            <a:r>
              <a:rPr lang="cs-CZ" sz="2400" b="1" dirty="0"/>
              <a:t> – jen na </a:t>
            </a:r>
            <a:r>
              <a:rPr lang="cs-CZ" sz="2400" b="1" dirty="0">
                <a:hlinkClick r:id="rId5" tooltip="Jižní polokoule"/>
              </a:rPr>
              <a:t>jižní polokouli</a:t>
            </a:r>
            <a:r>
              <a:rPr lang="cs-CZ" sz="2400" b="1" dirty="0"/>
              <a:t>, ostatní </a:t>
            </a:r>
            <a:r>
              <a:rPr lang="cs-CZ" sz="2400" b="1" dirty="0">
                <a:hlinkClick r:id="rId6" tooltip="Mořské ptactvo (stránka neexistuje)"/>
              </a:rPr>
              <a:t>mořské ptactvo</a:t>
            </a:r>
            <a:r>
              <a:rPr lang="cs-CZ" sz="2400" b="1" dirty="0"/>
              <a:t>, </a:t>
            </a:r>
            <a:r>
              <a:rPr lang="cs-CZ" sz="2400" b="1" dirty="0" smtClean="0"/>
              <a:t>  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  <a:hlinkClick r:id="rId7" tooltip="Ploutvonožci"/>
              </a:rPr>
              <a:t>ploutvonožci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00582"/>
            <a:ext cx="8352928" cy="327181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11113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apa biomu sveta.pdf - Adobe Reader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11" t="22272" r="26657" b="23657"/>
          <a:stretch/>
        </p:blipFill>
        <p:spPr>
          <a:xfrm>
            <a:off x="539552" y="1205169"/>
            <a:ext cx="8141917" cy="5472608"/>
          </a:xfrm>
          <a:prstGeom prst="rect">
            <a:avLst/>
          </a:prstGeom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1088" y="6402596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44154"/>
            <a:ext cx="2893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Opakování biomů</a:t>
            </a:r>
            <a:endParaRPr lang="cs-CZ" sz="2800" b="1" dirty="0"/>
          </a:p>
        </p:txBody>
      </p:sp>
      <p:sp>
        <p:nvSpPr>
          <p:cNvPr id="5" name="Oválný popisek 4"/>
          <p:cNvSpPr/>
          <p:nvPr/>
        </p:nvSpPr>
        <p:spPr>
          <a:xfrm>
            <a:off x="1774243" y="4083601"/>
            <a:ext cx="545232" cy="306324"/>
          </a:xfrm>
          <a:prstGeom prst="wedgeEllipseCallout">
            <a:avLst>
              <a:gd name="adj1" fmla="val 178321"/>
              <a:gd name="adj2" fmla="val -34921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5092526" y="5156058"/>
            <a:ext cx="545232" cy="306324"/>
          </a:xfrm>
          <a:prstGeom prst="wedgeEllipseCallout">
            <a:avLst>
              <a:gd name="adj1" fmla="val -31041"/>
              <a:gd name="adj2" fmla="val -38915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3087824" y="3298751"/>
            <a:ext cx="545232" cy="306324"/>
          </a:xfrm>
          <a:prstGeom prst="wedgeEllipseCallout">
            <a:avLst>
              <a:gd name="adj1" fmla="val 240209"/>
              <a:gd name="adj2" fmla="val -6469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778054" y="3365409"/>
            <a:ext cx="545232" cy="306324"/>
          </a:xfrm>
          <a:prstGeom prst="wedgeEllipseCallout">
            <a:avLst>
              <a:gd name="adj1" fmla="val -187083"/>
              <a:gd name="adj2" fmla="val -28273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7564896" y="2357297"/>
            <a:ext cx="545232" cy="306324"/>
          </a:xfrm>
          <a:prstGeom prst="wedgeEllipseCallout">
            <a:avLst>
              <a:gd name="adj1" fmla="val -313958"/>
              <a:gd name="adj2" fmla="val -16592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0" name="Oválný popisek 9"/>
          <p:cNvSpPr/>
          <p:nvPr/>
        </p:nvSpPr>
        <p:spPr>
          <a:xfrm>
            <a:off x="3510378" y="2050973"/>
            <a:ext cx="545232" cy="306324"/>
          </a:xfrm>
          <a:prstGeom prst="wedgeEllipseCallout">
            <a:avLst>
              <a:gd name="adj1" fmla="val 151250"/>
              <a:gd name="adj2" fmla="val 3654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2195736" y="1052007"/>
            <a:ext cx="3472632" cy="306324"/>
          </a:xfrm>
          <a:prstGeom prst="wedgeEllipseCallout">
            <a:avLst>
              <a:gd name="adj1" fmla="val 19762"/>
              <a:gd name="adj2" fmla="val 361008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lesy mírného pásu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2699792" y="2853005"/>
            <a:ext cx="1321296" cy="306324"/>
          </a:xfrm>
          <a:prstGeom prst="wedgeEllipseCallout">
            <a:avLst>
              <a:gd name="adj1" fmla="val 100275"/>
              <a:gd name="adj2" fmla="val 8115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pouště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5436096" y="4805569"/>
            <a:ext cx="1341958" cy="306324"/>
          </a:xfrm>
          <a:prstGeom prst="wedgeEllipseCallout">
            <a:avLst>
              <a:gd name="adj1" fmla="val -68389"/>
              <a:gd name="adj2" fmla="val -270211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savany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5719638" y="3745694"/>
            <a:ext cx="1058416" cy="306324"/>
          </a:xfrm>
          <a:prstGeom prst="wedgeEllipseCallout">
            <a:avLst>
              <a:gd name="adj1" fmla="val -17233"/>
              <a:gd name="adj2" fmla="val -40702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stepi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7236296" y="2853005"/>
            <a:ext cx="1202432" cy="306324"/>
          </a:xfrm>
          <a:prstGeom prst="wedgeEllipseCallout">
            <a:avLst>
              <a:gd name="adj1" fmla="val -142823"/>
              <a:gd name="adj2" fmla="val -335510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tajga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314300" y="1493201"/>
            <a:ext cx="1418456" cy="306324"/>
          </a:xfrm>
          <a:prstGeom prst="wedgeEllipseCallout">
            <a:avLst>
              <a:gd name="adj1" fmla="val 117497"/>
              <a:gd name="adj2" fmla="val 8115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tundra</a:t>
            </a:r>
          </a:p>
        </p:txBody>
      </p:sp>
      <p:sp>
        <p:nvSpPr>
          <p:cNvPr id="17" name="Oválný popisek 16"/>
          <p:cNvSpPr/>
          <p:nvPr/>
        </p:nvSpPr>
        <p:spPr>
          <a:xfrm>
            <a:off x="217760" y="5156058"/>
            <a:ext cx="3523903" cy="306324"/>
          </a:xfrm>
          <a:prstGeom prst="wedgeEllipseCallout">
            <a:avLst>
              <a:gd name="adj1" fmla="val 30254"/>
              <a:gd name="adj2" fmla="val -385261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t</a:t>
            </a:r>
            <a:r>
              <a:rPr lang="cs-CZ" sz="2000" b="1" dirty="0" smtClean="0">
                <a:solidFill>
                  <a:schemeClr val="tx1"/>
                </a:solidFill>
              </a:rPr>
              <a:t>ropické deštné lesy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484137" y="2050973"/>
            <a:ext cx="545232" cy="306324"/>
          </a:xfrm>
          <a:prstGeom prst="wedgeEllipseCallout">
            <a:avLst>
              <a:gd name="adj1" fmla="val 356876"/>
              <a:gd name="adj2" fmla="val -103626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1070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340768"/>
            <a:ext cx="8892480" cy="5400600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/>
              <a:t>Použitá literatura:</a:t>
            </a:r>
          </a:p>
          <a:p>
            <a:pPr marL="0" lvl="1" indent="0">
              <a:buNone/>
            </a:pPr>
            <a:r>
              <a:rPr lang="cs-CZ" sz="1800" dirty="0"/>
              <a:t>Přírodopis 8 -  FRAUS 2006 (</a:t>
            </a:r>
            <a:r>
              <a:rPr lang="cs-CZ" sz="1800" dirty="0" err="1"/>
              <a:t>I.Vaněčková</a:t>
            </a:r>
            <a:r>
              <a:rPr lang="cs-CZ" sz="1800" dirty="0"/>
              <a:t>, </a:t>
            </a:r>
            <a:r>
              <a:rPr lang="cs-CZ" sz="1800" dirty="0" err="1"/>
              <a:t>J.Skýbová</a:t>
            </a:r>
            <a:r>
              <a:rPr lang="cs-CZ" sz="1800" dirty="0"/>
              <a:t>, </a:t>
            </a:r>
            <a:r>
              <a:rPr lang="cs-CZ" sz="1800" dirty="0" err="1"/>
              <a:t>D.Markvartová</a:t>
            </a:r>
            <a:r>
              <a:rPr lang="cs-CZ" sz="1800" dirty="0"/>
              <a:t>, </a:t>
            </a:r>
            <a:r>
              <a:rPr lang="cs-CZ" sz="1800" dirty="0" err="1"/>
              <a:t>T.Hejda</a:t>
            </a:r>
            <a:r>
              <a:rPr lang="cs-CZ" sz="1800" dirty="0"/>
              <a:t>)</a:t>
            </a:r>
          </a:p>
          <a:p>
            <a:endParaRPr lang="cs-CZ" dirty="0"/>
          </a:p>
          <a:p>
            <a:r>
              <a:rPr lang="cs-CZ" i="1" u="sng" dirty="0"/>
              <a:t>Internetové odkazy</a:t>
            </a:r>
            <a:r>
              <a:rPr lang="cs-CZ" i="1" u="sng" dirty="0" smtClean="0"/>
              <a:t>:</a:t>
            </a:r>
          </a:p>
          <a:p>
            <a:r>
              <a:rPr lang="cs-CZ" dirty="0"/>
              <a:t>MACHÁČEK, Tomáš a kol. </a:t>
            </a:r>
            <a:r>
              <a:rPr lang="cs-CZ" i="1" dirty="0"/>
              <a:t>biomach.cz</a:t>
            </a:r>
            <a:r>
              <a:rPr lang="cs-CZ" dirty="0"/>
              <a:t> [online]. [cit. </a:t>
            </a:r>
            <a:r>
              <a:rPr lang="cs-CZ" dirty="0" smtClean="0"/>
              <a:t>21.12.2013].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http://www.biomach.cz/ekologie/spolecenstva-biomy</a:t>
            </a:r>
            <a:endParaRPr lang="cs-CZ" dirty="0"/>
          </a:p>
          <a:p>
            <a:r>
              <a:rPr lang="cs-CZ" dirty="0" smtClean="0"/>
              <a:t>NEZNÁMÝ</a:t>
            </a:r>
            <a:r>
              <a:rPr lang="cs-CZ" dirty="0"/>
              <a:t>. </a:t>
            </a:r>
            <a:r>
              <a:rPr lang="cs-CZ" i="1" dirty="0"/>
              <a:t>bio </a:t>
            </a:r>
            <a:r>
              <a:rPr lang="cs-CZ" i="1" dirty="0" err="1"/>
              <a:t>terninal</a:t>
            </a:r>
            <a:r>
              <a:rPr lang="cs-CZ" dirty="0"/>
              <a:t> [online]. [cit. </a:t>
            </a:r>
            <a:r>
              <a:rPr lang="cs-CZ" dirty="0" smtClean="0"/>
              <a:t>21.12.2013].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bio.terminal-a.cz/ekologie/Mapa%20biomu%20sveta.pdf</a:t>
            </a:r>
            <a:endParaRPr lang="cs-CZ" dirty="0" smtClean="0"/>
          </a:p>
          <a:p>
            <a:r>
              <a:rPr lang="cs-CZ" dirty="0"/>
              <a:t>DUNCAN WRIGHT.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21.12.2013]. </a:t>
            </a:r>
            <a:r>
              <a:rPr lang="cs-CZ" dirty="0"/>
              <a:t>Dostupný na WWW: http://commons.wikimedia.org/wiki/File:Bwindi.JPG 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/>
              <a:t>www.albatrostravel.cz</a:t>
            </a:r>
            <a:r>
              <a:rPr lang="cs-CZ" dirty="0"/>
              <a:t> [online]. [cit. </a:t>
            </a:r>
            <a:r>
              <a:rPr lang="cs-CZ" dirty="0" smtClean="0"/>
              <a:t>21.12.2013].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www.albatrostravel.cz/expedice/podle-krajiny-ekosystemu/poust-a-polopoust.htm</a:t>
            </a:r>
            <a:endParaRPr lang="cs-CZ" dirty="0" smtClean="0"/>
          </a:p>
          <a:p>
            <a:r>
              <a:rPr lang="cs-CZ" dirty="0"/>
              <a:t>PROFESSORX.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21.12.2013]. </a:t>
            </a:r>
            <a:r>
              <a:rPr lang="cs-CZ" dirty="0"/>
              <a:t>Dostupný na WWW: http://commons.wikimedia.org/wiki/File:Tarangire-Natpark800600.jpg </a:t>
            </a:r>
            <a:r>
              <a:rPr lang="cs-CZ" dirty="0" smtClean="0"/>
              <a:t>l</a:t>
            </a:r>
          </a:p>
          <a:p>
            <a:r>
              <a:rPr lang="cs-CZ" dirty="0" smtClean="0"/>
              <a:t>CAROLE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21.12.2013]. </a:t>
            </a:r>
            <a:r>
              <a:rPr lang="cs-CZ" dirty="0"/>
              <a:t>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commons.wikimedia.org/wiki/File:Steppe_of_western_Kazakhstan_in_the_early_spring</a:t>
            </a:r>
            <a:endParaRPr lang="cs-CZ" dirty="0" smtClean="0"/>
          </a:p>
          <a:p>
            <a:r>
              <a:rPr lang="cs-CZ" dirty="0"/>
              <a:t>LIELAIS ROLANDS.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21.12.2013]. </a:t>
            </a:r>
            <a:r>
              <a:rPr lang="cs-CZ" dirty="0"/>
              <a:t>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commons.wikimedia.org/wiki/File:Forest_in_Sigulda_Latvia.jpg</a:t>
            </a:r>
            <a:endParaRPr lang="cs-CZ" dirty="0" smtClean="0"/>
          </a:p>
          <a:p>
            <a:r>
              <a:rPr lang="cs-CZ" dirty="0"/>
              <a:t>IVA ULBRICHOVÁ. </a:t>
            </a:r>
            <a:r>
              <a:rPr lang="cs-CZ" i="1" dirty="0"/>
              <a:t>fld.czu.cz</a:t>
            </a:r>
            <a:r>
              <a:rPr lang="cs-CZ" dirty="0"/>
              <a:t> [online]. [cit. </a:t>
            </a:r>
            <a:r>
              <a:rPr lang="cs-CZ" dirty="0" smtClean="0"/>
              <a:t>21.12.2013]. </a:t>
            </a:r>
            <a:r>
              <a:rPr lang="cs-CZ" dirty="0"/>
              <a:t>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fld.czu.cz/vyzkum/Nauka_o_lp/biomy/biomy.htm</a:t>
            </a:r>
            <a:endParaRPr lang="cs-CZ" dirty="0" smtClean="0"/>
          </a:p>
          <a:p>
            <a:r>
              <a:rPr lang="cs-CZ" dirty="0"/>
              <a:t>STEPHEN HUDSON.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21.12.2013]. </a:t>
            </a:r>
            <a:r>
              <a:rPr lang="cs-CZ" dirty="0"/>
              <a:t>Dostupný na WWW: http://commons.wikimedia.org/wiki/File:AntarcticaDomeCSnow.jpg </a:t>
            </a:r>
            <a:r>
              <a:rPr lang="cs-CZ" dirty="0" smtClean="0"/>
              <a:t>l </a:t>
            </a:r>
            <a:endParaRPr lang="cs-CZ" i="1" u="sng" dirty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616</TotalTime>
  <Words>314</Words>
  <Application>Microsoft Office PowerPoint</Application>
  <PresentationFormat>Předvádění na obrazovce (4:3)</PresentationFormat>
  <Paragraphs>127</Paragraphs>
  <Slides>17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58</cp:revision>
  <cp:lastPrinted>2014-01-29T13:31:19Z</cp:lastPrinted>
  <dcterms:created xsi:type="dcterms:W3CDTF">2013-05-10T12:01:16Z</dcterms:created>
  <dcterms:modified xsi:type="dcterms:W3CDTF">2014-01-29T14:48:41Z</dcterms:modified>
</cp:coreProperties>
</file>