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64" r:id="rId4"/>
    <p:sldId id="257" r:id="rId5"/>
    <p:sldId id="265" r:id="rId6"/>
    <p:sldId id="266" r:id="rId7"/>
    <p:sldId id="267" r:id="rId8"/>
    <p:sldId id="258" r:id="rId9"/>
    <p:sldId id="259" r:id="rId10"/>
    <p:sldId id="260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A37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31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208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29.1.2014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jpeg"/><Relationship Id="rId5" Type="http://schemas.openxmlformats.org/officeDocument/2006/relationships/image" Target="../media/image1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4525963"/>
          </a:xfrm>
        </p:spPr>
        <p:txBody>
          <a:bodyPr>
            <a:noAutofit/>
          </a:bodyPr>
          <a:lstStyle/>
          <a:p>
            <a:pPr fontAlgn="t">
              <a:buNone/>
            </a:pPr>
            <a:endParaRPr lang="cs-CZ" sz="2000" dirty="0" smtClean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výuky prostřednictvím ICT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VY_32_INOVACE_ČS.4.27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11.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10.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4.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80920" cy="5328592"/>
          </a:xfrm>
        </p:spPr>
        <p:txBody>
          <a:bodyPr>
            <a:noAutofit/>
          </a:bodyPr>
          <a:lstStyle/>
          <a:p>
            <a:pPr lvl="0"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Přemyslovci, sv. Ludmila, sv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Václav,</a:t>
            </a:r>
          </a:p>
          <a:p>
            <a:pPr marL="0" lvl="0" indent="0" fontAlgn="t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Přemysl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takar I., Přemysl Otakar II.</a:t>
            </a:r>
          </a:p>
          <a:p>
            <a:pPr marL="0" lvl="0" indent="0" fontAlgn="t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Prezentace slouží k výuce a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zápisu do sešitu. 			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</a:t>
            </a: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:    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znají pojem Přemyslovci,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seznamují se s počátky českého státu</a:t>
            </a:r>
            <a:endParaRPr lang="cs-CZ" sz="2000" dirty="0"/>
          </a:p>
          <a:p>
            <a:pPr fontAlgn="t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PŘEMYSLOVCI NA ČESKÉM TRŮNU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 rozpadu Velkomoravské říše došlo ke vzniku českého státu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 čele státu stanul rod </a:t>
            </a:r>
            <a:r>
              <a:rPr lang="cs-CZ" b="1" dirty="0" smtClean="0"/>
              <a:t>Přemyslovců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Prvním Přemyslovcem, o kterém se dochovaly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písemné zmínky – kníže </a:t>
            </a:r>
            <a:r>
              <a:rPr lang="cs-CZ" b="1" dirty="0" smtClean="0">
                <a:solidFill>
                  <a:srgbClr val="007A37"/>
                </a:solidFill>
              </a:rPr>
              <a:t>Bořivoj</a:t>
            </a:r>
            <a:endParaRPr lang="cs-CZ" b="1" dirty="0" smtClean="0">
              <a:solidFill>
                <a:srgbClr val="007A37"/>
              </a:solidFill>
            </a:endParaRP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BOŘIVOJ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496944" cy="4608512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Přemístil své sídlo z Levého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Hradce </a:t>
            </a:r>
            <a:r>
              <a:rPr lang="cs-CZ" dirty="0"/>
              <a:t>na pražské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návrší</a:t>
            </a:r>
            <a:endParaRPr lang="cs-CZ" dirty="0"/>
          </a:p>
          <a:p>
            <a:r>
              <a:rPr lang="cs-CZ" dirty="0"/>
              <a:t>Položil </a:t>
            </a:r>
            <a:r>
              <a:rPr lang="cs-CZ" dirty="0" smtClean="0"/>
              <a:t>tím základy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hlavního </a:t>
            </a:r>
            <a:r>
              <a:rPr lang="cs-CZ" dirty="0" smtClean="0"/>
              <a:t>města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/>
              <a:t>budoucího </a:t>
            </a:r>
            <a:r>
              <a:rPr lang="cs-CZ" dirty="0" smtClean="0"/>
              <a:t>státu</a:t>
            </a:r>
          </a:p>
          <a:p>
            <a:r>
              <a:rPr lang="cs-CZ" dirty="0" smtClean="0"/>
              <a:t>Na těchto dvou místech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nechal postavit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kostelíky – první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církevní stavby </a:t>
            </a:r>
            <a:r>
              <a:rPr lang="cs-CZ" dirty="0" smtClean="0"/>
              <a:t>v Čechách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594" y="1484784"/>
            <a:ext cx="3086100" cy="462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1267083"/>
      </p:ext>
    </p:extLst>
  </p:cSld>
  <p:clrMapOvr>
    <a:masterClrMapping/>
  </p:clrMapOvr>
  <p:transition advClick="0" advTm="5000"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SV. LUDMILA A SV. VÁCLAV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Jeho manželka </a:t>
            </a:r>
            <a:r>
              <a:rPr lang="cs-CZ" b="1" dirty="0" smtClean="0">
                <a:solidFill>
                  <a:srgbClr val="007A37"/>
                </a:solidFill>
              </a:rPr>
              <a:t>Ludmila</a:t>
            </a:r>
            <a:r>
              <a:rPr lang="cs-CZ" dirty="0" smtClean="0"/>
              <a:t> byla prohlášena </a:t>
            </a:r>
          </a:p>
          <a:p>
            <a:pPr marL="0" indent="0">
              <a:buNone/>
            </a:pPr>
            <a:r>
              <a:rPr lang="cs-CZ" dirty="0" smtClean="0"/>
              <a:t>    za svatou</a:t>
            </a:r>
            <a:endParaRPr lang="cs-CZ" dirty="0" smtClean="0">
              <a:solidFill>
                <a:srgbClr val="007A37"/>
              </a:solidFill>
            </a:endParaRPr>
          </a:p>
          <a:p>
            <a:r>
              <a:rPr lang="cs-CZ" dirty="0" smtClean="0"/>
              <a:t>Jejich vnuk </a:t>
            </a:r>
            <a:r>
              <a:rPr lang="cs-CZ" b="1" dirty="0" smtClean="0">
                <a:solidFill>
                  <a:srgbClr val="007A37"/>
                </a:solidFill>
              </a:rPr>
              <a:t>Václav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patří k nejznámějším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přemyslovským panovníkům</a:t>
            </a:r>
          </a:p>
          <a:p>
            <a:r>
              <a:rPr lang="cs-CZ" dirty="0" smtClean="0"/>
              <a:t>Je považován za patrona českého národa</a:t>
            </a:r>
          </a:p>
          <a:p>
            <a:r>
              <a:rPr lang="cs-CZ" dirty="0" smtClean="0"/>
              <a:t>Byl zavražděn svým bratrem, </a:t>
            </a:r>
            <a:r>
              <a:rPr lang="cs-CZ" b="1" dirty="0" smtClean="0">
                <a:solidFill>
                  <a:srgbClr val="007A37"/>
                </a:solidFill>
              </a:rPr>
              <a:t>Boleslavem I.</a:t>
            </a:r>
            <a:endParaRPr lang="cs-CZ" b="1" dirty="0">
              <a:solidFill>
                <a:srgbClr val="007A3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4261170"/>
      </p:ext>
    </p:extLst>
  </p:cSld>
  <p:clrMapOvr>
    <a:masterClrMapping/>
  </p:clrMapOvr>
  <p:transition advClick="0" advTm="5000"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VLÁDA PŘEMYSLOVSKÝCH KNÍŽAT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b="1" dirty="0" smtClean="0"/>
              <a:t>Boleslav I. </a:t>
            </a:r>
            <a:r>
              <a:rPr lang="cs-CZ" dirty="0" smtClean="0"/>
              <a:t>(Ukrutný) – připojil k Čechám Moravu a Slezsko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Boleslav II. </a:t>
            </a:r>
            <a:r>
              <a:rPr lang="cs-CZ" dirty="0" smtClean="0"/>
              <a:t>(Pobožný) </a:t>
            </a:r>
          </a:p>
          <a:p>
            <a:r>
              <a:rPr lang="cs-CZ" dirty="0" smtClean="0"/>
              <a:t> nechal vyvraždit rod Slavníkovců</a:t>
            </a:r>
          </a:p>
          <a:p>
            <a:r>
              <a:rPr lang="cs-CZ" dirty="0"/>
              <a:t>prosazoval křesťanství – stavba kostelů a </a:t>
            </a:r>
            <a:r>
              <a:rPr lang="cs-CZ" dirty="0" smtClean="0"/>
              <a:t>klášterů</a:t>
            </a:r>
          </a:p>
          <a:p>
            <a:r>
              <a:rPr lang="cs-CZ" dirty="0" smtClean="0"/>
              <a:t> sjednotil vládu v rukou Přemyslovců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Nastává období vzniku mocného feudálního státu,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dochází k povýšení českých knížat na krále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1797331"/>
      </p:ext>
    </p:extLst>
  </p:cSld>
  <p:clrMapOvr>
    <a:masterClrMapping/>
  </p:clrMapOvr>
  <p:transition advClick="0" advTm="5000"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PŘEMYSL OTAKAR I.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4525963"/>
          </a:xfrm>
        </p:spPr>
        <p:txBody>
          <a:bodyPr/>
          <a:lstStyle/>
          <a:p>
            <a:r>
              <a:rPr lang="cs-CZ" dirty="0" smtClean="0"/>
              <a:t>Zajistil dědičný královský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 titul pro své potomky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Z </a:t>
            </a:r>
            <a:r>
              <a:rPr lang="cs-CZ" dirty="0" smtClean="0"/>
              <a:t>knížectví  učinil </a:t>
            </a:r>
            <a:r>
              <a:rPr lang="cs-CZ" dirty="0"/>
              <a:t>království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/>
              <a:t>které se v podstatě </a:t>
            </a:r>
            <a:r>
              <a:rPr lang="cs-CZ" dirty="0" smtClean="0"/>
              <a:t>vymanilo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/>
              <a:t>z vlivu a závislosti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na </a:t>
            </a:r>
            <a:r>
              <a:rPr lang="cs-CZ" dirty="0"/>
              <a:t>Svaté říši římské.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44823"/>
            <a:ext cx="2971800" cy="3076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PŘEMYSL OTAKAR II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36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5040560"/>
          </a:xfrm>
        </p:spPr>
        <p:txBody>
          <a:bodyPr>
            <a:normAutofit fontScale="62500" lnSpcReduction="20000"/>
          </a:bodyPr>
          <a:lstStyle/>
          <a:p>
            <a:r>
              <a:rPr lang="cs-CZ" sz="5100" dirty="0" smtClean="0"/>
              <a:t>Zvaný </a:t>
            </a:r>
            <a:r>
              <a:rPr lang="cs-CZ" sz="5100" i="1" dirty="0" smtClean="0"/>
              <a:t>„ král železný a zlatý“</a:t>
            </a:r>
          </a:p>
          <a:p>
            <a:pPr marL="0" indent="0">
              <a:buNone/>
            </a:pPr>
            <a:endParaRPr lang="cs-CZ" sz="5100" i="1" dirty="0" smtClean="0"/>
          </a:p>
          <a:p>
            <a:r>
              <a:rPr lang="cs-CZ" sz="5100" dirty="0" smtClean="0"/>
              <a:t>Zakládal nová česká královská města</a:t>
            </a:r>
          </a:p>
          <a:p>
            <a:pPr marL="0" indent="0">
              <a:buNone/>
            </a:pPr>
            <a:r>
              <a:rPr lang="cs-CZ" sz="5100" dirty="0"/>
              <a:t> </a:t>
            </a:r>
            <a:r>
              <a:rPr lang="cs-CZ" sz="5100" dirty="0" smtClean="0"/>
              <a:t>  </a:t>
            </a:r>
            <a:r>
              <a:rPr lang="cs-CZ" sz="5100" b="1" dirty="0" smtClean="0">
                <a:solidFill>
                  <a:srgbClr val="FF0000"/>
                </a:solidFill>
              </a:rPr>
              <a:t>1265 - České Budějovice</a:t>
            </a:r>
          </a:p>
          <a:p>
            <a:r>
              <a:rPr lang="cs-CZ" sz="5100" dirty="0" smtClean="0"/>
              <a:t>Zemřel v bitvě </a:t>
            </a:r>
          </a:p>
          <a:p>
            <a:pPr marL="0" indent="0">
              <a:buNone/>
            </a:pPr>
            <a:r>
              <a:rPr lang="cs-CZ" sz="5100" dirty="0"/>
              <a:t> </a:t>
            </a:r>
            <a:r>
              <a:rPr lang="cs-CZ" sz="5100" dirty="0" smtClean="0"/>
              <a:t>  na Moravském poli</a:t>
            </a:r>
          </a:p>
          <a:p>
            <a:pPr marL="0" indent="0">
              <a:buNone/>
            </a:pPr>
            <a:endParaRPr lang="cs-CZ" sz="5100" dirty="0" smtClean="0"/>
          </a:p>
          <a:p>
            <a:r>
              <a:rPr lang="cs-CZ" sz="5100" dirty="0" smtClean="0"/>
              <a:t>Poražen uherským králem</a:t>
            </a:r>
          </a:p>
          <a:p>
            <a:pPr marL="0" indent="0">
              <a:buNone/>
            </a:pPr>
            <a:r>
              <a:rPr lang="cs-CZ" sz="5100" dirty="0"/>
              <a:t> </a:t>
            </a:r>
            <a:r>
              <a:rPr lang="cs-CZ" sz="5100" dirty="0" smtClean="0"/>
              <a:t>   </a:t>
            </a:r>
            <a:r>
              <a:rPr lang="cs-CZ" sz="5100" b="1" dirty="0" smtClean="0"/>
              <a:t>Rudolfem Habsburským</a:t>
            </a:r>
            <a:endParaRPr lang="cs-CZ" sz="5100" b="1" dirty="0" smtClean="0"/>
          </a:p>
          <a:p>
            <a:pPr>
              <a:buNone/>
            </a:pPr>
            <a:endParaRPr lang="cs-CZ" sz="3500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/>
              <a:t>                                                                           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924944"/>
            <a:ext cx="3086100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VÁCLAV II</a:t>
            </a:r>
            <a:r>
              <a:rPr lang="cs-CZ" sz="3600" b="1" dirty="0" smtClean="0">
                <a:solidFill>
                  <a:srgbClr val="C00000"/>
                </a:solidFill>
              </a:rPr>
              <a:t>.,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VÁCLAV III</a:t>
            </a:r>
            <a:r>
              <a:rPr lang="cs-CZ" sz="4000" b="1" dirty="0" smtClean="0">
                <a:solidFill>
                  <a:srgbClr val="C00000"/>
                </a:solidFill>
              </a:rPr>
              <a:t>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7A37"/>
                </a:solidFill>
              </a:rPr>
              <a:t>Václav II. </a:t>
            </a:r>
            <a:r>
              <a:rPr lang="cs-CZ" dirty="0"/>
              <a:t>s</a:t>
            </a:r>
            <a:r>
              <a:rPr lang="cs-CZ" dirty="0" smtClean="0"/>
              <a:t>e stal i polským králem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7A37"/>
                </a:solidFill>
              </a:rPr>
              <a:t>Václav III. </a:t>
            </a:r>
          </a:p>
          <a:p>
            <a:r>
              <a:rPr lang="cs-CZ" dirty="0" smtClean="0"/>
              <a:t>Zavražděn na olomouckém hradě</a:t>
            </a:r>
          </a:p>
          <a:p>
            <a:r>
              <a:rPr lang="cs-CZ" dirty="0" smtClean="0"/>
              <a:t>Poslední z rodu Přemyslovců</a:t>
            </a:r>
          </a:p>
          <a:p>
            <a:r>
              <a:rPr lang="cs-CZ" dirty="0" smtClean="0"/>
              <a:t>Rod Přemyslovců </a:t>
            </a:r>
            <a:r>
              <a:rPr lang="cs-CZ" b="1" dirty="0" smtClean="0"/>
              <a:t>vymřel po meči</a:t>
            </a:r>
          </a:p>
          <a:p>
            <a:endParaRPr lang="cs-CZ" dirty="0">
              <a:solidFill>
                <a:srgbClr val="007A37"/>
              </a:solidFill>
            </a:endParaRPr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1600" b="1" dirty="0" smtClean="0"/>
              <a:t> </a:t>
            </a:r>
            <a:r>
              <a:rPr lang="cs-CZ" sz="1600" b="1" dirty="0" smtClean="0"/>
              <a:t>       obr. č. 1:   </a:t>
            </a:r>
            <a:r>
              <a:rPr lang="cs-CZ" sz="1600" dirty="0"/>
              <a:t>KOŘÍNEK, Ondřej.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29.1.2014]. Dostupný na WWW: http://commons.wikimedia.org/wiki/File:Hradi%C5%A1t%C4%9B_Lev%C3%BD_Hradec.jpg?uselang=cs </a:t>
            </a:r>
            <a:endParaRPr lang="cs-CZ" sz="1600" b="1" dirty="0" smtClean="0"/>
          </a:p>
          <a:p>
            <a:pPr>
              <a:buNone/>
            </a:pPr>
            <a:r>
              <a:rPr lang="cs-CZ" sz="1600" b="1" dirty="0" smtClean="0"/>
              <a:t>        obr</a:t>
            </a:r>
            <a:r>
              <a:rPr lang="cs-CZ" sz="1600" b="1" dirty="0"/>
              <a:t>. č. </a:t>
            </a:r>
            <a:r>
              <a:rPr lang="cs-CZ" sz="1600" b="1" dirty="0" smtClean="0"/>
              <a:t>2: </a:t>
            </a:r>
            <a:r>
              <a:rPr lang="cs-CZ" sz="1600" dirty="0"/>
              <a:t>UNKNOWN.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29.1.2014]. Dostupný na WWW: http://commons.wikimedia.org/wiki/File:Otakar_I.jpg?uselang=cs </a:t>
            </a:r>
            <a:endParaRPr lang="cs-CZ" sz="1600" b="1" dirty="0"/>
          </a:p>
          <a:p>
            <a:pPr>
              <a:buNone/>
            </a:pPr>
            <a:r>
              <a:rPr lang="cs-CZ" sz="1600" b="1" dirty="0"/>
              <a:t>        obr. </a:t>
            </a:r>
            <a:r>
              <a:rPr lang="cs-CZ" sz="1600" b="1" dirty="0" smtClean="0"/>
              <a:t>č. 3: </a:t>
            </a:r>
            <a:r>
              <a:rPr lang="cs-CZ" sz="1600" dirty="0" smtClean="0"/>
              <a:t>UNKNOWN</a:t>
            </a:r>
            <a:r>
              <a:rPr lang="cs-CZ" sz="1600" dirty="0"/>
              <a:t>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29.1.2014]. Dostupný na WWW: http://commons.wikimedia.org/wiki/File:Otakar_2_P%C5%99emysl.jpg?uselang=cs </a:t>
            </a:r>
            <a:endParaRPr lang="cs-CZ" sz="1600" b="1" dirty="0"/>
          </a:p>
          <a:p>
            <a:pPr>
              <a:buNone/>
            </a:pPr>
            <a:r>
              <a:rPr lang="cs-CZ" sz="1600" b="1" dirty="0"/>
              <a:t>        </a:t>
            </a:r>
            <a:endParaRPr lang="cs-CZ" sz="1600" b="1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387</TotalTime>
  <Words>377</Words>
  <Application>Microsoft Office PowerPoint</Application>
  <PresentationFormat>Předvádění na obrazovce (4:3)</PresentationFormat>
  <Paragraphs>98</Paragraphs>
  <Slides>11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PŘEMYSLOVCI NA ČESKÉM TRŮNU</vt:lpstr>
      <vt:lpstr>BOŘIVOJ</vt:lpstr>
      <vt:lpstr>SV. LUDMILA A SV. VÁCLAV</vt:lpstr>
      <vt:lpstr>VLÁDA PŘEMYSLOVSKÝCH KNÍŽAT</vt:lpstr>
      <vt:lpstr>PŘEMYSL OTAKAR I.</vt:lpstr>
      <vt:lpstr>PŘEMYSL OTAKAR II.</vt:lpstr>
      <vt:lpstr>VÁCLAV II., VÁCLAV III.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54</cp:revision>
  <dcterms:modified xsi:type="dcterms:W3CDTF">2014-01-29T17:41:46Z</dcterms:modified>
</cp:coreProperties>
</file>