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80" r:id="rId4"/>
    <p:sldId id="264" r:id="rId5"/>
    <p:sldId id="278" r:id="rId6"/>
    <p:sldId id="279" r:id="rId7"/>
    <p:sldId id="269" r:id="rId8"/>
    <p:sldId id="271" r:id="rId9"/>
    <p:sldId id="273" r:id="rId10"/>
    <p:sldId id="274" r:id="rId11"/>
    <p:sldId id="276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ETOLOGIE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smtClean="0"/>
            <a:t>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ETOLOGIE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smtClean="0"/>
            <a:t>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oologie" TargetMode="External"/><Relationship Id="rId2" Type="http://schemas.openxmlformats.org/officeDocument/2006/relationships/hyperlink" Target="http://cs.wikipedia.org/wiki/V%C4%9Bd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Druh_(biologie)" TargetMode="External"/><Relationship Id="rId4" Type="http://schemas.openxmlformats.org/officeDocument/2006/relationships/hyperlink" Target="http://cs.wikipedia.org/wiki/%C5%BDivo%C4%8Dichov%C3%A9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f/f5/Howlsnow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ristine's_Grandparents_25-03-2007_15-49-04.jpg" TargetMode="External"/><Relationship Id="rId2" Type="http://schemas.openxmlformats.org/officeDocument/2006/relationships/hyperlink" Target="http://en.wikipedia.org/wiki/File:Ribbon-tailed_Astrap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Howlsnow.jpg" TargetMode="External"/><Relationship Id="rId4" Type="http://schemas.openxmlformats.org/officeDocument/2006/relationships/hyperlink" Target="http://en.wikipedia.org/wiki/File:Canis_lupus_pack_surrounding_Bis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7180521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Prezentace </a:t>
            </a:r>
            <a:r>
              <a:rPr lang="cs-CZ" dirty="0">
                <a:solidFill>
                  <a:schemeClr val="tx1"/>
                </a:solidFill>
              </a:rPr>
              <a:t>je </a:t>
            </a:r>
            <a:r>
              <a:rPr lang="cs-CZ" dirty="0" smtClean="0">
                <a:solidFill>
                  <a:schemeClr val="tx1"/>
                </a:solidFill>
              </a:rPr>
              <a:t>určena </a:t>
            </a:r>
            <a:r>
              <a:rPr lang="cs-CZ" dirty="0">
                <a:solidFill>
                  <a:schemeClr val="tx1"/>
                </a:solidFill>
              </a:rPr>
              <a:t>pro žáky 8. ročníku, slouží k procvičování probrané látky. Žáci si osvojí </a:t>
            </a:r>
            <a:r>
              <a:rPr lang="cs-CZ" dirty="0" smtClean="0">
                <a:solidFill>
                  <a:schemeClr val="tx1"/>
                </a:solidFill>
              </a:rPr>
              <a:t>poznatky </a:t>
            </a:r>
            <a:r>
              <a:rPr lang="cs-CZ" dirty="0">
                <a:solidFill>
                  <a:schemeClr val="tx1"/>
                </a:solidFill>
              </a:rPr>
              <a:t>z etologie. 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5508" y="596007"/>
            <a:ext cx="26507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ETOLOGIE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472475"/>
            <a:ext cx="6971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hlinkClick r:id="rId2" tooltip="Věda"/>
              </a:rPr>
              <a:t>vědní</a:t>
            </a:r>
            <a:r>
              <a:rPr lang="cs-CZ" sz="2800" b="1" dirty="0"/>
              <a:t> obor v rámci </a:t>
            </a:r>
            <a:r>
              <a:rPr lang="cs-CZ" sz="2800" b="1" dirty="0">
                <a:hlinkClick r:id="rId3" tooltip="Zoologie"/>
              </a:rPr>
              <a:t>zoologie</a:t>
            </a:r>
            <a:r>
              <a:rPr lang="cs-CZ" sz="2800" b="1" dirty="0"/>
              <a:t>, který se </a:t>
            </a:r>
            <a:r>
              <a:rPr lang="cs-CZ" sz="2800" b="1" dirty="0" smtClean="0"/>
              <a:t>zabývá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307" y="2795736"/>
            <a:ext cx="7014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rozeznáváním jeho vrozených a naučených složek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307" y="3416708"/>
            <a:ext cx="3743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vývojem vzorců chování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308" y="2174764"/>
            <a:ext cx="3974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studiem chování </a:t>
            </a:r>
            <a:r>
              <a:rPr lang="cs-CZ" sz="2400" b="1" dirty="0" smtClean="0">
                <a:hlinkClick r:id="rId4" tooltip="Živočichové"/>
              </a:rPr>
              <a:t>živočichů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307" y="4037680"/>
            <a:ext cx="77870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významem určitých vzorců chování pro přežívání          daného </a:t>
            </a:r>
            <a:r>
              <a:rPr lang="cs-CZ" sz="2400" b="1" dirty="0" smtClean="0">
                <a:hlinkClick r:id="rId5" tooltip="Druh (biologie)"/>
              </a:rPr>
              <a:t>druhu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8717" y="5373216"/>
            <a:ext cx="79197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/>
              <a:t>zakladatel  </a:t>
            </a:r>
            <a:r>
              <a:rPr lang="cs-CZ" sz="2400" b="1" i="1" dirty="0" smtClean="0"/>
              <a:t>ETOLOGIE je Konrád </a:t>
            </a:r>
            <a:r>
              <a:rPr lang="cs-CZ" sz="2400" b="1" i="1" dirty="0"/>
              <a:t>Lorenz – Rakušan *1903 – </a:t>
            </a:r>
            <a:r>
              <a:rPr lang="cs-CZ" sz="2400" b="1" i="1" dirty="0" smtClean="0"/>
              <a:t>1989, který pozoroval </a:t>
            </a:r>
            <a:r>
              <a:rPr lang="cs-CZ" sz="2400" b="1" i="1" dirty="0"/>
              <a:t>zvířata v jejich přirozeném </a:t>
            </a:r>
            <a:r>
              <a:rPr lang="cs-CZ" sz="2400" b="1" i="1" dirty="0" smtClean="0"/>
              <a:t>prostředí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993151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Druhy chování zvířat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28800"/>
            <a:ext cx="2539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A) VROZENÉ 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58201" y="1628800"/>
            <a:ext cx="3358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nepodmíněné reflexy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4164" y="2840827"/>
            <a:ext cx="5220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PODMÍNĚNÉ LÁTKOVOU VÝMĚNOU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164" y="3417009"/>
            <a:ext cx="5053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OCHRANNÉ A OBRANNÉ CHOVÁNÍ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1016" y="1998132"/>
            <a:ext cx="2630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instinkty (pudy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164" y="3993191"/>
            <a:ext cx="2194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KOMFORTNÍ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164" y="4569373"/>
            <a:ext cx="4075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ROZMNOŽOVACÍ CHOVÁNÍ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4164" y="5145555"/>
            <a:ext cx="3108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SOCIÁLNÍ CHOVÁNÍ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4164" y="5721735"/>
            <a:ext cx="2714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DOROZUMÍVÁNÍ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39024" y="4001307"/>
            <a:ext cx="4437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souvisí s péčí – hygiena, koupání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304370" y="4569373"/>
            <a:ext cx="3172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námluvy, zásnubní lety</a:t>
            </a:r>
          </a:p>
        </p:txBody>
      </p:sp>
    </p:spTree>
    <p:extLst>
      <p:ext uri="{BB962C8B-B14F-4D97-AF65-F5344CB8AC3E}">
        <p14:creationId xmlns:p14="http://schemas.microsoft.com/office/powerpoint/2010/main" val="3409389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240" y="459807"/>
            <a:ext cx="42386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Druhy chování zvířat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136" y="1259095"/>
            <a:ext cx="1941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B) ZÍSKANÉ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2130" y="1273475"/>
            <a:ext cx="1640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naučené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2130" y="1719751"/>
            <a:ext cx="3031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podmíněné reflexy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564904"/>
            <a:ext cx="6437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b="1" dirty="0"/>
              <a:t>druh naučeného chování = reakce na podněty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068960"/>
            <a:ext cx="7614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cs-CZ" sz="2400" b="1" dirty="0"/>
              <a:t>získané na základě zkušeností </a:t>
            </a:r>
            <a:r>
              <a:rPr lang="cs-CZ" sz="2400" b="1" dirty="0" smtClean="0"/>
              <a:t>= naučené </a:t>
            </a:r>
            <a:r>
              <a:rPr lang="cs-CZ" sz="2400" b="1" dirty="0"/>
              <a:t>během </a:t>
            </a:r>
            <a:r>
              <a:rPr lang="cs-CZ" sz="2400" b="1" dirty="0" smtClean="0"/>
              <a:t>života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746" y="4112229"/>
            <a:ext cx="1305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Tradice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6138" y="4143006"/>
            <a:ext cx="6422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Přenášení zvyků a způsobů chování mezi jedinci </a:t>
            </a:r>
            <a:r>
              <a:rPr lang="cs-CZ" sz="2400" b="1" dirty="0" smtClean="0"/>
              <a:t> nebo generacemi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4443" y="5105925"/>
            <a:ext cx="105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Učení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48835" y="5167479"/>
            <a:ext cx="6383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Na základě pochopení souvislostí se vyřeší </a:t>
            </a:r>
            <a:r>
              <a:rPr lang="cs-CZ" sz="2400" b="1" dirty="0" smtClean="0"/>
              <a:t>úkol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8835" y="5629144"/>
            <a:ext cx="7151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Nutno posilovat podmíněné reflexy – jinak </a:t>
            </a:r>
            <a:r>
              <a:rPr lang="cs-CZ" sz="2400" b="1" dirty="0" smtClean="0"/>
              <a:t>vyhasínají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75483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5" y="894663"/>
            <a:ext cx="40687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Sociální chování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80294" y="1688763"/>
            <a:ext cx="4211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= chování ve skupinách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3" y="2883528"/>
            <a:ext cx="6619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teritoriální chování  (ohraničení území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3" y="3675616"/>
            <a:ext cx="7782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vnitrodruhové souboje (zřídkakdy končí smrtí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3" y="4467704"/>
            <a:ext cx="6375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hierarchie (nadřazenost/podřízenost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259792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sociální (společenský hmyz, smečky šelem, hejna ptáků a </a:t>
            </a:r>
            <a:r>
              <a:rPr lang="cs-CZ" sz="2800" b="1" dirty="0" smtClean="0"/>
              <a:t>ryb….)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61323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0006" y="1700808"/>
            <a:ext cx="736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Lov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3750059" cy="30300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419" y="2564904"/>
            <a:ext cx="4037887" cy="30300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66506" y="1700808"/>
            <a:ext cx="3154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Teritoriální </a:t>
            </a:r>
            <a:r>
              <a:rPr lang="cs-CZ" sz="2800" b="1" dirty="0" smtClean="0"/>
              <a:t>chování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92696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Sociální </a:t>
            </a:r>
            <a:r>
              <a:rPr lang="cs-CZ" sz="4000" b="1" dirty="0" smtClean="0"/>
              <a:t>chování     -  </a:t>
            </a:r>
            <a:r>
              <a:rPr lang="cs-CZ" sz="2800" b="1" dirty="0" smtClean="0"/>
              <a:t>příklady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79760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Obranné a ochranné chování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6238" y="1839036"/>
            <a:ext cx="4929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Varování – napadení – </a:t>
            </a:r>
            <a:r>
              <a:rPr lang="cs-CZ" sz="2800" b="1" dirty="0" smtClean="0"/>
              <a:t>útok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238" y="3517722"/>
            <a:ext cx="5786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Strnulost – „mrtvý brouk</a:t>
            </a:r>
            <a:r>
              <a:rPr lang="cs-CZ" sz="2800" b="1" dirty="0" smtClean="0"/>
              <a:t>“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6238" y="4357065"/>
            <a:ext cx="5498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Předstírání – síly, </a:t>
            </a:r>
            <a:r>
              <a:rPr lang="cs-CZ" sz="2800" b="1" dirty="0" smtClean="0"/>
              <a:t>zranění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6238" y="5196409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Mimikry – ochranné </a:t>
            </a:r>
            <a:r>
              <a:rPr lang="cs-CZ" sz="2800" b="1" dirty="0" smtClean="0"/>
              <a:t>zbarvení   </a:t>
            </a:r>
            <a:r>
              <a:rPr lang="cs-CZ" sz="2800" b="1" dirty="0"/>
              <a:t>– </a:t>
            </a:r>
            <a:endParaRPr lang="cs-CZ" sz="2800" b="1" dirty="0" smtClean="0"/>
          </a:p>
          <a:p>
            <a:r>
              <a:rPr lang="cs-CZ" sz="2800" b="1" dirty="0" smtClean="0"/>
              <a:t>                  splynutí </a:t>
            </a:r>
            <a:r>
              <a:rPr lang="cs-CZ" sz="2800" b="1" dirty="0"/>
              <a:t>barvou  </a:t>
            </a:r>
            <a:r>
              <a:rPr lang="cs-CZ" sz="2800" b="1" dirty="0" smtClean="0"/>
              <a:t>a </a:t>
            </a:r>
            <a:r>
              <a:rPr lang="cs-CZ" sz="2800" b="1" dirty="0"/>
              <a:t>tvarem s </a:t>
            </a:r>
            <a:r>
              <a:rPr lang="cs-CZ" sz="2800" b="1" dirty="0" smtClean="0"/>
              <a:t>prostředím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6238" y="2678379"/>
            <a:ext cx="2634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Útěk, obrana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4727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332656"/>
            <a:ext cx="8229600" cy="1252537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Dorozumívání – komunikace zvířat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98657"/>
            <a:ext cx="1944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Zvukově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27290" y="1798657"/>
            <a:ext cx="36327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zvukem, půdou, vodou</a:t>
            </a:r>
            <a:r>
              <a:rPr lang="cs-CZ" sz="2400" b="1" dirty="0" smtClean="0"/>
              <a:t>…..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529190"/>
            <a:ext cx="1810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Zrakem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27290" y="2559967"/>
            <a:ext cx="6171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světélkování, gesta, posunky, mimika obličeje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3196426"/>
            <a:ext cx="2048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Dotykem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7162" y="3227203"/>
            <a:ext cx="24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kontaktní zvířata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27290" y="3674408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distanční zvířata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126542" y="4127689"/>
            <a:ext cx="54345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(zda při odpočinku vyhledávají samotu nebo ne</a:t>
            </a:r>
            <a:r>
              <a:rPr lang="cs-CZ" sz="2000" b="1" dirty="0" smtClean="0"/>
              <a:t>)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663008"/>
            <a:ext cx="2133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Chemicky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27162" y="4693785"/>
            <a:ext cx="3549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pachové látky – </a:t>
            </a:r>
            <a:r>
              <a:rPr lang="cs-CZ" sz="2400" b="1" i="1" dirty="0"/>
              <a:t>feromony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51397" y="5186228"/>
            <a:ext cx="56505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(značkovací, orientační, poplachové, obranné, pohlavní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9976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7995" y="1583839"/>
            <a:ext cx="1488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Vytí vlka</a:t>
            </a:r>
            <a:endParaRPr lang="cs-CZ" sz="2800" b="1" dirty="0"/>
          </a:p>
        </p:txBody>
      </p:sp>
      <p:sp>
        <p:nvSpPr>
          <p:cNvPr id="4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7" name="Picture 7" descr="http://upload.wikimedia.org/wikipedia/commons/f/f5/Howlsnow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61831"/>
            <a:ext cx="3470460" cy="34310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918" y="2461831"/>
            <a:ext cx="4259947" cy="34310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37676" y="1583214"/>
            <a:ext cx="2834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Mimikry strašilky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1282" y="548680"/>
            <a:ext cx="3430747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Příklady chování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861725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9222" y="1607082"/>
            <a:ext cx="1947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Sociální </a:t>
            </a:r>
            <a:r>
              <a:rPr lang="cs-CZ" sz="2000" b="1" dirty="0" smtClean="0"/>
              <a:t>chování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222" y="2636988"/>
            <a:ext cx="33313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Obranné a ochranné </a:t>
            </a:r>
            <a:r>
              <a:rPr lang="cs-CZ" sz="2000" b="1" dirty="0" smtClean="0"/>
              <a:t>chování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9222" y="3666894"/>
            <a:ext cx="2234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Komfortní </a:t>
            </a:r>
            <a:r>
              <a:rPr lang="cs-CZ" sz="2000" b="1" dirty="0" smtClean="0"/>
              <a:t>chování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222" y="4696800"/>
            <a:ext cx="2683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Rozmnožovací </a:t>
            </a:r>
            <a:r>
              <a:rPr lang="cs-CZ" sz="2000" b="1" dirty="0" smtClean="0"/>
              <a:t>chování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9222" y="5726705"/>
            <a:ext cx="33153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Ch. </a:t>
            </a:r>
            <a:r>
              <a:rPr lang="cs-CZ" sz="2000" b="1" dirty="0"/>
              <a:t>podmíněné lát. </a:t>
            </a:r>
            <a:r>
              <a:rPr lang="cs-CZ" sz="2000" b="1" dirty="0" smtClean="0"/>
              <a:t>výměnou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7325" y="3734197"/>
            <a:ext cx="19463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Odlomení </a:t>
            </a:r>
            <a:r>
              <a:rPr lang="cs-CZ" sz="2000" b="1" dirty="0" smtClean="0"/>
              <a:t>ocasu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2899" y="2683154"/>
            <a:ext cx="29001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Společný postup při </a:t>
            </a:r>
            <a:r>
              <a:rPr lang="cs-CZ" sz="2000" b="1" dirty="0" smtClean="0"/>
              <a:t>lovu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01247" y="1607082"/>
            <a:ext cx="1391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Péče o </a:t>
            </a:r>
            <a:r>
              <a:rPr lang="cs-CZ" sz="2000" b="1" dirty="0" smtClean="0"/>
              <a:t>tělo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42899" y="4742966"/>
            <a:ext cx="191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Zahrabání </a:t>
            </a:r>
            <a:r>
              <a:rPr lang="cs-CZ" sz="2000" b="1" dirty="0" smtClean="0"/>
              <a:t>trusu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2899" y="5772871"/>
            <a:ext cx="1960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Ochrana </a:t>
            </a:r>
            <a:r>
              <a:rPr lang="cs-CZ" sz="2000" b="1" dirty="0" smtClean="0"/>
              <a:t>mláďat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620688"/>
            <a:ext cx="8103500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/>
              <a:t>Spoj související pojmy z prvního a druhého sloupce 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3660583" y="1959537"/>
            <a:ext cx="2517292" cy="1907412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644280" y="1853303"/>
            <a:ext cx="2367880" cy="1063327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3"/>
          </p:cNvCxnSpPr>
          <p:nvPr/>
        </p:nvCxnSpPr>
        <p:spPr>
          <a:xfrm>
            <a:off x="3660583" y="2837043"/>
            <a:ext cx="2185857" cy="1118346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3"/>
          </p:cNvCxnSpPr>
          <p:nvPr/>
        </p:nvCxnSpPr>
        <p:spPr>
          <a:xfrm flipV="1">
            <a:off x="3644553" y="4943021"/>
            <a:ext cx="2367607" cy="983739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491880" y="4896855"/>
            <a:ext cx="2520280" cy="1076071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70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http://en.wikipedia.org/wiki/Paradisaeidae</a:t>
            </a:r>
            <a:r>
              <a:rPr lang="pt-BR" dirty="0"/>
              <a:t> [online]. [cit. </a:t>
            </a:r>
            <a:r>
              <a:rPr lang="pt-BR" dirty="0" smtClean="0"/>
              <a:t>11.1.2014]. </a:t>
            </a:r>
            <a:r>
              <a:rPr lang="pt-BR" dirty="0"/>
              <a:t>Dostupný na WWW: </a:t>
            </a:r>
            <a:r>
              <a:rPr lang="pt-BR" dirty="0">
                <a:hlinkClick r:id="rId2"/>
              </a:rPr>
              <a:t>http://en.wikipedia.org/wiki/File:Ribbon-tailed_Astrapia.jpg</a:t>
            </a:r>
            <a:endParaRPr lang="cs-CZ" dirty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http://cs.wikipedia.org/wiki/Pes</a:t>
            </a:r>
            <a:r>
              <a:rPr lang="pt-BR" dirty="0"/>
              <a:t> [online]. [cit. </a:t>
            </a:r>
            <a:r>
              <a:rPr lang="pt-BR" dirty="0" smtClean="0"/>
              <a:t>11.1.2014]. </a:t>
            </a:r>
            <a:r>
              <a:rPr lang="pt-BR" dirty="0"/>
              <a:t>Dostupný na WWW: </a:t>
            </a:r>
            <a:r>
              <a:rPr lang="pt-BR" dirty="0">
                <a:hlinkClick r:id="rId3"/>
              </a:rPr>
              <a:t>http://cs.wikipedia.org/wiki/Soubor:Christine%27s_Grandparents_25-03-2007_15-49-04.jpg</a:t>
            </a:r>
            <a:endParaRPr lang="cs-CZ" dirty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http://en.wikipedia.org/wiki/Wolf</a:t>
            </a:r>
            <a:r>
              <a:rPr lang="pt-BR" dirty="0"/>
              <a:t> [online]. [cit. </a:t>
            </a:r>
            <a:r>
              <a:rPr lang="pt-BR" dirty="0" smtClean="0"/>
              <a:t>11.1.2014]. </a:t>
            </a:r>
            <a:r>
              <a:rPr lang="pt-BR" dirty="0"/>
              <a:t>Dostupný na WWW: </a:t>
            </a:r>
            <a:r>
              <a:rPr lang="pt-BR" dirty="0">
                <a:hlinkClick r:id="rId4"/>
              </a:rPr>
              <a:t>http://en.wikipedia.org/wiki/File:Canis_lupus_pack_surrounding_Bison.jpg</a:t>
            </a:r>
            <a:endParaRPr lang="cs-CZ" dirty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http://de.wikipedia.org/wiki/Wolf</a:t>
            </a:r>
            <a:r>
              <a:rPr lang="pt-BR" dirty="0"/>
              <a:t> [online]. [cit. </a:t>
            </a:r>
            <a:r>
              <a:rPr lang="pt-BR" dirty="0" smtClean="0"/>
              <a:t>11.1.2014]. </a:t>
            </a:r>
            <a:r>
              <a:rPr lang="pt-BR" dirty="0"/>
              <a:t>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commons.wikimedia.org/wiki/File:Howlsnow.jpg</a:t>
            </a:r>
            <a:endParaRPr lang="cs-CZ" dirty="0" smtClean="0"/>
          </a:p>
          <a:p>
            <a:r>
              <a:rPr lang="cs-CZ" dirty="0"/>
              <a:t>FIR0002.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11.1.2014]. </a:t>
            </a:r>
            <a:r>
              <a:rPr lang="cs-CZ" dirty="0"/>
              <a:t>Dostupný na WWW: http://commons.wikimedia.org/wiki/File:Ctenomorpha_chronus_body.jpg</a:t>
            </a:r>
          </a:p>
          <a:p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516</TotalTime>
  <Words>509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Druhy chování zvířat</vt:lpstr>
      <vt:lpstr>Prezentace aplikace PowerPoint</vt:lpstr>
      <vt:lpstr>Prezentace aplikace PowerPoint</vt:lpstr>
      <vt:lpstr>Prezentace aplikace PowerPoint</vt:lpstr>
      <vt:lpstr>Obranné a ochranné chování</vt:lpstr>
      <vt:lpstr>Dorozumívání – komunikace zvířat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46</cp:revision>
  <dcterms:created xsi:type="dcterms:W3CDTF">2013-05-10T12:01:16Z</dcterms:created>
  <dcterms:modified xsi:type="dcterms:W3CDTF">2014-01-29T17:41:42Z</dcterms:modified>
</cp:coreProperties>
</file>