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 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VY_32_INOVACE_19 _NAPOLEONSKÉ VÁLKY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23. ledna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7F9D02CF-968C-4243-831F-7F34AE8EAA89}" type="presOf" srcId="{E392F34A-E55D-43D5-AEDD-49027298B816}" destId="{7DCEBD2C-792F-484E-9C96-926E03F540ED}" srcOrd="0" destOrd="0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4275DCDB-8648-455C-BEAB-1A34E88EB8F4}" type="presOf" srcId="{A6F0E638-0CDE-4E1F-BB57-10C18463C623}" destId="{7DCEBD2C-792F-484E-9C96-926E03F540ED}" srcOrd="0" destOrd="1" presId="urn:microsoft.com/office/officeart/2008/layout/VerticalCurvedList"/>
    <dgm:cxn modelId="{E63E0297-C9F2-4962-8012-6426071CE10B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4AC20EA6-B4CB-4A22-A0A1-CF0F6966FBE0}" type="presOf" srcId="{BA9EE107-A5FB-41C4-9EF1-1CC153B68B3F}" destId="{9C0CD981-713F-47B3-AE2F-2963F2684A6F}" srcOrd="0" destOrd="0" presId="urn:microsoft.com/office/officeart/2008/layout/VerticalCurvedList"/>
    <dgm:cxn modelId="{224D40F3-DC15-4A3B-9F06-657A1184CED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2A93FB15-4758-4570-A1CD-8F11D2638652}" type="presOf" srcId="{3061F91D-8548-4FCB-A021-DD835A272F0F}" destId="{88F378EC-C3F8-47CD-AEFF-49BA634320FB}" srcOrd="0" destOrd="0" presId="urn:microsoft.com/office/officeart/2008/layout/VerticalCurvedList"/>
    <dgm:cxn modelId="{D570D53E-2591-4319-8DCE-225CC3117DFD}" type="presOf" srcId="{A83A7CFB-B411-4357-9641-4A8443F73655}" destId="{F036299F-AF4D-4DAF-ABF5-87E8CC3FEF1B}" srcOrd="0" destOrd="0" presId="urn:microsoft.com/office/officeart/2008/layout/VerticalCurvedList"/>
    <dgm:cxn modelId="{A24DB6DB-034F-4579-A1BE-D91F58666D98}" type="presOf" srcId="{60B5D622-D348-4384-9EFA-863CA4F7B7A3}" destId="{CAE44C5F-81A1-4D30-8D3F-2E663ECAC700}" srcOrd="0" destOrd="0" presId="urn:microsoft.com/office/officeart/2008/layout/VerticalCurvedList"/>
    <dgm:cxn modelId="{5C003280-FC33-4B14-9F9B-A1EE68B13398}" type="presParOf" srcId="{9C0CD981-713F-47B3-AE2F-2963F2684A6F}" destId="{96773A7D-3367-4F53-A2D2-EA5770AFFDB3}" srcOrd="0" destOrd="0" presId="urn:microsoft.com/office/officeart/2008/layout/VerticalCurvedList"/>
    <dgm:cxn modelId="{20FDBCB3-98D2-42E9-8D98-D4467B254B2F}" type="presParOf" srcId="{96773A7D-3367-4F53-A2D2-EA5770AFFDB3}" destId="{F31B7103-6E88-4DB9-9888-CB9E0B3FEEF8}" srcOrd="0" destOrd="0" presId="urn:microsoft.com/office/officeart/2008/layout/VerticalCurvedList"/>
    <dgm:cxn modelId="{6A4AB739-986A-4564-9846-EF4688DAC0AD}" type="presParOf" srcId="{F31B7103-6E88-4DB9-9888-CB9E0B3FEEF8}" destId="{F7A92DE4-3445-4B9B-AF3D-F2DA6F69C25D}" srcOrd="0" destOrd="0" presId="urn:microsoft.com/office/officeart/2008/layout/VerticalCurvedList"/>
    <dgm:cxn modelId="{8EFA2ECA-0381-4554-A761-2F7E3DB05817}" type="presParOf" srcId="{F31B7103-6E88-4DB9-9888-CB9E0B3FEEF8}" destId="{EF104B90-7E69-4918-A202-E6F91FC6E413}" srcOrd="1" destOrd="0" presId="urn:microsoft.com/office/officeart/2008/layout/VerticalCurvedList"/>
    <dgm:cxn modelId="{26A225CD-DA26-4E4F-9EFA-DA24649B753F}" type="presParOf" srcId="{F31B7103-6E88-4DB9-9888-CB9E0B3FEEF8}" destId="{F5A5022A-2B1C-4F3B-B289-BC099E9CE92F}" srcOrd="2" destOrd="0" presId="urn:microsoft.com/office/officeart/2008/layout/VerticalCurvedList"/>
    <dgm:cxn modelId="{78A9CD64-E452-4D6B-BF6C-FF41BF25DAB2}" type="presParOf" srcId="{F31B7103-6E88-4DB9-9888-CB9E0B3FEEF8}" destId="{F16BA6F4-95DE-4E28-BF94-6459A70C4A6D}" srcOrd="3" destOrd="0" presId="urn:microsoft.com/office/officeart/2008/layout/VerticalCurvedList"/>
    <dgm:cxn modelId="{FDA933BF-AA68-4DD1-9325-09C234B7D77C}" type="presParOf" srcId="{96773A7D-3367-4F53-A2D2-EA5770AFFDB3}" destId="{F036299F-AF4D-4DAF-ABF5-87E8CC3FEF1B}" srcOrd="1" destOrd="0" presId="urn:microsoft.com/office/officeart/2008/layout/VerticalCurvedList"/>
    <dgm:cxn modelId="{B02D39DB-C6AE-4833-B314-81A8E97D04E4}" type="presParOf" srcId="{96773A7D-3367-4F53-A2D2-EA5770AFFDB3}" destId="{40B95986-31F6-48A6-A8D8-D04AC3BEDA92}" srcOrd="2" destOrd="0" presId="urn:microsoft.com/office/officeart/2008/layout/VerticalCurvedList"/>
    <dgm:cxn modelId="{A2FA9331-2FEC-4AED-A4B0-E217722ADD8D}" type="presParOf" srcId="{40B95986-31F6-48A6-A8D8-D04AC3BEDA92}" destId="{112F553D-60C2-4CC4-948D-0369F51C4DB0}" srcOrd="0" destOrd="0" presId="urn:microsoft.com/office/officeart/2008/layout/VerticalCurvedList"/>
    <dgm:cxn modelId="{6D9F5A12-405F-4C6D-B0DF-7F758C0470D5}" type="presParOf" srcId="{96773A7D-3367-4F53-A2D2-EA5770AFFDB3}" destId="{A1781B13-DE10-4169-ABDE-0384026A6B34}" srcOrd="3" destOrd="0" presId="urn:microsoft.com/office/officeart/2008/layout/VerticalCurvedList"/>
    <dgm:cxn modelId="{6A1086E3-13D9-4F9B-A24A-84C636C2C098}" type="presParOf" srcId="{96773A7D-3367-4F53-A2D2-EA5770AFFDB3}" destId="{65CD74A9-3E7B-49D7-95DD-EB8B72D6CA84}" srcOrd="4" destOrd="0" presId="urn:microsoft.com/office/officeart/2008/layout/VerticalCurvedList"/>
    <dgm:cxn modelId="{F416F75C-886B-4EA8-87EB-69F1B50F91F7}" type="presParOf" srcId="{65CD74A9-3E7B-49D7-95DD-EB8B72D6CA84}" destId="{2741B69B-255D-4143-BECE-5BD9035A4FC6}" srcOrd="0" destOrd="0" presId="urn:microsoft.com/office/officeart/2008/layout/VerticalCurvedList"/>
    <dgm:cxn modelId="{99FDBD2A-18B7-4EAB-A34C-37EC11B83435}" type="presParOf" srcId="{96773A7D-3367-4F53-A2D2-EA5770AFFDB3}" destId="{7DCEBD2C-792F-484E-9C96-926E03F540ED}" srcOrd="5" destOrd="0" presId="urn:microsoft.com/office/officeart/2008/layout/VerticalCurvedList"/>
    <dgm:cxn modelId="{540F89FA-3C59-49B6-8F80-6AFA25D7D449}" type="presParOf" srcId="{96773A7D-3367-4F53-A2D2-EA5770AFFDB3}" destId="{8E391AE5-35EA-4A7F-ACFF-6E662A0BD046}" srcOrd="6" destOrd="0" presId="urn:microsoft.com/office/officeart/2008/layout/VerticalCurvedList"/>
    <dgm:cxn modelId="{FB1DBDBF-D714-4D6D-8395-6E551789371A}" type="presParOf" srcId="{8E391AE5-35EA-4A7F-ACFF-6E662A0BD046}" destId="{EB133F34-59A3-4639-B813-3EF5396EC28B}" srcOrd="0" destOrd="0" presId="urn:microsoft.com/office/officeart/2008/layout/VerticalCurvedList"/>
    <dgm:cxn modelId="{E81C682D-18D2-46E1-984C-007285AA8397}" type="presParOf" srcId="{96773A7D-3367-4F53-A2D2-EA5770AFFDB3}" destId="{88F378EC-C3F8-47CD-AEFF-49BA634320FB}" srcOrd="7" destOrd="0" presId="urn:microsoft.com/office/officeart/2008/layout/VerticalCurvedList"/>
    <dgm:cxn modelId="{E145325D-6DFA-4E76-86A8-105890B2C94F}" type="presParOf" srcId="{96773A7D-3367-4F53-A2D2-EA5770AFFDB3}" destId="{0C1D6B2A-9239-4220-B9D4-EF24FF044C0E}" srcOrd="8" destOrd="0" presId="urn:microsoft.com/office/officeart/2008/layout/VerticalCurvedList"/>
    <dgm:cxn modelId="{60D9CBF5-4E4A-4BC3-B752-015C5F7012A6}" type="presParOf" srcId="{0C1D6B2A-9239-4220-B9D4-EF24FF044C0E}" destId="{A6FEC19F-0F90-4EC7-BB21-E0ADFEFFA617}" srcOrd="0" destOrd="0" presId="urn:microsoft.com/office/officeart/2008/layout/VerticalCurvedList"/>
    <dgm:cxn modelId="{2F0D26D6-7F8C-41D1-B300-3519653D96B6}" type="presParOf" srcId="{96773A7D-3367-4F53-A2D2-EA5770AFFDB3}" destId="{CAE44C5F-81A1-4D30-8D3F-2E663ECAC700}" srcOrd="9" destOrd="0" presId="urn:microsoft.com/office/officeart/2008/layout/VerticalCurvedList"/>
    <dgm:cxn modelId="{39AB3E87-4A09-4A51-9DB7-C0C0720ECF59}" type="presParOf" srcId="{96773A7D-3367-4F53-A2D2-EA5770AFFDB3}" destId="{053E2699-E7D5-4B6C-A824-2ED732C32228}" srcOrd="10" destOrd="0" presId="urn:microsoft.com/office/officeart/2008/layout/VerticalCurvedList"/>
    <dgm:cxn modelId="{F8DD9973-6542-44EC-BA52-BA6C27CF4A0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23. ledna 2014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 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VY_32_INOVACE_19 _NAPOLEONSKÉ VÁLKY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97FE93-2507-4C28-B366-38B3A1902F5A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3D5687-D42B-472C-884D-77A9D93E8D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97FE93-2507-4C28-B366-38B3A1902F5A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3D5687-D42B-472C-884D-77A9D93E8D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97FE93-2507-4C28-B366-38B3A1902F5A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3D5687-D42B-472C-884D-77A9D93E8D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1097FE93-2507-4C28-B366-38B3A1902F5A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5E3D5687-D42B-472C-884D-77A9D93E8D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97FE93-2507-4C28-B366-38B3A1902F5A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3D5687-D42B-472C-884D-77A9D93E8D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97FE93-2507-4C28-B366-38B3A1902F5A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3D5687-D42B-472C-884D-77A9D93E8D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97FE93-2507-4C28-B366-38B3A1902F5A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3D5687-D42B-472C-884D-77A9D93E8D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97FE93-2507-4C28-B366-38B3A1902F5A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3D5687-D42B-472C-884D-77A9D93E8D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97FE93-2507-4C28-B366-38B3A1902F5A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3D5687-D42B-472C-884D-77A9D93E8D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97FE93-2507-4C28-B366-38B3A1902F5A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3D5687-D42B-472C-884D-77A9D93E8D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97FE93-2507-4C28-B366-38B3A1902F5A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3D5687-D42B-472C-884D-77A9D93E8D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1097FE93-2507-4C28-B366-38B3A1902F5A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5E3D5687-D42B-472C-884D-77A9D93E8D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1/11/Napoleon_Bonaparte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5/58/Francesco_I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b/bb/Andrieux_-_La_bataille_de_Waterloo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osmý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40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úvodní opakování, výklad nové látky, opakování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látky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1. </a:t>
            </a:r>
            <a:r>
              <a:rPr lang="cs-CZ" sz="2800" dirty="0" smtClean="0">
                <a:solidFill>
                  <a:schemeClr val="tx1"/>
                </a:solidFill>
              </a:rPr>
              <a:t>V prvním snímku </a:t>
            </a:r>
            <a:r>
              <a:rPr lang="cs-CZ" sz="2800" dirty="0" smtClean="0">
                <a:solidFill>
                  <a:schemeClr val="tx1"/>
                </a:solidFill>
              </a:rPr>
              <a:t>v rámci úvodního opakování žáci vyberou ty údaje, které patří k </a:t>
            </a:r>
            <a:r>
              <a:rPr lang="cs-CZ" sz="2800" dirty="0" smtClean="0">
                <a:solidFill>
                  <a:schemeClr val="tx1"/>
                </a:solidFill>
              </a:rPr>
              <a:t>předválečnému Napoleonovi. Zobrazí </a:t>
            </a:r>
            <a:r>
              <a:rPr lang="cs-CZ" sz="2800" dirty="0" smtClean="0">
                <a:solidFill>
                  <a:schemeClr val="tx1"/>
                </a:solidFill>
              </a:rPr>
              <a:t>se jeho obrázek, který se bude postupně </a:t>
            </a:r>
            <a:r>
              <a:rPr lang="cs-CZ" sz="2800" dirty="0" smtClean="0">
                <a:solidFill>
                  <a:schemeClr val="tx1"/>
                </a:solidFill>
              </a:rPr>
              <a:t>odkrývat, když vyberou správné údaje.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2. </a:t>
            </a:r>
            <a:r>
              <a:rPr lang="cs-CZ" sz="2800" dirty="0" smtClean="0">
                <a:solidFill>
                  <a:schemeClr val="tx1"/>
                </a:solidFill>
              </a:rPr>
              <a:t>Ve druhém až čtvrtém snímku žáci </a:t>
            </a:r>
            <a:r>
              <a:rPr lang="cs-CZ" sz="2800" dirty="0" smtClean="0">
                <a:solidFill>
                  <a:schemeClr val="tx1"/>
                </a:solidFill>
              </a:rPr>
              <a:t>postupně doplní dle učebnice zápis, opíší si ho.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3. </a:t>
            </a:r>
            <a:r>
              <a:rPr lang="cs-CZ" sz="2800" dirty="0" smtClean="0">
                <a:solidFill>
                  <a:schemeClr val="tx1"/>
                </a:solidFill>
              </a:rPr>
              <a:t>V šestém snímku žáci v rámci opakování postupně přiřadí k letopočtům  bitvy, jejich typ a výsledek .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4. </a:t>
            </a:r>
            <a:r>
              <a:rPr lang="cs-CZ" sz="2800" dirty="0" smtClean="0">
                <a:solidFill>
                  <a:schemeClr val="tx1"/>
                </a:solidFill>
              </a:rPr>
              <a:t>V sedmém až desátém snímku budou žáci v rámci opakování hledat chyby ve větách. Po kliknutí na příslušné chybné slovo toto slovo zmizí a žáci vyberou z možností to správné, které se přiřadí do věty.  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Opakování: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2093" y="764704"/>
            <a:ext cx="917610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Vyberte, co patří k Napoleonovi, a odhalte obrázek:</a:t>
            </a:r>
          </a:p>
          <a:p>
            <a:endParaRPr lang="cs-CZ" sz="3200" b="1" dirty="0"/>
          </a:p>
        </p:txBody>
      </p:sp>
      <p:pic>
        <p:nvPicPr>
          <p:cNvPr id="5" name="Picture 2" descr="File:Napoleon Bonapart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204864"/>
            <a:ext cx="2607125" cy="441885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95536" y="1484784"/>
            <a:ext cx="53896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Potlačil povstání monarchistů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2132856"/>
            <a:ext cx="1484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jakobín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69596" y="2132856"/>
            <a:ext cx="36744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 ze členů direktoria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78600" y="2708920"/>
            <a:ext cx="35654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Narozen na Korsice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3356992"/>
            <a:ext cx="31822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Narozen na Sicílii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4077072"/>
            <a:ext cx="30283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Narozen na </a:t>
            </a:r>
            <a:r>
              <a:rPr lang="cs-CZ" sz="3200" b="1" dirty="0" err="1" smtClean="0">
                <a:solidFill>
                  <a:schemeClr val="tx2">
                    <a:lumMod val="75000"/>
                  </a:schemeClr>
                </a:solidFill>
              </a:rPr>
              <a:t>Elbě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9512" y="2708920"/>
            <a:ext cx="16385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Josefína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4653136"/>
            <a:ext cx="32031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Marie Antoinetta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96136" y="5229200"/>
            <a:ext cx="2563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Marie Terezie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1560" y="3284984"/>
            <a:ext cx="8611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král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4005064"/>
            <a:ext cx="10021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císař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4581128"/>
            <a:ext cx="981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1804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331640" y="4509120"/>
            <a:ext cx="949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1789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80112" y="5805264"/>
            <a:ext cx="33377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Občanský zákoník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39552" y="5085184"/>
            <a:ext cx="16866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1. konzul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04248" y="1556792"/>
            <a:ext cx="9460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1799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5576" y="5949280"/>
            <a:ext cx="11112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kníže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843808" y="2204864"/>
            <a:ext cx="648072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491880" y="2204864"/>
            <a:ext cx="648072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139952" y="2204864"/>
            <a:ext cx="648072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788024" y="2204864"/>
            <a:ext cx="648072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788024" y="4437112"/>
            <a:ext cx="648072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139952" y="4437112"/>
            <a:ext cx="648072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491880" y="4437112"/>
            <a:ext cx="648072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843808" y="4437112"/>
            <a:ext cx="648072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" presetClass="exit" presetSubtype="3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1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8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" presetClass="exit" presetSubtype="3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5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0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9" fill="hold">
                      <p:stCondLst>
                        <p:cond delay="0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2" presetClass="exit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9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3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4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4" fill="hold">
                      <p:stCondLst>
                        <p:cond delay="0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7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  <p:bldP spid="11" grpId="0"/>
      <p:bldP spid="11" grpId="1"/>
      <p:bldP spid="13" grpId="0"/>
      <p:bldP spid="13" grpId="1"/>
      <p:bldP spid="14" grpId="0"/>
      <p:bldP spid="15" grpId="0"/>
      <p:bldP spid="15" grpId="1"/>
      <p:bldP spid="16" grpId="0"/>
      <p:bldP spid="16" grpId="1"/>
      <p:bldP spid="17" grpId="0"/>
      <p:bldP spid="18" grpId="0"/>
      <p:bldP spid="18" grpId="1"/>
      <p:bldP spid="19" grpId="0"/>
      <p:bldP spid="19" grpId="1"/>
      <p:bldP spid="20" grpId="0"/>
      <p:bldP spid="20" grpId="1"/>
      <p:bldP spid="21" grpId="0"/>
      <p:bldP spid="22" grpId="0"/>
      <p:bldP spid="23" grpId="0"/>
      <p:bldP spid="23" grpId="1"/>
      <p:bldP spid="24" grpId="0"/>
      <p:bldP spid="25" grpId="0"/>
      <p:bldP spid="26" grpId="0"/>
      <p:bldP spid="27" grpId="0"/>
      <p:bldP spid="27" grpId="1"/>
      <p:bldP spid="29" grpId="0" animBg="1"/>
      <p:bldP spid="29" grpId="1" animBg="1"/>
      <p:bldP spid="30" grpId="0" animBg="1"/>
      <p:bldP spid="30" grpId="1" animBg="1"/>
      <p:bldP spid="31" grpId="0" animBg="1"/>
      <p:bldP spid="31" grpId="2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2" animBg="1"/>
      <p:bldP spid="36" grpId="0" animBg="1"/>
      <p:bldP spid="3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24744"/>
            <a:ext cx="8568952" cy="5733256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válka Fr. X VB, ……………, Rusko, ……………</a:t>
            </a:r>
          </a:p>
          <a:p>
            <a:pPr marL="0" indent="0">
              <a:buFont typeface="Arial" charset="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- 1805: námořní bitva u mysu …………….: britský admirál ……………… poráží Napoleona</a:t>
            </a:r>
          </a:p>
          <a:p>
            <a:pPr marL="0" indent="0">
              <a:buFont typeface="Arial" charset="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- 1805: ………………….: bitva ……. císařů: Napoleon X německý císař ……………., ruský car ………………. </a:t>
            </a:r>
            <a:r>
              <a:rPr lang="cs-CZ" sz="3200" dirty="0" smtClean="0">
                <a:solidFill>
                  <a:schemeClr val="tx1"/>
                </a:solidFill>
                <a:latin typeface="Century Schoolbook"/>
              </a:rPr>
              <a:t>→</a:t>
            </a:r>
            <a:r>
              <a:rPr lang="cs-CZ" sz="3200" dirty="0" smtClean="0">
                <a:solidFill>
                  <a:schemeClr val="tx1"/>
                </a:solidFill>
              </a:rPr>
              <a:t> vítězí …………………….</a:t>
            </a:r>
          </a:p>
          <a:p>
            <a:pPr marL="0" indent="0">
              <a:buFont typeface="Arial" charset="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Svatá říše římská zaniká roku …………, její panovník František II. se již roku ……….. stává císařem ……………….. jako ……………….</a:t>
            </a:r>
          </a:p>
          <a:p>
            <a:pPr marL="0" indent="0">
              <a:buFont typeface="Arial" charset="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- 1806: porážka ……………….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686800" cy="1252537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Napoleonské války (uč., s. 65 – 66)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980728"/>
            <a:ext cx="19030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Rakousko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00" y="1052736"/>
            <a:ext cx="14029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Prusko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1628800"/>
            <a:ext cx="1789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Trafalgar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2132856"/>
            <a:ext cx="13997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Nelson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2636912"/>
            <a:ext cx="27799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Slavkov u Brna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24128" y="263691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tří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3212976"/>
            <a:ext cx="22381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František II.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8610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3645024"/>
            <a:ext cx="20906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Alexandr 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3717032"/>
            <a:ext cx="18886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Napoleon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4293096"/>
            <a:ext cx="9781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1806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40152" y="4725144"/>
            <a:ext cx="981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1804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07704" y="5229200"/>
            <a:ext cx="21291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rakouským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5229200"/>
            <a:ext cx="2124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František 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31840" y="5805264"/>
            <a:ext cx="13756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Pruska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4" grpId="0"/>
      <p:bldP spid="7" grpId="0"/>
      <p:bldP spid="8" grpId="0"/>
      <p:bldP spid="9" grpId="0"/>
      <p:bldP spid="10" grpId="0"/>
      <p:bldP spid="12" grpId="0"/>
      <p:bldP spid="13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6264696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kontinentální blokáda VB = …………………… </a:t>
            </a:r>
          </a:p>
          <a:p>
            <a:pPr marL="0" indent="0">
              <a:buFont typeface="Arial" charset="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…………………………………………………</a:t>
            </a:r>
          </a:p>
          <a:p>
            <a:pPr marL="0" indent="0">
              <a:buFont typeface="Arial" charset="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- 1809: útok ………………., poraženo, dcera Františka I. …………….. provdána za Napoleona</a:t>
            </a:r>
          </a:p>
          <a:p>
            <a:pPr marL="0" indent="0">
              <a:buFont typeface="Arial" charset="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- 1812: útok Napoleona ………….., bitva u ………….., – ruský maršál ………… – …………. výsledek, Napoleon obsazuje vypálenou ………. X bez zásob, zima X ústup …………. cestou = zničená země, ruská taktika ……………. země  </a:t>
            </a:r>
          </a:p>
          <a:p>
            <a:pPr marL="0" indent="0">
              <a:buFont typeface="Arial" charset="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většina armády Napoleona …………….., zmrzla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9" y="260648"/>
            <a:ext cx="86409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                                                 Zákaz dovozu britského zboží na evropskou pevninu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1412776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Rakouska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7744" y="1844824"/>
            <a:ext cx="21980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Marie Luisa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2492896"/>
            <a:ext cx="17796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do Ruska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2924944"/>
            <a:ext cx="18036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Borodina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2996952"/>
            <a:ext cx="16257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Kutuzov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2996952"/>
            <a:ext cx="17860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neutrální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64288" y="3501008"/>
            <a:ext cx="15712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Moskvu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3861048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stejnou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4437112"/>
            <a:ext cx="15392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spálené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5013176"/>
            <a:ext cx="24128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vyhladověna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  <p:bldP spid="5" grpId="0"/>
      <p:bldP spid="6" grpId="0"/>
      <p:bldP spid="8" grpId="0"/>
      <p:bldP spid="9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332656"/>
            <a:ext cx="8712968" cy="5793507"/>
          </a:xfrm>
        </p:spPr>
        <p:txBody>
          <a:bodyPr/>
          <a:lstStyle/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Prusko, ………… a Rusko X Fr.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- 1813: bitva ………………….., porážka ……………, vězení na ostrově ………………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začátek …………….. mírového kongresu: nástup …………………. na francouzský trůn</a:t>
            </a:r>
            <a:endParaRPr lang="cs-CZ" sz="3200" dirty="0" smtClean="0"/>
          </a:p>
          <a:p>
            <a:pPr marL="0" indent="0" algn="just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útěk ………………………………</a:t>
            </a:r>
          </a:p>
          <a:p>
            <a:pPr marL="0" indent="0" algn="just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- počátek …………. císařství, Napoleon opět …………..</a:t>
            </a:r>
          </a:p>
          <a:p>
            <a:pPr marL="0" indent="0" algn="just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- 1815: VB a …………. X Fr. bitva u …………….: Napoleon …………………</a:t>
            </a:r>
          </a:p>
          <a:p>
            <a:pPr marL="0" indent="0" algn="just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- zajat a držen na ostrově ………………………</a:t>
            </a:r>
          </a:p>
          <a:p>
            <a:pPr marL="0" indent="0" algn="just"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- zde Napoleonova záhadná ………. roku ………</a:t>
            </a:r>
            <a:endParaRPr lang="cs-CZ" sz="32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260648"/>
            <a:ext cx="19030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Rakousko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764704"/>
            <a:ext cx="30524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národů u Lipska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340768"/>
            <a:ext cx="20906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Napoleona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2120" y="1268760"/>
            <a:ext cx="2220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Elba</a:t>
            </a:r>
            <a:r>
              <a:rPr lang="cs-CZ" sz="3200" b="1" dirty="0" smtClean="0">
                <a:solidFill>
                  <a:srgbClr val="FF0000"/>
                </a:solidFill>
              </a:rPr>
              <a:t> u Itálie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1916832"/>
            <a:ext cx="2231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Vídeňského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2348880"/>
            <a:ext cx="2557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Ludvíka XVIII.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1187625" y="2996952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Napoleona z </a:t>
            </a:r>
            <a:r>
              <a:rPr lang="cs-CZ" sz="3200" b="1" dirty="0" err="1" smtClean="0">
                <a:solidFill>
                  <a:srgbClr val="FF0000"/>
                </a:solidFill>
              </a:rPr>
              <a:t>Elby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1720" y="3501008"/>
            <a:ext cx="21804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stodenního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4005064"/>
            <a:ext cx="1553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císařem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4653136"/>
            <a:ext cx="14029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Prusko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4653136"/>
            <a:ext cx="18391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Waterloo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23728" y="5157192"/>
            <a:ext cx="16177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poražen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5733256"/>
            <a:ext cx="24641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Svatá Helena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4048" y="6273225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smrt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36296" y="6273225"/>
            <a:ext cx="8771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1821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  <p:bldP spid="6" grpId="0"/>
      <p:bldP spid="7" grpId="0"/>
      <p:bldP spid="9" grpId="0"/>
      <p:bldP spid="11" grpId="0"/>
      <p:bldP spid="12" grpId="0"/>
      <p:bldP spid="15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Mapa napoleonských válek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Picture 2" descr="http://kartografie.fsv.cvut.cz/img-zasady/24B-Spatna-legenda-Napoleonovy-vyboj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484784"/>
            <a:ext cx="7127875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3356992"/>
            <a:ext cx="8496944" cy="3501008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Rok         Místo bitvy        typ bitvy         výsledek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1805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1805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1812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1813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1815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0649"/>
            <a:ext cx="8229600" cy="1080120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Přiřaď z nabídky správné místo bitvy, typ bitvy a její výsledek: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412776"/>
            <a:ext cx="18309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Borodino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20272" y="1412776"/>
            <a:ext cx="17860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neutrální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1412776"/>
            <a:ext cx="1701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pozemní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2348880"/>
            <a:ext cx="1701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pozemní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8024" y="1412776"/>
            <a:ext cx="1701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pozemní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92280" y="2420888"/>
            <a:ext cx="1701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pozemní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1916832"/>
            <a:ext cx="2029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prohra FR.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1844824"/>
            <a:ext cx="2029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prohra FR.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2276872"/>
            <a:ext cx="18133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výhra FR.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1844824"/>
            <a:ext cx="2029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prohra FR.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5576" y="1916832"/>
            <a:ext cx="15472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Slavkov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2852936"/>
            <a:ext cx="13260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Lipsko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1560" y="2420888"/>
            <a:ext cx="1789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Trafalgar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131840" y="2924944"/>
            <a:ext cx="16706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námořní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32040" y="2852936"/>
            <a:ext cx="18391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Waterloo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11111E-6 L 0.06528 0.53495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" y="2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11111E-6 L -0.01424 0.53495 " pathEditMode="relative" rAng="0" ptsTypes="AA">
                                      <p:cBhvr>
                                        <p:cTn id="1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" y="2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85185E-6 L -0.01493 0.52477 " pathEditMode="relative" rAng="0" ptsTypes="AA">
                                      <p:cBhvr>
                                        <p:cTn id="13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" y="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8663 0.28334 " pathEditMode="relative" ptsTypes="AA">
                                      <p:cBhvr>
                                        <p:cTn id="13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85185E-6 L 0.17066 0.35694 " pathEditMode="relative" rAng="0" ptsTypes="AA">
                                      <p:cBhvr>
                                        <p:cTn id="14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" y="1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96296E-6 L 0.2474 0.23055 " pathEditMode="relative" rAng="0" ptsTypes="AA">
                                      <p:cBhvr>
                                        <p:cTn id="1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" y="1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1806 0.30463 " pathEditMode="relative" ptsTypes="AA">
                                      <p:cBhvr>
                                        <p:cTn id="15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48148E-6 L 0.12917 0.21991 " pathEditMode="relative" rAng="0" ptsTypes="AA">
                                      <p:cBhvr>
                                        <p:cTn id="15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7.40741E-7 L 0.45608 0.3669 " pathEditMode="relative" rAng="0" ptsTypes="AA">
                                      <p:cBhvr>
                                        <p:cTn id="16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" y="1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81481E-6 L -0.56858 0.42987 " pathEditMode="relative" rAng="0" ptsTypes="AA">
                                      <p:cBhvr>
                                        <p:cTn id="16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" y="2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81481E-6 L 0.19062 0.49282 " pathEditMode="relative" rAng="0" ptsTypes="AA">
                                      <p:cBhvr>
                                        <p:cTn id="16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" y="2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2847 0.54606 " pathEditMode="relative" ptsTypes="AA">
                                      <p:cBhvr>
                                        <p:cTn id="17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81481E-6 L -0.39184 0.50348 " pathEditMode="relative" rAng="0" ptsTypes="AA">
                                      <p:cBhvr>
                                        <p:cTn id="17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" y="2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85185E-6 L -0.28195 0.54537 " pathEditMode="relative" rAng="0" ptsTypes="AA">
                                      <p:cBhvr>
                                        <p:cTn id="18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" y="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3142 0.62986 " pathEditMode="relative" ptsTypes="AA">
                                      <p:cBhvr>
                                        <p:cTn id="18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5" grpId="0"/>
      <p:bldP spid="5" grpId="1"/>
      <p:bldP spid="6" grpId="0" build="allAtOnce"/>
      <p:bldP spid="6" grpId="1" build="allAtOnce"/>
      <p:bldP spid="7" grpId="0" build="allAtOnce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9" grpId="0"/>
      <p:bldP spid="19" grpId="1"/>
      <p:bldP spid="20" grpId="0"/>
      <p:bldP spid="20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268760"/>
            <a:ext cx="8686800" cy="78660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Opravte věty tak, aby byly správné, z nabídky vyberte správnou možnost:</a:t>
            </a:r>
            <a:br>
              <a:rPr lang="cs-CZ" b="1" dirty="0" smtClean="0">
                <a:solidFill>
                  <a:schemeClr val="tx1"/>
                </a:solidFill>
              </a:rPr>
            </a:b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23528" y="2420888"/>
            <a:ext cx="864096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FF0000"/>
                </a:solidFill>
              </a:rPr>
              <a:t>1, V bitvě           císařů u Slavkova porazil roku 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FF0000"/>
                </a:solidFill>
              </a:rPr>
              <a:t>Napoleon I.                    a rakouské vojsko.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2420888"/>
            <a:ext cx="10550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čtyř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028384" y="2420888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1807	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2924944"/>
            <a:ext cx="1649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anglické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3645024"/>
            <a:ext cx="10615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dvou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75656" y="364502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tří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3645024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pěti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3573016"/>
            <a:ext cx="9557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1805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27984" y="3573016"/>
            <a:ext cx="873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1813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3573016"/>
            <a:ext cx="873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1815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653136"/>
            <a:ext cx="13853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pruské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4653136"/>
            <a:ext cx="2323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francouzské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83968" y="4581128"/>
            <a:ext cx="11560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ruské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8" name="Picture 4" descr="http://upload.wikimedia.org/wikipedia/commons/5/56/Austerlitz-baron-Pasc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149080"/>
            <a:ext cx="3225602" cy="1594592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5580112" y="5805264"/>
            <a:ext cx="31470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Bitva u Slavkova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xit" presetSubtype="3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07407E-6 L 0.08559 -0.17916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" y="-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3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59259E-6 L 0.50694 -0.16875 " pathEditMode="relative" rAng="0" ptsTypes="AA">
                                      <p:cBhvr>
                                        <p:cTn id="1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3" y="-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9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000"/>
                            </p:stCondLst>
                            <p:childTnLst>
                              <p:par>
                                <p:cTn id="1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85185E-6 L -0.19722 -0.24213 " pathEditMode="relative" rAng="0" ptsTypes="AA">
                                      <p:cBhvr>
                                        <p:cTn id="16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" y="-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/>
      <p:bldP spid="1025" grpId="0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 build="allAtOnce"/>
      <p:bldP spid="17" grpId="0" build="allAtOnce"/>
      <p:bldP spid="18" grpId="0"/>
      <p:bldP spid="18" grpId="1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268760"/>
            <a:ext cx="8686800" cy="78660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Opravte věty tak, aby byly správné, z nabídky vyberte správnou možnost:</a:t>
            </a:r>
            <a:br>
              <a:rPr lang="cs-CZ" b="1" dirty="0" smtClean="0">
                <a:solidFill>
                  <a:schemeClr val="tx1"/>
                </a:solidFill>
              </a:rPr>
            </a:b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23528" y="2204864"/>
            <a:ext cx="864096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FF0000"/>
                </a:solidFill>
              </a:rPr>
              <a:t>2, Po zrušení Svaté říše římské užíval František II. titul                          císaře jako 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2708920"/>
            <a:ext cx="2954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Ferdinand I.	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2708920"/>
            <a:ext cx="2230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německého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429000"/>
            <a:ext cx="21242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František I.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3429000"/>
            <a:ext cx="23693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Ferdinand V.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3429000"/>
            <a:ext cx="22381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František II.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4077072"/>
            <a:ext cx="18405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pruského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51720" y="4077072"/>
            <a:ext cx="2778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francouzského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88024" y="4077072"/>
            <a:ext cx="22525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rakouského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08104" y="6021288"/>
            <a:ext cx="34579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Císař František II.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78" name="Picture 2" descr="File:Francesco 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3573016"/>
            <a:ext cx="1590328" cy="225046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59259E-6 L 0.57691 -0.10555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8" y="-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9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6296E-6 L -0.39861 -0.2 " pathEditMode="relative" rAng="0" ptsTypes="AA">
                                      <p:cBhvr>
                                        <p:cTn id="1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" y="-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/>
      <p:bldP spid="1025" grpId="0"/>
      <p:bldP spid="7" grpId="0"/>
      <p:bldP spid="7" grpId="1"/>
      <p:bldP spid="8" grpId="0"/>
      <p:bldP spid="8" grpId="1"/>
      <p:bldP spid="13" grpId="0"/>
      <p:bldP spid="13" grpId="1"/>
      <p:bldP spid="14" grpId="0"/>
      <p:bldP spid="14" grpId="1"/>
      <p:bldP spid="15" grpId="0"/>
      <p:bldP spid="15" grpId="1"/>
      <p:bldP spid="16" grpId="0" build="allAtOnce"/>
      <p:bldP spid="17" grpId="0" build="allAtOnce"/>
      <p:bldP spid="18" grpId="0"/>
      <p:bldP spid="18" grpId="1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268760"/>
            <a:ext cx="8686800" cy="78660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Opravte věty tak, aby byly správné, z nabídky vyberte správnou možnost:</a:t>
            </a:r>
            <a:br>
              <a:rPr lang="cs-CZ" b="1" dirty="0" smtClean="0">
                <a:solidFill>
                  <a:schemeClr val="tx1"/>
                </a:solidFill>
              </a:rPr>
            </a:b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03040" y="2204864"/>
            <a:ext cx="864096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FF0000"/>
                </a:solidFill>
              </a:rPr>
              <a:t>3, V roce       byl Napoleon poražen v tzv. bitvě národů u                .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5736" y="2708920"/>
            <a:ext cx="2031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Berlína	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2204864"/>
            <a:ext cx="8996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1814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3284984"/>
            <a:ext cx="1298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Lipska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3140968"/>
            <a:ext cx="18391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Waterloo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79712" y="3212976"/>
            <a:ext cx="18036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2060"/>
                </a:solidFill>
              </a:rPr>
              <a:t>Borodina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3933056"/>
            <a:ext cx="9557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1805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3933056"/>
            <a:ext cx="873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1815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3861048"/>
            <a:ext cx="873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1813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08104" y="6021288"/>
            <a:ext cx="24903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Bitva národů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02" name="Picture 2" descr="http://upload.wikimedia.org/wikipedia/commons/3/3d/MoshkovVI_SrazhLeypcigomGR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149080"/>
            <a:ext cx="3656038" cy="190467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22222E-6 L 0.1967 -0.08449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" y="-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9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44444E-6 L -0.05573 -0.24213 " pathEditMode="relative" rAng="0" ptsTypes="AA">
                                      <p:cBhvr>
                                        <p:cTn id="1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" y="-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/>
      <p:bldP spid="1025" grpId="0"/>
      <p:bldP spid="7" grpId="0"/>
      <p:bldP spid="7" grpId="1"/>
      <p:bldP spid="8" grpId="0"/>
      <p:bldP spid="8" grpId="1"/>
      <p:bldP spid="13" grpId="0"/>
      <p:bldP spid="13" grpId="1"/>
      <p:bldP spid="14" grpId="0"/>
      <p:bldP spid="14" grpId="1"/>
      <p:bldP spid="15" grpId="0"/>
      <p:bldP spid="15" grpId="1"/>
      <p:bldP spid="16" grpId="0" build="allAtOnce"/>
      <p:bldP spid="17" grpId="0" build="allAtOnce"/>
      <p:bldP spid="18" grpId="0"/>
      <p:bldP spid="18" grpId="1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268760"/>
            <a:ext cx="8686800" cy="78660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Opravte věty tak, aby byly správné, z nabídky vyberte správnou možnost:</a:t>
            </a:r>
            <a:br>
              <a:rPr lang="cs-CZ" b="1" dirty="0" smtClean="0">
                <a:solidFill>
                  <a:schemeClr val="tx1"/>
                </a:solidFill>
              </a:rPr>
            </a:b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79512" y="2030651"/>
            <a:ext cx="864096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FF0000"/>
                </a:solidFill>
              </a:rPr>
              <a:t>4, Poslední bitvu svedl Napoleon v roce      u Waterloo, kterou       , poté byl umístěn na ostrov                   z něhož již neutekl.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FF0000"/>
                </a:solidFill>
              </a:rPr>
              <a:t> 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24328" y="2060848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1851	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2564904"/>
            <a:ext cx="12779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vyhrál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429000"/>
            <a:ext cx="873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1815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3429000"/>
            <a:ext cx="8771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1821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3429000"/>
            <a:ext cx="873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1813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3933056"/>
            <a:ext cx="19127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remizoval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4509120"/>
            <a:ext cx="19175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nebojoval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11760" y="3933056"/>
            <a:ext cx="14943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prohrál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6021288"/>
            <a:ext cx="3163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Bitva u Waterloo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627" name="Picture 3" descr="File:Andrieux - La bataille de Waterlo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3501008"/>
            <a:ext cx="4369196" cy="2528672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1619672" y="2996952"/>
            <a:ext cx="1040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Elba</a:t>
            </a:r>
            <a:r>
              <a:rPr lang="cs-CZ" sz="3200" b="1" dirty="0" smtClean="0">
                <a:solidFill>
                  <a:srgbClr val="FF0000"/>
                </a:solidFill>
              </a:rPr>
              <a:t>,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5157192"/>
            <a:ext cx="1500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Korsika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63688" y="5157192"/>
            <a:ext cx="17648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Sv. Heleny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03648" y="5805264"/>
            <a:ext cx="16273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Sardinie</a:t>
            </a:r>
            <a:endParaRPr lang="cs-CZ" sz="32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59259E-6 L 0.80278 -0.2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1" y="-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9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6 L 0.10729 -0.20023 " pathEditMode="relative" rAng="0" ptsTypes="AA">
                                      <p:cBhvr>
                                        <p:cTn id="1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" y="-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xit" presetSubtype="9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2000"/>
                            </p:stCondLst>
                            <p:childTnLst>
                              <p:par>
                                <p:cTn id="12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7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xit" presetSubtype="9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4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7037E-6 L -0.04132 -0.30047 " pathEditMode="relative" rAng="0" ptsTypes="AA">
                                      <p:cBhvr>
                                        <p:cTn id="1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" y="-1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3" grpId="0"/>
      <p:bldP spid="1025" grpId="0"/>
      <p:bldP spid="7" grpId="0"/>
      <p:bldP spid="7" grpId="1"/>
      <p:bldP spid="8" grpId="0"/>
      <p:bldP spid="8" grpId="1"/>
      <p:bldP spid="13" grpId="0"/>
      <p:bldP spid="13" grpId="1"/>
      <p:bldP spid="14" grpId="1"/>
      <p:bldP spid="15" grpId="1"/>
      <p:bldP spid="16" grpId="0" build="allAtOnce"/>
      <p:bldP spid="17" grpId="0" build="allAtOnce"/>
      <p:bldP spid="18" grpId="0"/>
      <p:bldP spid="18" grpId="1"/>
      <p:bldP spid="20" grpId="0"/>
      <p:bldP spid="19" grpId="0"/>
      <p:bldP spid="19" grpId="1"/>
      <p:bldP spid="21" grpId="0"/>
      <p:bldP spid="21" grpId="1"/>
      <p:bldP spid="22" grpId="0"/>
      <p:bldP spid="22" grpId="1"/>
      <p:bldP spid="23" grpId="0"/>
      <p:bldP spid="23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052737"/>
            <a:ext cx="8640960" cy="5805264"/>
          </a:xfrm>
        </p:spPr>
        <p:txBody>
          <a:bodyPr>
            <a:normAutofit fontScale="25000" lnSpcReduction="20000"/>
          </a:bodyPr>
          <a:lstStyle/>
          <a:p>
            <a:pPr marL="0" indent="0" algn="ctr" eaLnBrk="1" hangingPunct="1">
              <a:buFont typeface="Symbol" pitchFamily="18" charset="2"/>
              <a:buNone/>
            </a:pPr>
            <a:r>
              <a:rPr lang="cs-CZ" sz="7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>
              <a:buNone/>
            </a:pPr>
            <a:r>
              <a:rPr lang="cs-CZ" sz="7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72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8 pro základní školy</a:t>
            </a:r>
            <a:r>
              <a:rPr lang="cs-CZ" sz="7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2008, ISBN 978-80-7235-404-7.</a:t>
            </a:r>
          </a:p>
          <a:p>
            <a:pPr marL="0" indent="0" algn="ctr" eaLnBrk="1" hangingPunct="1">
              <a:buFont typeface="Symbol" pitchFamily="18" charset="2"/>
              <a:buNone/>
            </a:pPr>
            <a:r>
              <a:rPr lang="cs-CZ" sz="7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odkazy:</a:t>
            </a:r>
          </a:p>
          <a:p>
            <a:pPr marL="0" indent="0" algn="just">
              <a:buNone/>
            </a:pPr>
            <a:r>
              <a:rPr lang="cs-CZ" sz="7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</a:t>
            </a:r>
            <a:r>
              <a:rPr lang="cs-CZ" sz="7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- Napoleon </a:t>
            </a:r>
            <a:r>
              <a:rPr lang="cs-CZ" sz="7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Bonaparte: </a:t>
            </a:r>
            <a:r>
              <a:rPr lang="en-US" sz="7200" dirty="0" smtClean="0">
                <a:solidFill>
                  <a:schemeClr val="tx1"/>
                </a:solidFill>
              </a:rPr>
              <a:t>AUTOR NEUVEDEN. </a:t>
            </a:r>
            <a:r>
              <a:rPr lang="en-US" sz="7200" i="1" dirty="0" smtClean="0">
                <a:solidFill>
                  <a:schemeClr val="tx1"/>
                </a:solidFill>
              </a:rPr>
              <a:t>commons.wikimedia.org</a:t>
            </a:r>
            <a:r>
              <a:rPr lang="en-US" sz="7200" dirty="0" smtClean="0">
                <a:solidFill>
                  <a:schemeClr val="tx1"/>
                </a:solidFill>
              </a:rPr>
              <a:t> [online]. [cit. </a:t>
            </a:r>
            <a:r>
              <a:rPr lang="cs-CZ" sz="7200" dirty="0" smtClean="0">
                <a:solidFill>
                  <a:schemeClr val="tx1"/>
                </a:solidFill>
              </a:rPr>
              <a:t>22</a:t>
            </a:r>
            <a:r>
              <a:rPr lang="en-US" sz="7200" dirty="0" smtClean="0">
                <a:solidFill>
                  <a:schemeClr val="tx1"/>
                </a:solidFill>
              </a:rPr>
              <a:t>.1.2014]. </a:t>
            </a:r>
            <a:r>
              <a:rPr lang="en-US" sz="7200" dirty="0" err="1" smtClean="0">
                <a:solidFill>
                  <a:schemeClr val="tx1"/>
                </a:solidFill>
              </a:rPr>
              <a:t>Dostupný</a:t>
            </a:r>
            <a:r>
              <a:rPr lang="en-US" sz="7200" dirty="0" smtClean="0">
                <a:solidFill>
                  <a:schemeClr val="tx1"/>
                </a:solidFill>
              </a:rPr>
              <a:t> </a:t>
            </a:r>
            <a:r>
              <a:rPr lang="en-US" sz="7200" dirty="0" err="1" smtClean="0">
                <a:solidFill>
                  <a:schemeClr val="tx1"/>
                </a:solidFill>
              </a:rPr>
              <a:t>na</a:t>
            </a:r>
            <a:r>
              <a:rPr lang="en-US" sz="7200" dirty="0" smtClean="0">
                <a:solidFill>
                  <a:schemeClr val="tx1"/>
                </a:solidFill>
              </a:rPr>
              <a:t> WWW: http://upload.wikimedia.org/wikipedia/commons/1/11/Napoleon_Bonaparte.jpg</a:t>
            </a:r>
            <a:r>
              <a:rPr lang="cs-CZ" sz="7200" dirty="0" smtClean="0">
                <a:solidFill>
                  <a:schemeClr val="tx1"/>
                </a:solidFill>
              </a:rPr>
              <a:t>.</a:t>
            </a:r>
            <a:r>
              <a:rPr lang="en-US" sz="7200" dirty="0" smtClean="0">
                <a:solidFill>
                  <a:schemeClr val="tx1"/>
                </a:solidFill>
              </a:rPr>
              <a:t> </a:t>
            </a:r>
            <a:endParaRPr lang="cs-CZ" sz="72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7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– Mapa napoleonských válek: </a:t>
            </a:r>
            <a:r>
              <a:rPr lang="cs-CZ" sz="7200" dirty="0" smtClean="0">
                <a:solidFill>
                  <a:schemeClr val="tx1"/>
                </a:solidFill>
              </a:rPr>
              <a:t>AUTOR NEUVEDEN. </a:t>
            </a:r>
            <a:r>
              <a:rPr lang="cs-CZ" sz="7200" i="1" dirty="0" smtClean="0">
                <a:solidFill>
                  <a:schemeClr val="tx1"/>
                </a:solidFill>
              </a:rPr>
              <a:t>kartografie.</a:t>
            </a:r>
            <a:r>
              <a:rPr lang="cs-CZ" sz="7200" i="1" dirty="0" err="1" smtClean="0">
                <a:solidFill>
                  <a:schemeClr val="tx1"/>
                </a:solidFill>
              </a:rPr>
              <a:t>fsv.cvut.cz</a:t>
            </a:r>
            <a:r>
              <a:rPr lang="cs-CZ" sz="7200" dirty="0" smtClean="0">
                <a:solidFill>
                  <a:schemeClr val="tx1"/>
                </a:solidFill>
              </a:rPr>
              <a:t> [online]. [cit. 29.1.2014]. Dostupný na WWW: http://</a:t>
            </a:r>
            <a:r>
              <a:rPr lang="cs-CZ" sz="7200" dirty="0" smtClean="0">
                <a:solidFill>
                  <a:schemeClr val="tx1"/>
                </a:solidFill>
              </a:rPr>
              <a:t>kartografie.</a:t>
            </a:r>
            <a:r>
              <a:rPr lang="cs-CZ" sz="7200" dirty="0" err="1" smtClean="0">
                <a:solidFill>
                  <a:schemeClr val="tx1"/>
                </a:solidFill>
              </a:rPr>
              <a:t>fsv.cvut.cz</a:t>
            </a:r>
            <a:r>
              <a:rPr lang="cs-CZ" sz="7200" dirty="0" smtClean="0">
                <a:solidFill>
                  <a:schemeClr val="tx1"/>
                </a:solidFill>
              </a:rPr>
              <a:t>/</a:t>
            </a:r>
            <a:r>
              <a:rPr lang="cs-CZ" sz="7200" dirty="0" err="1" smtClean="0">
                <a:solidFill>
                  <a:schemeClr val="tx1"/>
                </a:solidFill>
              </a:rPr>
              <a:t>img</a:t>
            </a:r>
            <a:r>
              <a:rPr lang="cs-CZ" sz="7200" dirty="0" smtClean="0">
                <a:solidFill>
                  <a:schemeClr val="tx1"/>
                </a:solidFill>
              </a:rPr>
              <a:t>-</a:t>
            </a:r>
            <a:r>
              <a:rPr lang="cs-CZ" sz="7200" dirty="0" err="1" smtClean="0">
                <a:solidFill>
                  <a:schemeClr val="tx1"/>
                </a:solidFill>
              </a:rPr>
              <a:t>zasady</a:t>
            </a:r>
            <a:r>
              <a:rPr lang="cs-CZ" sz="7200" dirty="0" smtClean="0">
                <a:solidFill>
                  <a:schemeClr val="tx1"/>
                </a:solidFill>
              </a:rPr>
              <a:t>/24B-</a:t>
            </a:r>
            <a:r>
              <a:rPr lang="cs-CZ" sz="7200" dirty="0" err="1" smtClean="0">
                <a:solidFill>
                  <a:schemeClr val="tx1"/>
                </a:solidFill>
              </a:rPr>
              <a:t>Spatna</a:t>
            </a:r>
            <a:r>
              <a:rPr lang="cs-CZ" sz="7200" dirty="0" smtClean="0">
                <a:solidFill>
                  <a:schemeClr val="tx1"/>
                </a:solidFill>
              </a:rPr>
              <a:t>-legenda-Napoleonovy-</a:t>
            </a:r>
            <a:r>
              <a:rPr lang="cs-CZ" sz="7200" dirty="0" err="1" smtClean="0">
                <a:solidFill>
                  <a:schemeClr val="tx1"/>
                </a:solidFill>
              </a:rPr>
              <a:t>vyboje.png</a:t>
            </a:r>
            <a:r>
              <a:rPr lang="cs-CZ" sz="72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7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– Bitva u Slavkova: </a:t>
            </a:r>
            <a:r>
              <a:rPr lang="en-US" sz="7200" dirty="0" smtClean="0">
                <a:solidFill>
                  <a:schemeClr val="tx1"/>
                </a:solidFill>
              </a:rPr>
              <a:t>AUTOR NEUVEDEN. </a:t>
            </a:r>
            <a:r>
              <a:rPr lang="en-US" sz="7200" i="1" dirty="0" smtClean="0">
                <a:solidFill>
                  <a:schemeClr val="tx1"/>
                </a:solidFill>
              </a:rPr>
              <a:t>commons.wikimedia.org</a:t>
            </a:r>
            <a:r>
              <a:rPr lang="en-US" sz="7200" dirty="0" smtClean="0">
                <a:solidFill>
                  <a:schemeClr val="tx1"/>
                </a:solidFill>
              </a:rPr>
              <a:t> [online]. [cit. 29.1.2014]. </a:t>
            </a:r>
            <a:r>
              <a:rPr lang="en-US" sz="7200" dirty="0" err="1" smtClean="0">
                <a:solidFill>
                  <a:schemeClr val="tx1"/>
                </a:solidFill>
              </a:rPr>
              <a:t>Dostupný</a:t>
            </a:r>
            <a:r>
              <a:rPr lang="en-US" sz="7200" dirty="0" smtClean="0">
                <a:solidFill>
                  <a:schemeClr val="tx1"/>
                </a:solidFill>
              </a:rPr>
              <a:t> </a:t>
            </a:r>
            <a:r>
              <a:rPr lang="en-US" sz="7200" dirty="0" err="1" smtClean="0">
                <a:solidFill>
                  <a:schemeClr val="tx1"/>
                </a:solidFill>
              </a:rPr>
              <a:t>na</a:t>
            </a:r>
            <a:r>
              <a:rPr lang="en-US" sz="7200" dirty="0" smtClean="0">
                <a:solidFill>
                  <a:schemeClr val="tx1"/>
                </a:solidFill>
              </a:rPr>
              <a:t> WWW: http://</a:t>
            </a:r>
            <a:r>
              <a:rPr lang="en-US" sz="7200" dirty="0" smtClean="0">
                <a:solidFill>
                  <a:schemeClr val="tx1"/>
                </a:solidFill>
              </a:rPr>
              <a:t>upload.wikimedia.org/wikipedia/commons/5/56/Austerlitz-baron-Pascal.jpg</a:t>
            </a:r>
            <a:r>
              <a:rPr lang="cs-CZ" sz="7200" dirty="0" smtClean="0">
                <a:solidFill>
                  <a:schemeClr val="tx1"/>
                </a:solidFill>
              </a:rPr>
              <a:t>.</a:t>
            </a:r>
            <a:r>
              <a:rPr lang="cs-CZ" sz="7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 algn="just">
              <a:buNone/>
            </a:pPr>
            <a:r>
              <a:rPr lang="cs-CZ" sz="7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– císař František II.: </a:t>
            </a:r>
            <a:r>
              <a:rPr lang="en-US" sz="7200" dirty="0" smtClean="0">
                <a:solidFill>
                  <a:schemeClr val="tx1"/>
                </a:solidFill>
              </a:rPr>
              <a:t>AUTOR NEUVEDEN. </a:t>
            </a:r>
            <a:r>
              <a:rPr lang="en-US" sz="7200" i="1" dirty="0" smtClean="0">
                <a:solidFill>
                  <a:schemeClr val="tx1"/>
                </a:solidFill>
              </a:rPr>
              <a:t>commons.wikimedia.org</a:t>
            </a:r>
            <a:r>
              <a:rPr lang="en-US" sz="7200" dirty="0" smtClean="0">
                <a:solidFill>
                  <a:schemeClr val="tx1"/>
                </a:solidFill>
              </a:rPr>
              <a:t> [online]. [cit. 29.1.2014]. </a:t>
            </a:r>
            <a:r>
              <a:rPr lang="en-US" sz="7200" dirty="0" err="1" smtClean="0">
                <a:solidFill>
                  <a:schemeClr val="tx1"/>
                </a:solidFill>
              </a:rPr>
              <a:t>Dostupný</a:t>
            </a:r>
            <a:r>
              <a:rPr lang="en-US" sz="7200" dirty="0" smtClean="0">
                <a:solidFill>
                  <a:schemeClr val="tx1"/>
                </a:solidFill>
              </a:rPr>
              <a:t> </a:t>
            </a:r>
            <a:r>
              <a:rPr lang="en-US" sz="7200" dirty="0" err="1" smtClean="0">
                <a:solidFill>
                  <a:schemeClr val="tx1"/>
                </a:solidFill>
              </a:rPr>
              <a:t>na</a:t>
            </a:r>
            <a:r>
              <a:rPr lang="en-US" sz="7200" dirty="0" smtClean="0">
                <a:solidFill>
                  <a:schemeClr val="tx1"/>
                </a:solidFill>
              </a:rPr>
              <a:t> WWW: http://</a:t>
            </a:r>
            <a:r>
              <a:rPr lang="en-US" sz="7200" dirty="0" smtClean="0">
                <a:solidFill>
                  <a:schemeClr val="tx1"/>
                </a:solidFill>
              </a:rPr>
              <a:t>upload.wikimedia.org/wikipedia/commons/5/58/Francesco_I.jpg</a:t>
            </a:r>
            <a:r>
              <a:rPr lang="cs-CZ" sz="7200" dirty="0" smtClean="0">
                <a:solidFill>
                  <a:schemeClr val="tx1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7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– Bitva národů: </a:t>
            </a:r>
            <a:r>
              <a:rPr lang="en-US" sz="7200" dirty="0" smtClean="0">
                <a:solidFill>
                  <a:schemeClr val="tx1"/>
                </a:solidFill>
                <a:latin typeface="+mj-lt"/>
              </a:rPr>
              <a:t>AUTOR NEUVEDEN. </a:t>
            </a:r>
            <a:r>
              <a:rPr lang="en-US" sz="7200" i="1" dirty="0" smtClean="0">
                <a:solidFill>
                  <a:schemeClr val="tx1"/>
                </a:solidFill>
                <a:latin typeface="+mj-lt"/>
              </a:rPr>
              <a:t>commons.wikimedia.org</a:t>
            </a:r>
            <a:r>
              <a:rPr lang="en-US" sz="7200" dirty="0" smtClean="0">
                <a:solidFill>
                  <a:schemeClr val="tx1"/>
                </a:solidFill>
                <a:latin typeface="+mj-lt"/>
              </a:rPr>
              <a:t> [online]. [cit. 29.1.2014]. </a:t>
            </a:r>
            <a:r>
              <a:rPr lang="en-US" sz="7200" dirty="0" err="1" smtClean="0">
                <a:solidFill>
                  <a:schemeClr val="tx1"/>
                </a:solidFill>
                <a:latin typeface="+mj-lt"/>
              </a:rPr>
              <a:t>Dostupný</a:t>
            </a:r>
            <a:r>
              <a:rPr lang="en-US" sz="72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US" sz="7200" dirty="0" err="1" smtClean="0">
                <a:solidFill>
                  <a:schemeClr val="tx1"/>
                </a:solidFill>
                <a:latin typeface="+mj-lt"/>
              </a:rPr>
              <a:t>na</a:t>
            </a:r>
            <a:r>
              <a:rPr lang="en-US" sz="7200" dirty="0" smtClean="0">
                <a:solidFill>
                  <a:schemeClr val="tx1"/>
                </a:solidFill>
                <a:latin typeface="+mj-lt"/>
              </a:rPr>
              <a:t> WWW: http://</a:t>
            </a:r>
            <a:r>
              <a:rPr lang="en-US" sz="7200" dirty="0" smtClean="0">
                <a:solidFill>
                  <a:schemeClr val="tx1"/>
                </a:solidFill>
                <a:latin typeface="+mj-lt"/>
              </a:rPr>
              <a:t>upload.wikimedia.org/wikipedia/commons/3/3d/MoshkovVI_SrazhLeypcigomGRM.jpg</a:t>
            </a:r>
            <a:r>
              <a:rPr lang="cs-CZ" sz="7200" dirty="0" smtClean="0">
                <a:solidFill>
                  <a:schemeClr val="tx1"/>
                </a:solidFill>
                <a:latin typeface="+mj-lt"/>
              </a:rPr>
              <a:t>.</a:t>
            </a:r>
          </a:p>
          <a:p>
            <a:pPr marL="0" indent="0" algn="just">
              <a:buNone/>
            </a:pPr>
            <a:r>
              <a:rPr lang="cs-CZ" sz="7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– Bitva u Waterloo: </a:t>
            </a:r>
            <a:r>
              <a:rPr lang="en-US" sz="7200" dirty="0" smtClean="0">
                <a:solidFill>
                  <a:schemeClr val="tx1"/>
                </a:solidFill>
              </a:rPr>
              <a:t>AUTOR NEUVEDEN. </a:t>
            </a:r>
            <a:r>
              <a:rPr lang="en-US" sz="7200" i="1" dirty="0" smtClean="0">
                <a:solidFill>
                  <a:schemeClr val="tx1"/>
                </a:solidFill>
              </a:rPr>
              <a:t>commons.wikimedia.org</a:t>
            </a:r>
            <a:r>
              <a:rPr lang="en-US" sz="7200" dirty="0" smtClean="0">
                <a:solidFill>
                  <a:schemeClr val="tx1"/>
                </a:solidFill>
              </a:rPr>
              <a:t> [online]. [cit. 29.1.2014]. </a:t>
            </a:r>
            <a:r>
              <a:rPr lang="en-US" sz="7200" dirty="0" err="1" smtClean="0">
                <a:solidFill>
                  <a:schemeClr val="tx1"/>
                </a:solidFill>
              </a:rPr>
              <a:t>Dostupný</a:t>
            </a:r>
            <a:r>
              <a:rPr lang="en-US" sz="7200" dirty="0" smtClean="0">
                <a:solidFill>
                  <a:schemeClr val="tx1"/>
                </a:solidFill>
              </a:rPr>
              <a:t> </a:t>
            </a:r>
            <a:r>
              <a:rPr lang="en-US" sz="7200" dirty="0" err="1" smtClean="0">
                <a:solidFill>
                  <a:schemeClr val="tx1"/>
                </a:solidFill>
              </a:rPr>
              <a:t>na</a:t>
            </a:r>
            <a:r>
              <a:rPr lang="en-US" sz="7200" dirty="0" smtClean="0">
                <a:solidFill>
                  <a:schemeClr val="tx1"/>
                </a:solidFill>
              </a:rPr>
              <a:t> WWW: http://upload.wikimedia.org/wikipedia/commons/b/bb/Andrieux_-_La_bataille_de_Waterloo.jpg </a:t>
            </a:r>
            <a:r>
              <a:rPr lang="cs-CZ" sz="7200" dirty="0" smtClean="0">
                <a:solidFill>
                  <a:schemeClr val="tx1"/>
                </a:solidFill>
              </a:rPr>
              <a:t>.</a:t>
            </a:r>
            <a:endParaRPr lang="cs-CZ" sz="7200" b="1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  <a:cs typeface="Times New Roman" pitchFamily="18" charset="0"/>
              </a:rPr>
              <a:t>  </a:t>
            </a:r>
            <a:r>
              <a:rPr lang="en-US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endParaRPr lang="cs-CZ" b="1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endParaRPr lang="cs-CZ" b="1" dirty="0" smtClean="0">
              <a:solidFill>
                <a:schemeClr val="tx1"/>
              </a:solidFill>
              <a:cs typeface="Times New Roman" pitchFamily="18" charset="0"/>
            </a:endParaRPr>
          </a:p>
          <a:p>
            <a:pPr marL="0" indent="0" algn="just">
              <a:buNone/>
            </a:pP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14340" name="Nadpis 3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8636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8DD56B-95CA-47A1-B16C-6435E4C9DAE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dirty="0" smtClean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375</TotalTime>
  <Words>938</Words>
  <Application>Microsoft Office PowerPoint</Application>
  <PresentationFormat>Předvádění na obrazovce (4:3)</PresentationFormat>
  <Paragraphs>193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Motiv1</vt:lpstr>
      <vt:lpstr>Základní škola a Mateřská škola Bílá Třemešná, okres Trutnov</vt:lpstr>
      <vt:lpstr>Anotace</vt:lpstr>
      <vt:lpstr>Anotace k jednotlivým stranám</vt:lpstr>
      <vt:lpstr>Opakování:</vt:lpstr>
      <vt:lpstr>Napoleonské války (uč., s. 65 – 66) </vt:lpstr>
      <vt:lpstr>Snímek 6</vt:lpstr>
      <vt:lpstr>Snímek 7</vt:lpstr>
      <vt:lpstr>Mapa napoleonských válek</vt:lpstr>
      <vt:lpstr>Přiřaď z nabídky správné místo bitvy, typ bitvy a její výsledek:</vt:lpstr>
      <vt:lpstr>Opravte věty tak, aby byly správné, z nabídky vyberte správnou možnost: </vt:lpstr>
      <vt:lpstr>Opravte věty tak, aby byly správné, z nabídky vyberte správnou možnost: </vt:lpstr>
      <vt:lpstr>Opravte věty tak, aby byly správné, z nabídky vyberte správnou možnost: </vt:lpstr>
      <vt:lpstr>Opravte věty tak, aby byly správné, z nabídky vyberte správnou možnost: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Napoleonské války</dc:title>
  <dc:creator>Mgr. Jiří Lux</dc:creator>
  <cp:lastModifiedBy>Jiri</cp:lastModifiedBy>
  <cp:revision>17</cp:revision>
  <dcterms:created xsi:type="dcterms:W3CDTF">2014-01-22T21:00:28Z</dcterms:created>
  <dcterms:modified xsi:type="dcterms:W3CDTF">2014-01-29T20:02:36Z</dcterms:modified>
</cp:coreProperties>
</file>