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80" r:id="rId3"/>
    <p:sldId id="265" r:id="rId4"/>
    <p:sldId id="281" r:id="rId5"/>
    <p:sldId id="282" r:id="rId6"/>
    <p:sldId id="283" r:id="rId7"/>
    <p:sldId id="279" r:id="rId8"/>
    <p:sldId id="284" r:id="rId9"/>
    <p:sldId id="278" r:id="rId10"/>
    <p:sldId id="258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CC"/>
    <a:srgbClr val="000000"/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-160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image" Target="../media/image4.wmf"/><Relationship Id="rId4" Type="http://schemas.openxmlformats.org/officeDocument/2006/relationships/image" Target="../media/image7.wmf"/></Relationships>
</file>

<file path=ppt/drawings/_rels/vmlDrawing2.vml.rels><?xml version="1.0" encoding="UTF-8" standalone="yes"?>
<Relationships xmlns="http://schemas.openxmlformats.org/package/2006/relationships"><Relationship Id="rId2" Type="http://schemas.openxmlformats.org/officeDocument/2006/relationships/image" Target="../media/image9.wmf"/><Relationship Id="rId1" Type="http://schemas.openxmlformats.org/officeDocument/2006/relationships/image" Target="../media/image8.wmf"/></Relationships>
</file>

<file path=ppt/drawings/_rels/vmlDrawing3.vml.rels><?xml version="1.0" encoding="UTF-8" standalone="yes"?>
<Relationships xmlns="http://schemas.openxmlformats.org/package/2006/relationships"><Relationship Id="rId3" Type="http://schemas.openxmlformats.org/officeDocument/2006/relationships/image" Target="../media/image12.wmf"/><Relationship Id="rId7" Type="http://schemas.openxmlformats.org/officeDocument/2006/relationships/image" Target="../media/image16.wmf"/><Relationship Id="rId2" Type="http://schemas.openxmlformats.org/officeDocument/2006/relationships/image" Target="../media/image11.wmf"/><Relationship Id="rId1" Type="http://schemas.openxmlformats.org/officeDocument/2006/relationships/image" Target="../media/image10.wmf"/><Relationship Id="rId6" Type="http://schemas.openxmlformats.org/officeDocument/2006/relationships/image" Target="../media/image15.wmf"/><Relationship Id="rId5" Type="http://schemas.openxmlformats.org/officeDocument/2006/relationships/image" Target="../media/image14.wmf"/><Relationship Id="rId4" Type="http://schemas.openxmlformats.org/officeDocument/2006/relationships/image" Target="../media/image13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30. 1. 2014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30. 1. 2014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30. 1. 2014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30. 1. 2014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30. 1. 2014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30. 1. 2014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oleObject" Target="../embeddings/oleObject2.bin"/><Relationship Id="rId13" Type="http://schemas.openxmlformats.org/officeDocument/2006/relationships/image" Target="../media/image7.wmf"/><Relationship Id="rId3" Type="http://schemas.openxmlformats.org/officeDocument/2006/relationships/image" Target="../media/image2.png"/><Relationship Id="rId7" Type="http://schemas.openxmlformats.org/officeDocument/2006/relationships/image" Target="../media/image4.wmf"/><Relationship Id="rId12" Type="http://schemas.openxmlformats.org/officeDocument/2006/relationships/oleObject" Target="../embeddings/oleObject4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11" Type="http://schemas.openxmlformats.org/officeDocument/2006/relationships/image" Target="../media/image6.wmf"/><Relationship Id="rId5" Type="http://schemas.openxmlformats.org/officeDocument/2006/relationships/image" Target="../media/image1.jpeg"/><Relationship Id="rId10" Type="http://schemas.openxmlformats.org/officeDocument/2006/relationships/oleObject" Target="../embeddings/oleObject3.bin"/><Relationship Id="rId4" Type="http://schemas.openxmlformats.org/officeDocument/2006/relationships/image" Target="../media/image3.jpg"/><Relationship Id="rId9" Type="http://schemas.openxmlformats.org/officeDocument/2006/relationships/image" Target="../media/image5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wmf"/><Relationship Id="rId3" Type="http://schemas.openxmlformats.org/officeDocument/2006/relationships/image" Target="../media/image2.png"/><Relationship Id="rId7" Type="http://schemas.openxmlformats.org/officeDocument/2006/relationships/oleObject" Target="../embeddings/oleObject6.bin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2.vml"/><Relationship Id="rId6" Type="http://schemas.openxmlformats.org/officeDocument/2006/relationships/image" Target="../media/image8.wmf"/><Relationship Id="rId5" Type="http://schemas.openxmlformats.org/officeDocument/2006/relationships/oleObject" Target="../embeddings/oleObject5.bin"/><Relationship Id="rId4" Type="http://schemas.openxmlformats.org/officeDocument/2006/relationships/image" Target="../media/image3.jp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wmf"/><Relationship Id="rId13" Type="http://schemas.openxmlformats.org/officeDocument/2006/relationships/oleObject" Target="../embeddings/oleObject11.bin"/><Relationship Id="rId18" Type="http://schemas.openxmlformats.org/officeDocument/2006/relationships/image" Target="../media/image16.wmf"/><Relationship Id="rId3" Type="http://schemas.openxmlformats.org/officeDocument/2006/relationships/image" Target="../media/image2.png"/><Relationship Id="rId7" Type="http://schemas.openxmlformats.org/officeDocument/2006/relationships/oleObject" Target="../embeddings/oleObject8.bin"/><Relationship Id="rId12" Type="http://schemas.openxmlformats.org/officeDocument/2006/relationships/image" Target="../media/image13.wmf"/><Relationship Id="rId17" Type="http://schemas.openxmlformats.org/officeDocument/2006/relationships/oleObject" Target="../embeddings/oleObject13.bin"/><Relationship Id="rId2" Type="http://schemas.openxmlformats.org/officeDocument/2006/relationships/slideLayout" Target="../slideLayouts/slideLayout1.xml"/><Relationship Id="rId16" Type="http://schemas.openxmlformats.org/officeDocument/2006/relationships/image" Target="../media/image15.wmf"/><Relationship Id="rId1" Type="http://schemas.openxmlformats.org/officeDocument/2006/relationships/vmlDrawing" Target="../drawings/vmlDrawing3.vml"/><Relationship Id="rId6" Type="http://schemas.openxmlformats.org/officeDocument/2006/relationships/image" Target="../media/image10.wmf"/><Relationship Id="rId11" Type="http://schemas.openxmlformats.org/officeDocument/2006/relationships/oleObject" Target="../embeddings/oleObject10.bin"/><Relationship Id="rId5" Type="http://schemas.openxmlformats.org/officeDocument/2006/relationships/oleObject" Target="../embeddings/oleObject7.bin"/><Relationship Id="rId15" Type="http://schemas.openxmlformats.org/officeDocument/2006/relationships/oleObject" Target="../embeddings/oleObject12.bin"/><Relationship Id="rId10" Type="http://schemas.openxmlformats.org/officeDocument/2006/relationships/image" Target="../media/image12.wmf"/><Relationship Id="rId4" Type="http://schemas.openxmlformats.org/officeDocument/2006/relationships/image" Target="../media/image3.jpg"/><Relationship Id="rId9" Type="http://schemas.openxmlformats.org/officeDocument/2006/relationships/oleObject" Target="../embeddings/oleObject9.bin"/><Relationship Id="rId14" Type="http://schemas.openxmlformats.org/officeDocument/2006/relationships/image" Target="../media/image14.wmf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e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03544350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08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Vysvětlení pojmu pravdivostní tabulka a použití v logických funkcích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Pravdivostní tabulka, forma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součtová,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součinová, úplná forma,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minterm</a:t>
                      </a:r>
                      <a:r>
                        <a:rPr lang="cs-CZ" sz="12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, </a:t>
                      </a:r>
                      <a:r>
                        <a:rPr lang="cs-CZ" sz="1200" baseline="0" dirty="0" err="1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maxterm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Elektronika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Ing. Karel </a:t>
                      </a:r>
                      <a:r>
                        <a:rPr lang="cs-CZ" sz="1200" dirty="0" err="1" smtClean="0">
                          <a:effectLst/>
                        </a:rPr>
                        <a:t>Filas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Čeština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dataprojektor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prezentace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Střední škola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4. ročník, žáci 18 – 19 let, maturitní obor Mechanik seřizovač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rgbClr val="000000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snímek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60258"/>
            <a:ext cx="7560840" cy="52322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800" b="1" smtClean="0"/>
              <a:t>Pravdivostní </a:t>
            </a:r>
            <a:r>
              <a:rPr lang="cs-CZ" sz="2800" b="1" dirty="0" smtClean="0"/>
              <a:t>tabulka</a:t>
            </a:r>
            <a:endParaRPr lang="cs-CZ" sz="2800" b="1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VY_32_INOVACE_08_152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Způsoby popisu logických funkcí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06148"/>
            <a:ext cx="8460000" cy="143116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>
              <a:spcAft>
                <a:spcPts val="600"/>
              </a:spcAft>
            </a:pPr>
            <a:r>
              <a:rPr lang="cs-CZ" dirty="0" smtClean="0">
                <a:effectLst/>
              </a:rPr>
              <a:t>Nejčastěji používané způsoby popisu logických funkcí jsou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dirty="0" smtClean="0"/>
              <a:t>Pravdivostní tabulka.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Logický výraz</a:t>
            </a:r>
            <a:r>
              <a:rPr lang="cs-CZ" dirty="0" smtClean="0"/>
              <a:t>.</a:t>
            </a:r>
          </a:p>
          <a:p>
            <a:pPr marL="285750" indent="-285750">
              <a:spcAft>
                <a:spcPts val="600"/>
              </a:spcAft>
              <a:buFont typeface="Wingdings" panose="05000000000000000000" pitchFamily="2" charset="2"/>
              <a:buChar char="Ø"/>
            </a:pPr>
            <a:r>
              <a:rPr lang="cs-CZ" dirty="0" err="1" smtClean="0"/>
              <a:t>Karnaughova</a:t>
            </a:r>
            <a:r>
              <a:rPr lang="cs-CZ" dirty="0" smtClean="0"/>
              <a:t> mapa.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2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973715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Pravdivostní tabulka (P-tabulka)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06148"/>
            <a:ext cx="8460000" cy="286232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Představuje nejběžnější způsob popisu logické funkce.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Popisuje přesně chování logického obvodu.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Neobsahuje ale žádný návo</a:t>
            </a:r>
            <a:r>
              <a:rPr lang="cs-CZ" dirty="0" smtClean="0"/>
              <a:t>d pro jeho realizaci.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 to „model“ chování logického systému.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Obsahuje všechny možné kombinace vstupních proměnných a jim odpovídající výstupní funkci nebo funkce.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Je nepřehledná a pracná pro větší počet proměnných, např. pro </a:t>
            </a:r>
            <a:r>
              <a:rPr lang="cs-CZ" b="1" i="1" dirty="0" smtClean="0">
                <a:effectLst/>
              </a:rPr>
              <a:t>n = 4</a:t>
            </a:r>
            <a:r>
              <a:rPr lang="cs-CZ" dirty="0" smtClean="0">
                <a:effectLst/>
              </a:rPr>
              <a:t> má již </a:t>
            </a:r>
            <a:r>
              <a:rPr lang="cs-CZ" b="1" i="1" dirty="0" smtClean="0">
                <a:effectLst/>
              </a:rPr>
              <a:t>16 řádků</a:t>
            </a:r>
            <a:r>
              <a:rPr lang="cs-CZ" dirty="0" smtClean="0">
                <a:effectLst/>
              </a:rPr>
              <a:t>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Umožňuje vyjádřit určitou i neurčitou funkci.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Neurčitá funkce je taková, u které pro některou kombinaci vstupních proměnných je lhostejné, zda má hodnotu 0 nebo 1. Označuje se symbolem X.</a:t>
            </a: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3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54735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Vyplnění P-tabulky kombinacemi vstupních proměnných</a:t>
            </a:r>
            <a:endParaRPr lang="cs-CZ" sz="2400" b="1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60000" y="1606148"/>
            <a:ext cx="8460000" cy="369331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Podle počtu vstupních proměnných určíme počet všech jejich kombinací, tedy počet řádků P-tabulky.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Při vyplňování musíme postihnout všechny kombinace, žádnou nevynechat, žádnou nevyplnit víckrát.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Při větším počtu proměnných se snadno ztrácí přehled.</a:t>
            </a:r>
            <a:endParaRPr lang="cs-CZ" dirty="0" smtClean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Jednotlivé proměnné si představíme jako koeficienty dvojkového čísla.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P-tabulku vyplňujeme po sloupcích, začneme od posledního, který představuje nejnižší řád dvojkového čísla a s</a:t>
            </a:r>
            <a:r>
              <a:rPr lang="cs-CZ" dirty="0" smtClean="0"/>
              <a:t>třídáme nuly a jedničky po jedné.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V dalším sloupci střídám nuly a jedničky po dvou.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V dalším sloupci střídáme nuly a jedničky po čtyřech atd.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Tento postup zajistí, že žádnou kombinaci nevynecháme a žádnou nevyplníme víckrát.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Kombinace vyplněné tímto postupem jsou dvojková čísla od nuly do </a:t>
            </a:r>
            <a:r>
              <a:rPr lang="cs-CZ" b="1" i="1" dirty="0" smtClean="0">
                <a:effectLst/>
              </a:rPr>
              <a:t>n – 1</a:t>
            </a:r>
            <a:r>
              <a:rPr lang="cs-CZ" dirty="0" smtClean="0"/>
              <a:t>, kde </a:t>
            </a:r>
            <a:r>
              <a:rPr lang="cs-CZ" b="1" i="1" dirty="0" smtClean="0"/>
              <a:t>n</a:t>
            </a:r>
            <a:r>
              <a:rPr lang="cs-CZ" dirty="0" smtClean="0"/>
              <a:t> je počet vstupních proměnných.</a:t>
            </a:r>
            <a:endParaRPr lang="cs-CZ" dirty="0" smtClean="0">
              <a:effectLst/>
            </a:endParaRP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4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768066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60000" y="1630541"/>
            <a:ext cx="846000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b="1" i="1" dirty="0" smtClean="0"/>
              <a:t>n = 3</a:t>
            </a:r>
          </a:p>
          <a:p>
            <a:r>
              <a:rPr lang="cs-CZ" b="1" i="1" dirty="0" err="1" smtClean="0">
                <a:effectLst/>
              </a:rPr>
              <a:t>P</a:t>
            </a:r>
            <a:r>
              <a:rPr lang="cs-CZ" b="1" i="1" baseline="-25000" dirty="0" err="1" smtClean="0">
                <a:effectLst/>
              </a:rPr>
              <a:t>k</a:t>
            </a:r>
            <a:r>
              <a:rPr lang="cs-CZ" b="1" i="1" dirty="0" smtClean="0">
                <a:effectLst/>
              </a:rPr>
              <a:t> = n</a:t>
            </a:r>
            <a:r>
              <a:rPr lang="cs-CZ" b="1" i="1" baseline="30000" dirty="0" smtClean="0">
                <a:effectLst/>
              </a:rPr>
              <a:t>3</a:t>
            </a:r>
            <a:r>
              <a:rPr lang="cs-CZ" b="1" i="1" dirty="0" smtClean="0">
                <a:effectLst/>
              </a:rPr>
              <a:t> = 8</a:t>
            </a:r>
            <a:r>
              <a:rPr lang="cs-CZ" dirty="0" smtClean="0">
                <a:effectLst/>
              </a:rPr>
              <a:t> kombinací, </a:t>
            </a:r>
            <a:r>
              <a:rPr lang="cs-CZ" dirty="0" smtClean="0"/>
              <a:t>P-tabulka </a:t>
            </a:r>
            <a:r>
              <a:rPr lang="cs-CZ" dirty="0"/>
              <a:t>bude mít </a:t>
            </a:r>
            <a:r>
              <a:rPr lang="cs-CZ" b="1" i="1" dirty="0"/>
              <a:t>8</a:t>
            </a:r>
            <a:r>
              <a:rPr lang="cs-CZ" dirty="0" smtClean="0"/>
              <a:t> řádků. Výstupní funkce </a:t>
            </a:r>
            <a:r>
              <a:rPr lang="cs-CZ" b="1" i="1" dirty="0" smtClean="0"/>
              <a:t>y</a:t>
            </a:r>
            <a:r>
              <a:rPr lang="cs-CZ" dirty="0" smtClean="0"/>
              <a:t> není definována.</a:t>
            </a:r>
            <a:endParaRPr lang="cs-CZ" dirty="0" smtClean="0">
              <a:effectLst/>
            </a:endParaRPr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5</a:t>
            </a:fld>
            <a:endParaRPr lang="cs-CZ" dirty="0"/>
          </a:p>
        </p:txBody>
      </p:sp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25510289"/>
              </p:ext>
            </p:extLst>
          </p:nvPr>
        </p:nvGraphicFramePr>
        <p:xfrm>
          <a:off x="3708000" y="2513424"/>
          <a:ext cx="1728000" cy="3291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00"/>
                <a:gridCol w="432000"/>
                <a:gridCol w="432000"/>
                <a:gridCol w="432000"/>
              </a:tblGrid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b</a:t>
                      </a:r>
                      <a:endParaRPr lang="cs-CZ" sz="1800" b="1" dirty="0"/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c</a:t>
                      </a:r>
                      <a:endParaRPr lang="cs-CZ" sz="1800" b="1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y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Příklad: vyplnění P-tabulky pro 3 vstupní proměnné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583734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60000" y="1556792"/>
            <a:ext cx="8460000" cy="452431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i="1" dirty="0" smtClean="0"/>
              <a:t>Součtová forma</a:t>
            </a:r>
            <a:r>
              <a:rPr lang="cs-CZ" dirty="0" smtClean="0"/>
              <a:t>, </a:t>
            </a:r>
            <a:r>
              <a:rPr lang="cs-CZ" dirty="0"/>
              <a:t>k popisu logické funkce použijeme řádky, kde je funkce </a:t>
            </a:r>
            <a:r>
              <a:rPr lang="cs-CZ" b="1" i="1" dirty="0"/>
              <a:t>jedničková</a:t>
            </a:r>
            <a:r>
              <a:rPr lang="cs-CZ" dirty="0"/>
              <a:t>, jako součet všech součinů. Tento způsob je používanější.</a:t>
            </a:r>
            <a:endParaRPr lang="cs-CZ" b="1" i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i="1" dirty="0" smtClean="0"/>
              <a:t>Součinová </a:t>
            </a:r>
            <a:r>
              <a:rPr lang="cs-CZ" b="1" i="1" dirty="0"/>
              <a:t> forma</a:t>
            </a:r>
            <a:r>
              <a:rPr lang="cs-CZ" dirty="0" smtClean="0"/>
              <a:t>, </a:t>
            </a:r>
            <a:r>
              <a:rPr lang="cs-CZ" dirty="0"/>
              <a:t>k popisu logické funkce použijeme řádky, kde je funkce </a:t>
            </a:r>
            <a:r>
              <a:rPr lang="cs-CZ" b="1" i="1" dirty="0"/>
              <a:t>nulová</a:t>
            </a:r>
            <a:r>
              <a:rPr lang="cs-CZ" dirty="0"/>
              <a:t>, jako součin všech součtů.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i="1" dirty="0"/>
              <a:t>Základní součinový člen</a:t>
            </a:r>
            <a:r>
              <a:rPr lang="cs-CZ" dirty="0"/>
              <a:t> je součin, který obsahuje všechny vstupní proměnné, ať jsou v přímé nebo negované formě. Nazývá se </a:t>
            </a:r>
            <a:r>
              <a:rPr lang="cs-CZ" b="1" i="1" dirty="0" err="1" smtClean="0"/>
              <a:t>minterm</a:t>
            </a:r>
            <a:r>
              <a:rPr lang="cs-CZ" dirty="0" smtClean="0"/>
              <a:t>, např.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endParaRPr lang="cs-CZ" dirty="0" smtClean="0"/>
          </a:p>
          <a:p>
            <a:endParaRPr lang="cs-CZ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i="1" dirty="0"/>
              <a:t>Základní součtový člen </a:t>
            </a:r>
            <a:r>
              <a:rPr lang="cs-CZ" dirty="0"/>
              <a:t>je součet, který obsahuje všechny vstupní proměnné, ať jsou v přímé nebo negované formě. Nazývá se </a:t>
            </a:r>
            <a:r>
              <a:rPr lang="cs-CZ" b="1" i="1" dirty="0" err="1" smtClean="0"/>
              <a:t>maxterm</a:t>
            </a:r>
            <a:r>
              <a:rPr lang="cs-CZ" dirty="0" smtClean="0"/>
              <a:t>, např.</a:t>
            </a:r>
          </a:p>
          <a:p>
            <a:endParaRPr lang="cs-CZ" dirty="0"/>
          </a:p>
          <a:p>
            <a:endParaRPr lang="cs-CZ" b="1" i="1" dirty="0"/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i="1" dirty="0" smtClean="0">
                <a:effectLst/>
              </a:rPr>
              <a:t>Úplná součtová forma</a:t>
            </a:r>
            <a:r>
              <a:rPr lang="cs-CZ" dirty="0" smtClean="0">
                <a:effectLst/>
              </a:rPr>
              <a:t> logické funkce je dána součtem základních součinových členů (</a:t>
            </a:r>
            <a:r>
              <a:rPr lang="cs-CZ" b="1" i="1" dirty="0" err="1" smtClean="0"/>
              <a:t>mintermů</a:t>
            </a:r>
            <a:r>
              <a:rPr lang="cs-CZ" dirty="0" smtClean="0"/>
              <a:t>), ve kterých logická funkce nabývá hodnoty 1.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b="1" i="1" dirty="0"/>
              <a:t>Úplná </a:t>
            </a:r>
            <a:r>
              <a:rPr lang="cs-CZ" b="1" i="1" dirty="0" smtClean="0"/>
              <a:t>součinová </a:t>
            </a:r>
            <a:r>
              <a:rPr lang="cs-CZ" b="1" i="1" dirty="0"/>
              <a:t>forma</a:t>
            </a:r>
            <a:r>
              <a:rPr lang="cs-CZ" dirty="0"/>
              <a:t> logické funkce je dána součtem základních </a:t>
            </a:r>
            <a:r>
              <a:rPr lang="cs-CZ" dirty="0" smtClean="0"/>
              <a:t>součtových </a:t>
            </a:r>
            <a:r>
              <a:rPr lang="cs-CZ" dirty="0"/>
              <a:t>členů (</a:t>
            </a:r>
            <a:r>
              <a:rPr lang="cs-CZ" b="1" i="1" dirty="0" err="1" smtClean="0"/>
              <a:t>maxtermů</a:t>
            </a:r>
            <a:r>
              <a:rPr lang="cs-CZ" dirty="0"/>
              <a:t>), ve kterých logická funkce nabývá hodnoty </a:t>
            </a:r>
            <a:r>
              <a:rPr lang="cs-CZ" dirty="0" smtClean="0"/>
              <a:t>0.</a:t>
            </a:r>
            <a:endParaRPr lang="cs-CZ" dirty="0"/>
          </a:p>
        </p:txBody>
      </p:sp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6</a:t>
            </a:fld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5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Stanovení logického výrazu z P-tabulky</a:t>
            </a:r>
            <a:endParaRPr lang="cs-CZ" sz="2400" b="1" dirty="0"/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78388087"/>
              </p:ext>
            </p:extLst>
          </p:nvPr>
        </p:nvGraphicFramePr>
        <p:xfrm>
          <a:off x="6114787" y="2942528"/>
          <a:ext cx="619125" cy="287338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1" name="Rovnice" r:id="rId6" imgW="444240" imgH="203040" progId="Equation.3">
                  <p:embed/>
                </p:oleObj>
              </mc:Choice>
              <mc:Fallback>
                <p:oleObj name="Rovnice" r:id="rId6" imgW="444240" imgH="203040" progId="Equation.3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7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114787" y="2942528"/>
                        <a:ext cx="619125" cy="287338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064458042"/>
              </p:ext>
            </p:extLst>
          </p:nvPr>
        </p:nvGraphicFramePr>
        <p:xfrm>
          <a:off x="6010461" y="4051391"/>
          <a:ext cx="777875" cy="287337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2" name="Rovnice" r:id="rId8" imgW="558720" imgH="203040" progId="Equation.3">
                  <p:embed/>
                </p:oleObj>
              </mc:Choice>
              <mc:Fallback>
                <p:oleObj name="Rovnice" r:id="rId8" imgW="558720" imgH="203040" progId="Equation.3">
                  <p:embed/>
                  <p:pic>
                    <p:nvPicPr>
                      <p:cNvPr id="0" name="Objek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9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010461" y="4051391"/>
                        <a:ext cx="777875" cy="287337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880395500"/>
              </p:ext>
            </p:extLst>
          </p:nvPr>
        </p:nvGraphicFramePr>
        <p:xfrm>
          <a:off x="3113088" y="3322638"/>
          <a:ext cx="2917825" cy="3222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3" name="Rovnice" r:id="rId10" imgW="2095200" imgH="228600" progId="Equation.3">
                  <p:embed/>
                </p:oleObj>
              </mc:Choice>
              <mc:Fallback>
                <p:oleObj name="Rovnice" r:id="rId10" imgW="2095200" imgH="228600" progId="Equation.3">
                  <p:embed/>
                  <p:pic>
                    <p:nvPicPr>
                      <p:cNvPr id="0" name="Objekt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1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113088" y="3322638"/>
                        <a:ext cx="2917825" cy="322262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6" name="Objekt 5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766056612"/>
              </p:ext>
            </p:extLst>
          </p:nvPr>
        </p:nvGraphicFramePr>
        <p:xfrm>
          <a:off x="2989263" y="4475163"/>
          <a:ext cx="3165475" cy="32226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64" name="Rovnice" r:id="rId12" imgW="2273040" imgH="228600" progId="Equation.3">
                  <p:embed/>
                </p:oleObj>
              </mc:Choice>
              <mc:Fallback>
                <p:oleObj name="Rovnice" r:id="rId12" imgW="2273040" imgH="228600" progId="Equation.3">
                  <p:embed/>
                  <p:pic>
                    <p:nvPicPr>
                      <p:cNvPr id="0" name="Objekt 4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3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989263" y="4475163"/>
                        <a:ext cx="3165475" cy="322262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307289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animBg="1"/>
      <p:bldP spid="1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7</a:t>
            </a:fld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0000" y="1008000"/>
            <a:ext cx="846000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Příklad: logická funkce tří vstupních proměnných </a:t>
            </a:r>
            <a:r>
              <a:rPr lang="cs-CZ" dirty="0" smtClean="0"/>
              <a:t>je dána P-tabulkou. Nalezněte logický výraz v součtové i součinové formě.</a:t>
            </a:r>
            <a:endParaRPr lang="cs-CZ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70855001"/>
              </p:ext>
            </p:extLst>
          </p:nvPr>
        </p:nvGraphicFramePr>
        <p:xfrm>
          <a:off x="395536" y="1802136"/>
          <a:ext cx="1728000" cy="3291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432000"/>
                <a:gridCol w="432000"/>
                <a:gridCol w="432000"/>
                <a:gridCol w="432000"/>
              </a:tblGrid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b</a:t>
                      </a:r>
                      <a:endParaRPr lang="cs-CZ" sz="1800" b="1" dirty="0"/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c</a:t>
                      </a:r>
                      <a:endParaRPr lang="cs-CZ" sz="1800" b="1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y</a:t>
                      </a:r>
                      <a:endParaRPr lang="cs-CZ" sz="1800" b="1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sp>
        <p:nvSpPr>
          <p:cNvPr id="12" name="TextovéPole 11"/>
          <p:cNvSpPr txBox="1"/>
          <p:nvPr/>
        </p:nvSpPr>
        <p:spPr>
          <a:xfrm>
            <a:off x="2312600" y="1781608"/>
            <a:ext cx="6507872" cy="12003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effectLst/>
              </a:rPr>
              <a:t>Součtová forma</a:t>
            </a:r>
          </a:p>
          <a:p>
            <a:r>
              <a:rPr lang="cs-CZ" dirty="0" smtClean="0"/>
              <a:t>Nalezneme součiny proměnných kde y = 1.</a:t>
            </a:r>
          </a:p>
          <a:p>
            <a:r>
              <a:rPr lang="cs-CZ" dirty="0" smtClean="0"/>
              <a:t>To je v prvním, třetím, čtvrtém, pátém a osmém řádku P-tabulky.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Proměnná s hodnotou 1 je přímá, s hodnotou 0 negovaná.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4123693056"/>
              </p:ext>
            </p:extLst>
          </p:nvPr>
        </p:nvGraphicFramePr>
        <p:xfrm>
          <a:off x="2339752" y="3077752"/>
          <a:ext cx="2865438" cy="323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69" name="Rovnice" r:id="rId5" imgW="2057400" imgH="228600" progId="Equation.3">
                  <p:embed/>
                </p:oleObj>
              </mc:Choice>
              <mc:Fallback>
                <p:oleObj name="Rovnice" r:id="rId5" imgW="2057400" imgH="228600" progId="Equation.3">
                  <p:embed/>
                  <p:pic>
                    <p:nvPicPr>
                      <p:cNvPr id="0" name="Objekt 5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39752" y="3077752"/>
                        <a:ext cx="2865438" cy="32385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3" name="TextovéPole 12"/>
          <p:cNvSpPr txBox="1"/>
          <p:nvPr/>
        </p:nvSpPr>
        <p:spPr>
          <a:xfrm>
            <a:off x="2312600" y="3621260"/>
            <a:ext cx="6507872" cy="1200329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b="1" i="1" dirty="0" smtClean="0">
                <a:effectLst/>
              </a:rPr>
              <a:t>Součinová forma</a:t>
            </a:r>
          </a:p>
          <a:p>
            <a:r>
              <a:rPr lang="cs-CZ" dirty="0" smtClean="0"/>
              <a:t>Nalezneme součty proměnných kde y = 0.</a:t>
            </a:r>
          </a:p>
          <a:p>
            <a:r>
              <a:rPr lang="cs-CZ" dirty="0" smtClean="0"/>
              <a:t>To je ve druhém, šestém a sedmém řádku P-tabulky.</a:t>
            </a:r>
          </a:p>
          <a:p>
            <a:r>
              <a:rPr lang="cs-CZ" dirty="0">
                <a:solidFill>
                  <a:srgbClr val="FF0000"/>
                </a:solidFill>
              </a:rPr>
              <a:t>Proměnná s hodnotou </a:t>
            </a:r>
            <a:r>
              <a:rPr lang="cs-CZ" dirty="0" smtClean="0">
                <a:solidFill>
                  <a:srgbClr val="FF0000"/>
                </a:solidFill>
              </a:rPr>
              <a:t>0 </a:t>
            </a:r>
            <a:r>
              <a:rPr lang="cs-CZ" dirty="0">
                <a:solidFill>
                  <a:srgbClr val="FF0000"/>
                </a:solidFill>
              </a:rPr>
              <a:t>je přímá, s hodnotou </a:t>
            </a:r>
            <a:r>
              <a:rPr lang="cs-CZ" dirty="0" smtClean="0">
                <a:solidFill>
                  <a:srgbClr val="FF0000"/>
                </a:solidFill>
              </a:rPr>
              <a:t>1 </a:t>
            </a:r>
            <a:r>
              <a:rPr lang="cs-CZ" dirty="0">
                <a:solidFill>
                  <a:srgbClr val="FF0000"/>
                </a:solidFill>
              </a:rPr>
              <a:t>negovaná</a:t>
            </a:r>
            <a:r>
              <a:rPr lang="cs-CZ" dirty="0" smtClean="0">
                <a:solidFill>
                  <a:srgbClr val="FF0000"/>
                </a:solidFill>
              </a:rPr>
              <a:t>.</a:t>
            </a:r>
            <a:endParaRPr lang="cs-CZ" dirty="0">
              <a:solidFill>
                <a:srgbClr val="FF0000"/>
              </a:solidFill>
            </a:endParaRPr>
          </a:p>
        </p:txBody>
      </p:sp>
      <p:graphicFrame>
        <p:nvGraphicFramePr>
          <p:cNvPr id="3" name="Objek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257560967"/>
              </p:ext>
            </p:extLst>
          </p:nvPr>
        </p:nvGraphicFramePr>
        <p:xfrm>
          <a:off x="2312988" y="4914142"/>
          <a:ext cx="2919412" cy="3238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2070" name="Rovnice" r:id="rId7" imgW="2095200" imgH="228600" progId="Equation.3">
                  <p:embed/>
                </p:oleObj>
              </mc:Choice>
              <mc:Fallback>
                <p:oleObj name="Rovnice" r:id="rId7" imgW="2095200" imgH="228600" progId="Equation.3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312988" y="4914142"/>
                        <a:ext cx="2919412" cy="323850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16" name="TextovéPole 15"/>
          <p:cNvSpPr txBox="1"/>
          <p:nvPr/>
        </p:nvSpPr>
        <p:spPr>
          <a:xfrm>
            <a:off x="360472" y="5374957"/>
            <a:ext cx="8460000" cy="646331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Roznásobením závorek v součinové formě a použitím pravidel </a:t>
            </a:r>
            <a:r>
              <a:rPr lang="cs-CZ" dirty="0" err="1" smtClean="0">
                <a:effectLst/>
              </a:rPr>
              <a:t>Booleovy</a:t>
            </a:r>
            <a:r>
              <a:rPr lang="cs-CZ" dirty="0" smtClean="0">
                <a:effectLst/>
              </a:rPr>
              <a:t> algebry je možné výraz upravit na součtový tvar.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586955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1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12" grpId="0" animBg="1"/>
      <p:bldP spid="13" grpId="0" animBg="1"/>
      <p:bldP spid="1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Přímá spojnice 8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14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Nadpis 1"/>
          <p:cNvSpPr>
            <a:spLocks noGrp="1"/>
          </p:cNvSpPr>
          <p:nvPr/>
        </p:nvSpPr>
        <p:spPr>
          <a:xfrm>
            <a:off x="3287566" y="165655"/>
            <a:ext cx="5652136" cy="728720"/>
          </a:xfrm>
          <a:prstGeom prst="rect">
            <a:avLst/>
          </a:prstGeom>
        </p:spPr>
        <p:txBody>
          <a:bodyPr vert="horz" lIns="91440" tIns="0" rIns="91440" bIns="45720" rtlCol="0" anchor="ctr">
            <a:normAutofit fontScale="9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19" name="Obrázek 1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04298" y="72301"/>
            <a:ext cx="2710588" cy="792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7311" y="6165376"/>
            <a:ext cx="3036813" cy="648000"/>
          </a:xfrm>
          <a:prstGeom prst="rect">
            <a:avLst/>
          </a:prstGeom>
        </p:spPr>
      </p:pic>
      <p:sp>
        <p:nvSpPr>
          <p:cNvPr id="11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8</a:t>
            </a:fld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0000" y="1008000"/>
            <a:ext cx="8460000" cy="1477328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P-tabulku je možné použít také pro ověření platnosti vztahu.</a:t>
            </a:r>
          </a:p>
          <a:p>
            <a:r>
              <a:rPr lang="cs-CZ" dirty="0" smtClean="0"/>
              <a:t>Příklad: pomocí P-tabulky dokažte, zda platí vztah </a:t>
            </a:r>
            <a:r>
              <a:rPr lang="cs-CZ" dirty="0" err="1" smtClean="0"/>
              <a:t>absorbce</a:t>
            </a:r>
            <a:r>
              <a:rPr lang="cs-CZ" dirty="0" smtClean="0"/>
              <a:t> negace</a:t>
            </a:r>
          </a:p>
          <a:p>
            <a:r>
              <a:rPr lang="cs-CZ" dirty="0" smtClean="0"/>
              <a:t>Ve výrazu jsou 3 proměnné, P-tabulka bude mít 8 řádků.</a:t>
            </a:r>
          </a:p>
          <a:p>
            <a:r>
              <a:rPr lang="cs-CZ" dirty="0" smtClean="0"/>
              <a:t>Vyplníme kombinace vstupních proměnných a provedeme naznačené operace.</a:t>
            </a:r>
          </a:p>
          <a:p>
            <a:r>
              <a:rPr lang="cs-CZ" dirty="0" smtClean="0"/>
              <a:t>Pro všechny kombinace proměnných musí být výsledky levé a pravé strany výrazu stejné.</a:t>
            </a:r>
            <a:endParaRPr lang="cs-CZ" dirty="0"/>
          </a:p>
        </p:txBody>
      </p:sp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961307842"/>
              </p:ext>
            </p:extLst>
          </p:nvPr>
        </p:nvGraphicFramePr>
        <p:xfrm>
          <a:off x="395536" y="2657440"/>
          <a:ext cx="4752000" cy="329184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360000"/>
                <a:gridCol w="360000"/>
                <a:gridCol w="360000"/>
                <a:gridCol w="432000"/>
                <a:gridCol w="432000"/>
                <a:gridCol w="432000"/>
                <a:gridCol w="432000"/>
                <a:gridCol w="1152000"/>
                <a:gridCol w="792000"/>
              </a:tblGrid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a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b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b="1" dirty="0" smtClean="0"/>
                        <a:t>c</a:t>
                      </a:r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1800" b="1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  <a:tr h="216000"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0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tx2">
                        <a:lumMod val="20000"/>
                        <a:lumOff val="80000"/>
                      </a:schemeClr>
                    </a:solidFill>
                  </a:tcPr>
                </a:tc>
              </a:tr>
            </a:tbl>
          </a:graphicData>
        </a:graphic>
      </p:graphicFrame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08545758"/>
              </p:ext>
            </p:extLst>
          </p:nvPr>
        </p:nvGraphicFramePr>
        <p:xfrm>
          <a:off x="6804248" y="1340768"/>
          <a:ext cx="1909762" cy="252412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40" name="Rovnice" r:id="rId5" imgW="1371600" imgH="177480" progId="Equation.3">
                  <p:embed/>
                </p:oleObj>
              </mc:Choice>
              <mc:Fallback>
                <p:oleObj name="Rovnice" r:id="rId5" imgW="1371600" imgH="177480" progId="Equation.3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04248" y="1340768"/>
                        <a:ext cx="1909762" cy="252412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4" name="Objekt 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059562357"/>
              </p:ext>
            </p:extLst>
          </p:nvPr>
        </p:nvGraphicFramePr>
        <p:xfrm>
          <a:off x="1591624" y="2726834"/>
          <a:ext cx="193675" cy="234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41" name="Rovnice" r:id="rId7" imgW="139680" imgH="164880" progId="Equation.3">
                  <p:embed/>
                </p:oleObj>
              </mc:Choice>
              <mc:Fallback>
                <p:oleObj name="Rovnice" r:id="rId7" imgW="139680" imgH="164880" progId="Equation.3">
                  <p:embed/>
                  <p:pic>
                    <p:nvPicPr>
                      <p:cNvPr id="0" name="Objekt 1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91624" y="2726834"/>
                        <a:ext cx="193675" cy="234950"/>
                      </a:xfrm>
                      <a:prstGeom prst="rect">
                        <a:avLst/>
                      </a:prstGeom>
                      <a:solidFill>
                        <a:schemeClr val="accent3">
                          <a:lumMod val="40000"/>
                          <a:lumOff val="60000"/>
                        </a:schemeClr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7" name="Objekt 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445860066"/>
              </p:ext>
            </p:extLst>
          </p:nvPr>
        </p:nvGraphicFramePr>
        <p:xfrm>
          <a:off x="1979712" y="2717800"/>
          <a:ext cx="280988" cy="252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42" name="Rovnice" r:id="rId9" imgW="203040" imgH="177480" progId="Equation.3">
                  <p:embed/>
                </p:oleObj>
              </mc:Choice>
              <mc:Fallback>
                <p:oleObj name="Rovnice" r:id="rId9" imgW="203040" imgH="177480" progId="Equation.3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0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979712" y="2717800"/>
                        <a:ext cx="280988" cy="252413"/>
                      </a:xfrm>
                      <a:prstGeom prst="rect">
                        <a:avLst/>
                      </a:prstGeom>
                      <a:solidFill>
                        <a:srgbClr val="D7E4BD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4" name="Objekt 13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53227389"/>
              </p:ext>
            </p:extLst>
          </p:nvPr>
        </p:nvGraphicFramePr>
        <p:xfrm>
          <a:off x="2431016" y="2727325"/>
          <a:ext cx="280987" cy="2349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43" name="Rovnice" r:id="rId11" imgW="203040" imgH="164880" progId="Equation.3">
                  <p:embed/>
                </p:oleObj>
              </mc:Choice>
              <mc:Fallback>
                <p:oleObj name="Rovnice" r:id="rId11" imgW="203040" imgH="164880" progId="Equation.3">
                  <p:embed/>
                  <p:pic>
                    <p:nvPicPr>
                      <p:cNvPr id="0" name="Objekt 3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2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431016" y="2727325"/>
                        <a:ext cx="280987" cy="234950"/>
                      </a:xfrm>
                      <a:prstGeom prst="rect">
                        <a:avLst/>
                      </a:prstGeom>
                      <a:solidFill>
                        <a:srgbClr val="D7E4BD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17" name="Objekt 16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2421500945"/>
              </p:ext>
            </p:extLst>
          </p:nvPr>
        </p:nvGraphicFramePr>
        <p:xfrm>
          <a:off x="2864259" y="2708920"/>
          <a:ext cx="263525" cy="252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44" name="Rovnice" r:id="rId13" imgW="190440" imgH="177480" progId="Equation.3">
                  <p:embed/>
                </p:oleObj>
              </mc:Choice>
              <mc:Fallback>
                <p:oleObj name="Rovnice" r:id="rId13" imgW="190440" imgH="177480" progId="Equation.3">
                  <p:embed/>
                  <p:pic>
                    <p:nvPicPr>
                      <p:cNvPr id="0" name="Objekt 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2864259" y="2708920"/>
                        <a:ext cx="263525" cy="252413"/>
                      </a:xfrm>
                      <a:prstGeom prst="rect">
                        <a:avLst/>
                      </a:prstGeom>
                      <a:solidFill>
                        <a:srgbClr val="D7E4BD"/>
                      </a:solidFill>
                      <a:ln>
                        <a:noFill/>
                      </a:ln>
                      <a:extLs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1" name="Objekt 20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626249425"/>
              </p:ext>
            </p:extLst>
          </p:nvPr>
        </p:nvGraphicFramePr>
        <p:xfrm>
          <a:off x="3252824" y="2708275"/>
          <a:ext cx="1071562" cy="252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45" name="Rovnice" r:id="rId15" imgW="774360" imgH="177480" progId="Equation.3">
                  <p:embed/>
                </p:oleObj>
              </mc:Choice>
              <mc:Fallback>
                <p:oleObj name="Rovnice" r:id="rId15" imgW="774360" imgH="177480" progId="Equation.3">
                  <p:embed/>
                  <p:pic>
                    <p:nvPicPr>
                      <p:cNvPr id="0" name="Objekt 16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6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3252824" y="2708275"/>
                        <a:ext cx="1071562" cy="252413"/>
                      </a:xfrm>
                      <a:prstGeom prst="rect">
                        <a:avLst/>
                      </a:prstGeom>
                      <a:solidFill>
                        <a:srgbClr val="FFFF00"/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graphicFrame>
        <p:nvGraphicFramePr>
          <p:cNvPr id="22" name="Objekt 2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928577180"/>
              </p:ext>
            </p:extLst>
          </p:nvPr>
        </p:nvGraphicFramePr>
        <p:xfrm>
          <a:off x="4424208" y="2708275"/>
          <a:ext cx="685800" cy="252413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146" name="Rovnice" r:id="rId17" imgW="495000" imgH="177480" progId="Equation.3">
                  <p:embed/>
                </p:oleObj>
              </mc:Choice>
              <mc:Fallback>
                <p:oleObj name="Rovnice" r:id="rId17" imgW="495000" imgH="177480" progId="Equation.3">
                  <p:embed/>
                  <p:pic>
                    <p:nvPicPr>
                      <p:cNvPr id="0" name="Objekt 20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18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4424208" y="2708275"/>
                        <a:ext cx="685800" cy="252413"/>
                      </a:xfrm>
                      <a:prstGeom prst="rect">
                        <a:avLst/>
                      </a:prstGeom>
                      <a:solidFill>
                        <a:schemeClr val="tx2">
                          <a:lumMod val="20000"/>
                          <a:lumOff val="80000"/>
                        </a:schemeClr>
                      </a:solidFill>
                      <a:ln>
                        <a:noFill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3" name="TextovéPole 22"/>
          <p:cNvSpPr txBox="1"/>
          <p:nvPr/>
        </p:nvSpPr>
        <p:spPr>
          <a:xfrm>
            <a:off x="5364088" y="2636912"/>
            <a:ext cx="3456384" cy="2308324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Žlutý sloupec ukazuje výsledky levé strany výrazu.</a:t>
            </a:r>
          </a:p>
          <a:p>
            <a:endParaRPr lang="cs-CZ" dirty="0" smtClean="0">
              <a:effectLst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/>
              <a:t>M</a:t>
            </a:r>
            <a:r>
              <a:rPr lang="cs-CZ" dirty="0" smtClean="0">
                <a:effectLst/>
              </a:rPr>
              <a:t>odrý sloupec ukazuje výsledky pravé strany výrazu.</a:t>
            </a:r>
          </a:p>
          <a:p>
            <a:endParaRPr lang="cs-CZ" dirty="0" smtClean="0">
              <a:effectLst/>
            </a:endParaRP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cs-CZ" dirty="0" smtClean="0">
                <a:effectLst/>
              </a:rPr>
              <a:t>Ve všech řádcích jsou stejné, vztah proto platí.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566263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  <p:bldP spid="2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60000" y="1800000"/>
            <a:ext cx="8460000" cy="3477875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Jaké jsou nejčastější způsoby popisu logických funkcí.</a:t>
            </a:r>
          </a:p>
          <a:p>
            <a:r>
              <a:rPr lang="cs-CZ" sz="2000" dirty="0" smtClean="0"/>
              <a:t>Co je pravdivostní tabulka.</a:t>
            </a:r>
          </a:p>
          <a:p>
            <a:r>
              <a:rPr lang="cs-CZ" sz="2000" dirty="0" smtClean="0"/>
              <a:t>K čemu slouží </a:t>
            </a:r>
            <a:r>
              <a:rPr lang="cs-CZ" sz="2000" dirty="0"/>
              <a:t>pravdivostní tabulka.</a:t>
            </a:r>
          </a:p>
          <a:p>
            <a:r>
              <a:rPr lang="cs-CZ" sz="2000" dirty="0" smtClean="0"/>
              <a:t>Jak určíte počet kombinací vstupních proměnných.</a:t>
            </a:r>
          </a:p>
          <a:p>
            <a:r>
              <a:rPr lang="cs-CZ" sz="2000" dirty="0" smtClean="0"/>
              <a:t>Kolik řádků bude mít pravdivostní tabulka pro 3 vstupní proměnné a proč?</a:t>
            </a:r>
          </a:p>
          <a:p>
            <a:r>
              <a:rPr lang="cs-CZ" sz="2000" dirty="0" smtClean="0"/>
              <a:t>Co je součtová a součinová forma?</a:t>
            </a:r>
          </a:p>
          <a:p>
            <a:r>
              <a:rPr lang="cs-CZ" sz="2000" dirty="0" smtClean="0"/>
              <a:t>Co je základní součinový člen?</a:t>
            </a:r>
          </a:p>
          <a:p>
            <a:r>
              <a:rPr lang="cs-CZ" sz="2000" dirty="0"/>
              <a:t>Co je základní </a:t>
            </a:r>
            <a:r>
              <a:rPr lang="cs-CZ" sz="2000" dirty="0" smtClean="0"/>
              <a:t>součtový </a:t>
            </a:r>
            <a:r>
              <a:rPr lang="cs-CZ" sz="2000" dirty="0"/>
              <a:t>člen?</a:t>
            </a:r>
          </a:p>
          <a:p>
            <a:r>
              <a:rPr lang="cs-CZ" sz="2000" dirty="0" smtClean="0"/>
              <a:t>Co je úplná součtová forma?</a:t>
            </a:r>
          </a:p>
          <a:p>
            <a:r>
              <a:rPr lang="cs-CZ" sz="2000" dirty="0"/>
              <a:t>Co je úplná </a:t>
            </a:r>
            <a:r>
              <a:rPr lang="cs-CZ" sz="2000" dirty="0" smtClean="0"/>
              <a:t>součinová </a:t>
            </a:r>
            <a:r>
              <a:rPr lang="cs-CZ" sz="2000" dirty="0"/>
              <a:t>forma?</a:t>
            </a:r>
          </a:p>
          <a:p>
            <a:r>
              <a:rPr lang="cs-CZ" sz="2000" dirty="0" smtClean="0"/>
              <a:t>Pomocí P-tabulky dokažte platnost De Morganových zákonů pro 2 proměnné.</a:t>
            </a:r>
          </a:p>
        </p:txBody>
      </p:sp>
      <p:sp>
        <p:nvSpPr>
          <p:cNvPr id="12" name="TextovéPole 11"/>
          <p:cNvSpPr txBox="1"/>
          <p:nvPr/>
        </p:nvSpPr>
        <p:spPr>
          <a:xfrm>
            <a:off x="360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Souhrn učiva, otázky k procvičení</a:t>
            </a:r>
          </a:p>
        </p:txBody>
      </p:sp>
      <p:sp>
        <p:nvSpPr>
          <p:cNvPr id="14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3337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12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65376"/>
            <a:ext cx="3036813" cy="648000"/>
          </a:xfrm>
          <a:prstGeom prst="rect">
            <a:avLst/>
          </a:prstGeom>
        </p:spPr>
      </p:pic>
      <p:sp>
        <p:nvSpPr>
          <p:cNvPr id="11" name="TextovéPole 10"/>
          <p:cNvSpPr txBox="1"/>
          <p:nvPr/>
        </p:nvSpPr>
        <p:spPr>
          <a:xfrm>
            <a:off x="342000" y="1008000"/>
            <a:ext cx="8460000" cy="461665"/>
          </a:xfrm>
          <a:prstGeom prst="rect">
            <a:avLst/>
          </a:prstGeom>
          <a:blipFill>
            <a:blip r:embed="rId4"/>
            <a:tile tx="0" ty="0" sx="100000" sy="100000" flip="none" algn="tl"/>
          </a:blip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Použité zdroje</a:t>
            </a:r>
          </a:p>
        </p:txBody>
      </p:sp>
      <p:sp>
        <p:nvSpPr>
          <p:cNvPr id="10" name="Zástupný symbol pro číslo snímku 14"/>
          <p:cNvSpPr>
            <a:spLocks noGrp="1"/>
          </p:cNvSpPr>
          <p:nvPr/>
        </p:nvSpPr>
        <p:spPr>
          <a:xfrm>
            <a:off x="7992480" y="6356448"/>
            <a:ext cx="900000" cy="2160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cs-CZ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85D957D-D829-4070-AC89-93F188FE283C}" type="slidenum">
              <a:rPr lang="cs-CZ" smtClean="0"/>
              <a:pPr/>
              <a:t>10</a:t>
            </a:fld>
            <a:endParaRPr lang="cs-CZ" dirty="0"/>
          </a:p>
        </p:txBody>
      </p:sp>
      <p:sp>
        <p:nvSpPr>
          <p:cNvPr id="13" name="TextovéPole 11"/>
          <p:cNvSpPr txBox="1"/>
          <p:nvPr/>
        </p:nvSpPr>
        <p:spPr>
          <a:xfrm>
            <a:off x="341764" y="1628800"/>
            <a:ext cx="8460000" cy="36000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Vlastní materiály SŠST Ústí nad Labem</a:t>
            </a:r>
          </a:p>
        </p:txBody>
      </p:sp>
      <p:sp>
        <p:nvSpPr>
          <p:cNvPr id="14" name="TextovéPole 14"/>
          <p:cNvSpPr txBox="1"/>
          <p:nvPr/>
        </p:nvSpPr>
        <p:spPr>
          <a:xfrm>
            <a:off x="342236" y="2105672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KESL, Jan. </a:t>
            </a:r>
            <a:r>
              <a:rPr lang="cs-CZ" sz="2000" i="1" dirty="0"/>
              <a:t>Elektronika </a:t>
            </a:r>
            <a:r>
              <a:rPr lang="cs-CZ" sz="2000" i="1" dirty="0" smtClean="0"/>
              <a:t>III, </a:t>
            </a:r>
            <a:r>
              <a:rPr lang="cs-CZ" sz="2000" i="1" dirty="0"/>
              <a:t>číslicová technika</a:t>
            </a:r>
            <a:r>
              <a:rPr lang="cs-CZ" sz="2000" dirty="0"/>
              <a:t>. Praha: BEN - technická literatura, 2006, ISBN 80-7300-182-9. </a:t>
            </a:r>
          </a:p>
        </p:txBody>
      </p:sp>
      <p:sp>
        <p:nvSpPr>
          <p:cNvPr id="15" name="TextovéPole 15"/>
          <p:cNvSpPr txBox="1"/>
          <p:nvPr/>
        </p:nvSpPr>
        <p:spPr>
          <a:xfrm>
            <a:off x="342236" y="2969768"/>
            <a:ext cx="8460000" cy="707886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 smtClean="0"/>
              <a:t>ANTOŠOVÁ, Marcela; DAVÍDEK, Vratislav. </a:t>
            </a:r>
            <a:r>
              <a:rPr lang="cs-CZ" sz="2000" i="1" dirty="0" smtClean="0"/>
              <a:t>Číslicová technika</a:t>
            </a:r>
            <a:r>
              <a:rPr lang="cs-CZ" sz="2000" dirty="0" smtClean="0"/>
              <a:t>. České Budějovice: KOPP, 2008, ISBN 978-80-7232-333-3. </a:t>
            </a:r>
            <a:endParaRPr lang="cs-CZ" sz="2000" dirty="0"/>
          </a:p>
        </p:txBody>
      </p:sp>
      <p:sp>
        <p:nvSpPr>
          <p:cNvPr id="16" name="TextovéPole 16"/>
          <p:cNvSpPr txBox="1"/>
          <p:nvPr/>
        </p:nvSpPr>
        <p:spPr>
          <a:xfrm>
            <a:off x="342236" y="3793794"/>
            <a:ext cx="8460000" cy="400110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  <a:scene3d>
            <a:camera prst="orthographicFront"/>
            <a:lightRig rig="threePt" dir="t"/>
          </a:scene3d>
          <a:sp3d>
            <a:bevelT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z="2000" dirty="0"/>
              <a:t>ARENDÁŠ, Viliam. </a:t>
            </a:r>
            <a:r>
              <a:rPr lang="cs-CZ" sz="2000" i="1" dirty="0"/>
              <a:t>Číslicová technika</a:t>
            </a:r>
            <a:r>
              <a:rPr lang="cs-CZ" sz="2000" dirty="0"/>
              <a:t>. Bohumín: SOU, 2002, ISBN NEMÁ.</a:t>
            </a:r>
          </a:p>
        </p:txBody>
      </p:sp>
    </p:spTree>
    <p:extLst>
      <p:ext uri="{BB962C8B-B14F-4D97-AF65-F5344CB8AC3E}">
        <p14:creationId xmlns:p14="http://schemas.microsoft.com/office/powerpoint/2010/main" val="1045468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flip dir="r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 animBg="1"/>
      <p:bldP spid="13" grpId="0" animBg="1"/>
      <p:bldP spid="14" grpId="0" animBg="1"/>
      <p:bldP spid="15" grpId="0" animBg="1"/>
      <p:bldP spid="16" grpId="0" animBg="1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txDef>
      <a:spPr>
        <a:blipFill>
          <a:blip xmlns:r="http://schemas.openxmlformats.org/officeDocument/2006/relationships" r:embed="rId1"/>
          <a:tile tx="0" ty="0" sx="100000" sy="100000" flip="none" algn="tl"/>
        </a:blipFill>
        <a:scene3d>
          <a:camera prst="orthographicFront"/>
          <a:lightRig rig="threePt" dir="t"/>
        </a:scene3d>
        <a:sp3d>
          <a:bevelT/>
        </a:sp3d>
      </a:spPr>
      <a:bodyPr wrap="square" rtlCol="0" anchor="ctr">
        <a:spAutoFit/>
      </a:bodyPr>
      <a:lstStyle>
        <a:defPPr algn="ctr">
          <a:defRPr sz="2400" b="1" dirty="0" smtClean="0"/>
        </a:defPPr>
      </a:lstStyle>
    </a:txDef>
  </a:objectDefaults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3380</TotalTime>
  <Words>1078</Words>
  <Application>Microsoft Office PowerPoint</Application>
  <PresentationFormat>Předvádění na obrazovce (4:3)</PresentationFormat>
  <Paragraphs>270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Rovnice</vt:lpstr>
      <vt:lpstr>STŘEDNÍ ŠKOLA STAVEBNÍ A TECHNICKÁ Ústí nad Labem, Čelakovského 5, příspěvková organizace Páteřní škola Ústeckého kraje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175</cp:revision>
  <dcterms:created xsi:type="dcterms:W3CDTF">2010-11-01T23:40:31Z</dcterms:created>
  <dcterms:modified xsi:type="dcterms:W3CDTF">2014-01-30T08:23:58Z</dcterms:modified>
</cp:coreProperties>
</file>