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80" r:id="rId4"/>
    <p:sldId id="284" r:id="rId5"/>
    <p:sldId id="283" r:id="rId6"/>
    <p:sldId id="285" r:id="rId7"/>
    <p:sldId id="286" r:id="rId8"/>
    <p:sldId id="27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10.wmf"/><Relationship Id="rId3" Type="http://schemas.openxmlformats.org/officeDocument/2006/relationships/image" Target="../media/image2.png"/><Relationship Id="rId7" Type="http://schemas.openxmlformats.org/officeDocument/2006/relationships/image" Target="../media/image7.wmf"/><Relationship Id="rId12" Type="http://schemas.openxmlformats.org/officeDocument/2006/relationships/oleObject" Target="../embeddings/oleObject7.bin"/><Relationship Id="rId17" Type="http://schemas.openxmlformats.org/officeDocument/2006/relationships/image" Target="../media/image12.wmf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9.bin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9.wmf"/><Relationship Id="rId5" Type="http://schemas.openxmlformats.org/officeDocument/2006/relationships/image" Target="../media/image1.jpeg"/><Relationship Id="rId15" Type="http://schemas.openxmlformats.org/officeDocument/2006/relationships/image" Target="../media/image11.wmf"/><Relationship Id="rId10" Type="http://schemas.openxmlformats.org/officeDocument/2006/relationships/oleObject" Target="../embeddings/oleObject6.bin"/><Relationship Id="rId4" Type="http://schemas.openxmlformats.org/officeDocument/2006/relationships/image" Target="../media/image3.jpg"/><Relationship Id="rId9" Type="http://schemas.openxmlformats.org/officeDocument/2006/relationships/image" Target="../media/image8.wmf"/><Relationship Id="rId14" Type="http://schemas.openxmlformats.org/officeDocument/2006/relationships/oleObject" Target="../embeddings/oleObject8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2434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pojmu logický výraz a použití v logických funkcích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Výraz, minimalizace, počet proměnných, konstrukce, spolehlivost,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cena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Logický </a:t>
            </a:r>
            <a:r>
              <a:rPr lang="cs-CZ" sz="2800" b="1" dirty="0" smtClean="0"/>
              <a:t>výraz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Způsoby popisu logických funkcí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14311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effectLst/>
              </a:rPr>
              <a:t>Nejčastěji používané způsoby popisu logických funkcí jsou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Pravdivostní tabulka.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Logický výraz</a:t>
            </a:r>
            <a:r>
              <a:rPr lang="cs-CZ" dirty="0" smtClean="0"/>
              <a:t>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err="1" smtClean="0"/>
              <a:t>Karnaughova</a:t>
            </a:r>
            <a:r>
              <a:rPr lang="cs-CZ" dirty="0" smtClean="0"/>
              <a:t> mapa.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Logický výraz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Logický výraz je popisem logické funkce pomocí logických (Booleovských) proměnných ve formě analytického popisu.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Jeho vyjádření získáme zápisem logické funkce pro jednotlivé vstupní kombinace v součtové nebo součinové formě.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Každému logickému výrazu jednoznačně odpovídá obvodová struktura máme-li k dispozici realizační členy odpovídající operátorům výrazu.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Logický výraz považujeme za model struktury logického obvodu.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Realizačními prvky logické funkce jsou základní logické členy funkcí OR, AND a NOT.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Dalšími realizačními prvky jsou</a:t>
            </a:r>
            <a:r>
              <a:rPr lang="cs-CZ" dirty="0" smtClean="0">
                <a:effectLst/>
              </a:rPr>
              <a:t> odvozené logické členy funkcí NOR a NAND.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Máme-li zadaný logický výraz popisující logickou funkci, můžeme pomocí logických členů navrhnout strukturu logického obvodu.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Logický výraz získáme</a:t>
            </a:r>
          </a:p>
          <a:p>
            <a:pPr marL="742950" lvl="1" indent="-285750">
              <a:buFont typeface="Symbol" panose="05050102010706020507" pitchFamily="18" charset="2"/>
              <a:buChar char="·"/>
            </a:pPr>
            <a:r>
              <a:rPr lang="cs-CZ" dirty="0" smtClean="0"/>
              <a:t>z pravdivostní tabulky</a:t>
            </a:r>
          </a:p>
          <a:p>
            <a:pPr marL="742950" lvl="1" indent="-285750">
              <a:buFont typeface="Symbol" panose="05050102010706020507" pitchFamily="18" charset="2"/>
              <a:buChar char="·"/>
            </a:pPr>
            <a:r>
              <a:rPr lang="cs-CZ" dirty="0" smtClean="0"/>
              <a:t>ze slovního zadání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06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>
            <a:spLocks noChangeAspect="1"/>
          </p:cNvSpPr>
          <p:nvPr/>
        </p:nvSpPr>
        <p:spPr>
          <a:xfrm>
            <a:off x="360000" y="1628800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Je dána P-tabulka s logickými hodnotami výstupní funkce. Vytvořte logický výraz v součtovém tvaru.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Logický výraz (funkce) získaný z P-tabulky</a:t>
            </a:r>
            <a:endParaRPr lang="cs-CZ" sz="2400" b="1" dirty="0"/>
          </a:p>
        </p:txBody>
      </p:sp>
      <p:graphicFrame>
        <p:nvGraphicFramePr>
          <p:cNvPr id="116" name="Tabulka 1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3378387"/>
              </p:ext>
            </p:extLst>
          </p:nvPr>
        </p:nvGraphicFramePr>
        <p:xfrm>
          <a:off x="395536" y="2441416"/>
          <a:ext cx="1728000" cy="32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</a:tblGrid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7" name="TextovéPole 116"/>
          <p:cNvSpPr txBox="1">
            <a:spLocks noChangeAspect="1"/>
          </p:cNvSpPr>
          <p:nvPr/>
        </p:nvSpPr>
        <p:spPr>
          <a:xfrm>
            <a:off x="2483768" y="2420888"/>
            <a:ext cx="6336704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Pro součtový tvar sestavíme součiny pro řádky tabulky, kde výstupní funkce </a:t>
            </a:r>
            <a:r>
              <a:rPr lang="cs-CZ" b="1" i="1" dirty="0" smtClean="0">
                <a:solidFill>
                  <a:srgbClr val="FF0000"/>
                </a:solidFill>
              </a:rPr>
              <a:t>y = 1</a:t>
            </a:r>
            <a:r>
              <a:rPr lang="cs-CZ" dirty="0" smtClean="0"/>
              <a:t>.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1168288"/>
              </p:ext>
            </p:extLst>
          </p:nvPr>
        </p:nvGraphicFramePr>
        <p:xfrm>
          <a:off x="2543869" y="3249613"/>
          <a:ext cx="2316163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Rovnice" r:id="rId6" imgW="1663560" imgH="228600" progId="Equation.3">
                  <p:embed/>
                </p:oleObj>
              </mc:Choice>
              <mc:Fallback>
                <p:oleObj name="Rovnice" r:id="rId6" imgW="166356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43869" y="3249613"/>
                        <a:ext cx="2316163" cy="3238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6120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5" grpId="0" animBg="1"/>
      <p:bldP spid="1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extovéPole 117"/>
          <p:cNvSpPr txBox="1">
            <a:spLocks noChangeAspect="1"/>
          </p:cNvSpPr>
          <p:nvPr/>
        </p:nvSpPr>
        <p:spPr>
          <a:xfrm>
            <a:off x="360472" y="4293096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 minimalizujte funkci získanou v předchozím příkladu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>
            <a:spLocks noChangeAspect="1"/>
          </p:cNvSpPr>
          <p:nvPr/>
        </p:nvSpPr>
        <p:spPr>
          <a:xfrm>
            <a:off x="360000" y="1628800"/>
            <a:ext cx="846000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Užitím </a:t>
            </a:r>
            <a:r>
              <a:rPr lang="cs-CZ" dirty="0" smtClean="0"/>
              <a:t>pravidel </a:t>
            </a:r>
            <a:r>
              <a:rPr lang="cs-CZ" dirty="0"/>
              <a:t>a zákonů </a:t>
            </a:r>
            <a:r>
              <a:rPr lang="cs-CZ" dirty="0" err="1" smtClean="0"/>
              <a:t>Booleovy</a:t>
            </a:r>
            <a:r>
              <a:rPr lang="cs-CZ" dirty="0" smtClean="0"/>
              <a:t> algebry je </a:t>
            </a:r>
            <a:r>
              <a:rPr lang="cs-CZ" dirty="0"/>
              <a:t>někdy možné vyloučit ty proměnné, které neovlivňují logickou funkci. Důsledkem je: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Jednodušší </a:t>
            </a:r>
            <a:r>
              <a:rPr lang="cs-CZ" dirty="0"/>
              <a:t>výstupní </a:t>
            </a:r>
            <a:r>
              <a:rPr lang="cs-CZ" dirty="0" smtClean="0"/>
              <a:t>funkce.</a:t>
            </a:r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Menší počet vstupních proměnných.</a:t>
            </a:r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Jednodušší </a:t>
            </a:r>
            <a:r>
              <a:rPr lang="cs-CZ" dirty="0"/>
              <a:t>zapojení =&gt; méně stavebních prvků (součástek</a:t>
            </a:r>
            <a:r>
              <a:rPr lang="cs-CZ" dirty="0" smtClean="0"/>
              <a:t>).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Rychlejší konstrukce.</a:t>
            </a:r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Vyšší spolehlivost.</a:t>
            </a:r>
            <a:endParaRPr lang="cs-CZ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Nižší cena.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Nižší spotřeba elektrické energie.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Minimalizace logické funkce úpravou</a:t>
            </a:r>
            <a:endParaRPr lang="cs-CZ" sz="24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2124332"/>
              </p:ext>
            </p:extLst>
          </p:nvPr>
        </p:nvGraphicFramePr>
        <p:xfrm>
          <a:off x="383630" y="4797326"/>
          <a:ext cx="2316162" cy="1223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9" name="Rovnice" r:id="rId6" imgW="1663560" imgH="863280" progId="Equation.3">
                  <p:embed/>
                </p:oleObj>
              </mc:Choice>
              <mc:Fallback>
                <p:oleObj name="Rovnice" r:id="rId6" imgW="1663560" imgH="86328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630" y="4797326"/>
                        <a:ext cx="2316162" cy="122396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9" name="TextovéPole 118"/>
          <p:cNvSpPr txBox="1">
            <a:spLocks noChangeAspect="1"/>
          </p:cNvSpPr>
          <p:nvPr/>
        </p:nvSpPr>
        <p:spPr>
          <a:xfrm>
            <a:off x="2987824" y="4797152"/>
            <a:ext cx="5832648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Výsledná funkce je jednodušší.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Obsahuje méně členů a menší počet operací.</a:t>
            </a:r>
          </a:p>
        </p:txBody>
      </p:sp>
    </p:spTree>
    <p:extLst>
      <p:ext uri="{BB962C8B-B14F-4D97-AF65-F5344CB8AC3E}">
        <p14:creationId xmlns:p14="http://schemas.microsoft.com/office/powerpoint/2010/main" val="183598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0" grpId="0" animBg="1"/>
      <p:bldP spid="115" grpId="0" animBg="1"/>
      <p:bldP spid="1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Řešené příklady minimalizace logické funkce úpravou</a:t>
            </a:r>
            <a:endParaRPr lang="cs-CZ" sz="24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8409237"/>
              </p:ext>
            </p:extLst>
          </p:nvPr>
        </p:nvGraphicFramePr>
        <p:xfrm>
          <a:off x="395288" y="1639863"/>
          <a:ext cx="6511925" cy="358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3" name="Rovnice" r:id="rId6" imgW="4686120" imgH="2539800" progId="Equation.3">
                  <p:embed/>
                </p:oleObj>
              </mc:Choice>
              <mc:Fallback>
                <p:oleObj name="Rovnice" r:id="rId6" imgW="4686120" imgH="2539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39863"/>
                        <a:ext cx="6511925" cy="358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TextovéPole 15"/>
          <p:cNvSpPr txBox="1">
            <a:spLocks noChangeAspect="1"/>
          </p:cNvSpPr>
          <p:nvPr/>
        </p:nvSpPr>
        <p:spPr>
          <a:xfrm>
            <a:off x="360472" y="5507940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 posledním příkladu vstupní proměnná </a:t>
            </a:r>
            <a:r>
              <a:rPr lang="cs-CZ" b="1" i="1" dirty="0" smtClean="0"/>
              <a:t>b</a:t>
            </a:r>
            <a:r>
              <a:rPr lang="cs-CZ" dirty="0" smtClean="0"/>
              <a:t> nemá vliv na výslednou funkci.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33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Ověření řešení příkladu č. 5 pomocí P-tabulky</a:t>
            </a:r>
            <a:endParaRPr lang="cs-CZ" sz="24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9402884"/>
              </p:ext>
            </p:extLst>
          </p:nvPr>
        </p:nvGraphicFramePr>
        <p:xfrm>
          <a:off x="2992438" y="1666577"/>
          <a:ext cx="3159125" cy="322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4" name="Rovnice" r:id="rId6" imgW="2273040" imgH="228600" progId="Equation.3">
                  <p:embed/>
                </p:oleObj>
              </mc:Choice>
              <mc:Fallback>
                <p:oleObj name="Rovnice" r:id="rId6" imgW="227304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2438" y="1666577"/>
                        <a:ext cx="3159125" cy="322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TextovéPole 15"/>
          <p:cNvSpPr txBox="1">
            <a:spLocks noChangeAspect="1"/>
          </p:cNvSpPr>
          <p:nvPr/>
        </p:nvSpPr>
        <p:spPr>
          <a:xfrm>
            <a:off x="360472" y="5589240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Původní výraz (žlutý sloupec) a výsledek (modrý sloupec) jsou ve všech řádcích stejné.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541350"/>
              </p:ext>
            </p:extLst>
          </p:nvPr>
        </p:nvGraphicFramePr>
        <p:xfrm>
          <a:off x="2178000" y="2204864"/>
          <a:ext cx="4788000" cy="32400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1008000"/>
                <a:gridCol w="540000"/>
              </a:tblGrid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0403848"/>
              </p:ext>
            </p:extLst>
          </p:nvPr>
        </p:nvGraphicFramePr>
        <p:xfrm>
          <a:off x="3979026" y="2243986"/>
          <a:ext cx="195263" cy="28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5" name="Rovnice" r:id="rId8" imgW="139680" imgH="203040" progId="Equation.3">
                  <p:embed/>
                </p:oleObj>
              </mc:Choice>
              <mc:Fallback>
                <p:oleObj name="Rovnice" r:id="rId8" imgW="139680" imgH="20304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79026" y="2243986"/>
                        <a:ext cx="195263" cy="285750"/>
                      </a:xfrm>
                      <a:prstGeom prst="rect">
                        <a:avLst/>
                      </a:prstGeom>
                      <a:solidFill>
                        <a:schemeClr val="accent3">
                          <a:lumMod val="40000"/>
                          <a:lumOff val="60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3856370"/>
              </p:ext>
            </p:extLst>
          </p:nvPr>
        </p:nvGraphicFramePr>
        <p:xfrm>
          <a:off x="4408758" y="2241550"/>
          <a:ext cx="407988" cy="28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6" name="Rovnice" r:id="rId10" imgW="291960" imgH="203040" progId="Equation.3">
                  <p:embed/>
                </p:oleObj>
              </mc:Choice>
              <mc:Fallback>
                <p:oleObj name="Rovnice" r:id="rId10" imgW="291960" imgH="20304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08758" y="2241550"/>
                        <a:ext cx="407988" cy="285750"/>
                      </a:xfrm>
                      <a:prstGeom prst="rect">
                        <a:avLst/>
                      </a:prstGeom>
                      <a:solidFill>
                        <a:srgbClr val="D7E4BD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5445304"/>
              </p:ext>
            </p:extLst>
          </p:nvPr>
        </p:nvGraphicFramePr>
        <p:xfrm>
          <a:off x="4965396" y="2262188"/>
          <a:ext cx="371475" cy="250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7" name="Rovnice" r:id="rId12" imgW="266400" imgH="177480" progId="Equation.3">
                  <p:embed/>
                </p:oleObj>
              </mc:Choice>
              <mc:Fallback>
                <p:oleObj name="Rovnice" r:id="rId12" imgW="266400" imgH="17748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5396" y="2262188"/>
                        <a:ext cx="371475" cy="250825"/>
                      </a:xfrm>
                      <a:prstGeom prst="rect">
                        <a:avLst/>
                      </a:prstGeom>
                      <a:solidFill>
                        <a:srgbClr val="D7E4BD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2704306"/>
              </p:ext>
            </p:extLst>
          </p:nvPr>
        </p:nvGraphicFramePr>
        <p:xfrm>
          <a:off x="5467999" y="2232025"/>
          <a:ext cx="904875" cy="28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8" name="Rovnice" r:id="rId14" imgW="647640" imgH="203040" progId="Equation.3">
                  <p:embed/>
                </p:oleObj>
              </mc:Choice>
              <mc:Fallback>
                <p:oleObj name="Rovnice" r:id="rId14" imgW="647640" imgH="20304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67999" y="2232025"/>
                        <a:ext cx="904875" cy="2857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2861284"/>
              </p:ext>
            </p:extLst>
          </p:nvPr>
        </p:nvGraphicFramePr>
        <p:xfrm>
          <a:off x="6567183" y="2296046"/>
          <a:ext cx="265113" cy="196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9" name="Rovnice" r:id="rId16" imgW="190440" imgH="139680" progId="Equation.3">
                  <p:embed/>
                </p:oleObj>
              </mc:Choice>
              <mc:Fallback>
                <p:oleObj name="Rovnice" r:id="rId16" imgW="190440" imgH="13968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67183" y="2296046"/>
                        <a:ext cx="265113" cy="196850"/>
                      </a:xfrm>
                      <a:prstGeom prst="rect">
                        <a:avLst/>
                      </a:prstGeom>
                      <a:solidFill>
                        <a:schemeClr val="tx2">
                          <a:lumMod val="20000"/>
                          <a:lumOff val="80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3325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Co je součtová a součinová forma?</a:t>
            </a:r>
          </a:p>
          <a:p>
            <a:r>
              <a:rPr lang="cs-CZ" sz="2000" dirty="0"/>
              <a:t>Co je základní součinový člen?</a:t>
            </a:r>
          </a:p>
          <a:p>
            <a:r>
              <a:rPr lang="cs-CZ" sz="2000" dirty="0"/>
              <a:t>Co je základní součtový člen?</a:t>
            </a:r>
          </a:p>
          <a:p>
            <a:r>
              <a:rPr lang="cs-CZ" sz="2000" dirty="0"/>
              <a:t>Co je úplná součtová forma?</a:t>
            </a:r>
          </a:p>
          <a:p>
            <a:r>
              <a:rPr lang="cs-CZ" sz="2000" dirty="0"/>
              <a:t>Co je úplná součinová forma?</a:t>
            </a:r>
          </a:p>
          <a:p>
            <a:r>
              <a:rPr lang="cs-CZ" sz="2000" dirty="0" smtClean="0"/>
              <a:t>Vysvětlete pojem logický výraz.</a:t>
            </a:r>
          </a:p>
          <a:p>
            <a:r>
              <a:rPr lang="cs-CZ" sz="2000" dirty="0" smtClean="0"/>
              <a:t>Jak získáme logický výraz z P-tabulky v součtovém tvaru?</a:t>
            </a:r>
          </a:p>
          <a:p>
            <a:r>
              <a:rPr lang="cs-CZ" sz="2000" dirty="0"/>
              <a:t>Jak získáme logický výraz z P-tabulky v </a:t>
            </a:r>
            <a:r>
              <a:rPr lang="cs-CZ" sz="2000" dirty="0" smtClean="0"/>
              <a:t>součinovém tvaru?</a:t>
            </a:r>
            <a:endParaRPr lang="cs-CZ" sz="2000" dirty="0"/>
          </a:p>
          <a:p>
            <a:r>
              <a:rPr lang="cs-CZ" sz="2000" dirty="0" smtClean="0"/>
              <a:t>Co je minimalizace funkce.</a:t>
            </a:r>
          </a:p>
          <a:p>
            <a:r>
              <a:rPr lang="cs-CZ" sz="2000" dirty="0" smtClean="0"/>
              <a:t>Jaké prostředky používáme pro minimalizaci funkcí.</a:t>
            </a:r>
          </a:p>
          <a:p>
            <a:r>
              <a:rPr lang="cs-CZ" sz="2000" dirty="0" smtClean="0"/>
              <a:t>Může být po minimalizaci funkce počet vstupních proměnných menší?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3049</TotalTime>
  <Words>707</Words>
  <Application>Microsoft Office PowerPoint</Application>
  <PresentationFormat>Předvádění na obrazovce (4:3)</PresentationFormat>
  <Paragraphs>209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178</cp:revision>
  <dcterms:created xsi:type="dcterms:W3CDTF">2010-11-01T23:40:31Z</dcterms:created>
  <dcterms:modified xsi:type="dcterms:W3CDTF">2014-01-30T08:18:22Z</dcterms:modified>
</cp:coreProperties>
</file>