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79" r:id="rId4"/>
    <p:sldId id="281" r:id="rId5"/>
    <p:sldId id="280" r:id="rId6"/>
    <p:sldId id="283" r:id="rId7"/>
    <p:sldId id="284" r:id="rId8"/>
    <p:sldId id="282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17634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principu kombinačních obvodů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 sčítání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dvojkových čísel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Sčítačka poloviční, úplná, přenos, nonekvivalence, XOR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Kombinační logické obvody - sčítačka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Typické druhy kombinačních logických obvodů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Blokové schéma obecného kombinačního logického obvodu.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2000" y="4039904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Typickými představiteli kombinačních logických obvodů jsou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Sčítačky a další obvody aritmetických operací, např. generátory přenosu.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err="1" smtClean="0"/>
              <a:t>Multiplexery</a:t>
            </a:r>
            <a:r>
              <a:rPr lang="cs-CZ" dirty="0" smtClean="0"/>
              <a:t> a </a:t>
            </a:r>
            <a:r>
              <a:rPr lang="cs-CZ" dirty="0" err="1" smtClean="0"/>
              <a:t>demultiplexery</a:t>
            </a:r>
            <a:r>
              <a:rPr lang="cs-CZ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Komparátory.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Kodéry a dekodéry.</a:t>
            </a:r>
            <a:endParaRPr lang="cs-CZ" dirty="0">
              <a:effectLst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062494" y="2293362"/>
            <a:ext cx="2980424" cy="1332684"/>
            <a:chOff x="2577675" y="2318449"/>
            <a:chExt cx="1580165" cy="1032634"/>
          </a:xfrm>
        </p:grpSpPr>
        <p:grpSp>
          <p:nvGrpSpPr>
            <p:cNvPr id="13" name="Skupina 12"/>
            <p:cNvGrpSpPr>
              <a:grpSpLocks noChangeAspect="1"/>
            </p:cNvGrpSpPr>
            <p:nvPr/>
          </p:nvGrpSpPr>
          <p:grpSpPr>
            <a:xfrm>
              <a:off x="3018410" y="2420889"/>
              <a:ext cx="601290" cy="900000"/>
              <a:chOff x="2914886" y="2420888"/>
              <a:chExt cx="432978" cy="648072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918530" y="2518071"/>
                <a:ext cx="427555" cy="41214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Kombinační</a:t>
                </a:r>
              </a:p>
              <a:p>
                <a:pPr algn="ctr"/>
                <a:r>
                  <a:rPr lang="cs-CZ" sz="1400" b="1" dirty="0" smtClean="0"/>
                  <a:t>logický</a:t>
                </a:r>
              </a:p>
              <a:p>
                <a:pPr algn="ctr"/>
                <a:r>
                  <a:rPr lang="cs-CZ" sz="1400" b="1" dirty="0" smtClean="0"/>
                  <a:t>obvod</a:t>
                </a:r>
              </a:p>
            </p:txBody>
          </p:sp>
        </p:grpSp>
        <p:cxnSp>
          <p:nvCxnSpPr>
            <p:cNvPr id="16" name="Přímá spojnice 15"/>
            <p:cNvCxnSpPr/>
            <p:nvPr/>
          </p:nvCxnSpPr>
          <p:spPr>
            <a:xfrm flipV="1">
              <a:off x="2776015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2787743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2787743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896183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2577675" y="2318449"/>
              <a:ext cx="1718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A</a:t>
              </a:r>
              <a:endParaRPr lang="cs-CZ" b="1" dirty="0" smtClean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80225" y="2606481"/>
              <a:ext cx="166747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B</a:t>
              </a:r>
              <a:endParaRPr lang="cs-CZ" b="1" dirty="0" smtClean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85630" y="3064905"/>
              <a:ext cx="178645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smtClean="0"/>
                <a:t>N</a:t>
              </a:r>
              <a:endParaRPr lang="cs-CZ" b="1" dirty="0" smtClean="0"/>
            </a:p>
          </p:txBody>
        </p:sp>
        <p:cxnSp>
          <p:nvCxnSpPr>
            <p:cNvPr id="29" name="Přímá spojnice 28"/>
            <p:cNvCxnSpPr/>
            <p:nvPr/>
          </p:nvCxnSpPr>
          <p:spPr>
            <a:xfrm flipV="1">
              <a:off x="3617919" y="2492896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3629647" y="2745352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3629647" y="3212939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3738087" y="2834654"/>
              <a:ext cx="0" cy="306314"/>
            </a:xfrm>
            <a:prstGeom prst="line">
              <a:avLst/>
            </a:prstGeom>
            <a:ln w="12700">
              <a:solidFill>
                <a:srgbClr val="00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3949941" y="2318449"/>
              <a:ext cx="19322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a</a:t>
              </a:r>
              <a:endParaRPr lang="cs-CZ" b="1" baseline="-25000" dirty="0" smtClean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943636" y="2606481"/>
              <a:ext cx="205842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b</a:t>
              </a:r>
              <a:endParaRPr lang="cs-CZ" b="1" baseline="-25000" dirty="0" smtClean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957981" y="3064905"/>
              <a:ext cx="199859" cy="2861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rtlCol="0" anchor="ctr">
              <a:spAutoFit/>
            </a:bodyPr>
            <a:lstStyle/>
            <a:p>
              <a:pPr algn="ctr"/>
              <a:r>
                <a:rPr lang="cs-CZ" b="1" dirty="0" err="1" smtClean="0"/>
                <a:t>Y</a:t>
              </a:r>
              <a:r>
                <a:rPr lang="cs-CZ" b="1" baseline="-25000" dirty="0" err="1" smtClean="0"/>
                <a:t>n</a:t>
              </a:r>
              <a:endParaRPr lang="cs-CZ" b="1" baseline="-25000" dirty="0" smtClean="0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971600" y="2806476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Vstupní proměnné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29024" y="2815768"/>
            <a:ext cx="197136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Výstupní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8" grpId="0" animBg="1"/>
      <p:bldP spid="36" grpId="0" animBg="1"/>
      <p:bldP spid="3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Princip sčítání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556792"/>
            <a:ext cx="8460000" cy="30469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/>
              <a:t>Sečtení </a:t>
            </a:r>
            <a:r>
              <a:rPr lang="cs-CZ" dirty="0"/>
              <a:t>dvou dvojkových čísel je založeno na sečtení všech dvojic dvojkových míst, které si vzájemně řádově odpovídají počínajíce nejnižšími </a:t>
            </a:r>
            <a:r>
              <a:rPr lang="cs-CZ" dirty="0" smtClean="0"/>
              <a:t>řády.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sčítání dvou dvojkových čísel musíme nejdříve sečíst hodnoty na nejnižším řádovém místě (tj. na řádovém místě, které odpovídá příslušné pozici</a:t>
            </a:r>
            <a:r>
              <a:rPr lang="cs-CZ" dirty="0" smtClean="0"/>
              <a:t>).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/>
              <a:t>Je třeba brát v úvahu i přenosy z nižších do vyšších řádů, které během sčítání vznikají.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Může </a:t>
            </a:r>
            <a:r>
              <a:rPr lang="cs-CZ" dirty="0"/>
              <a:t>přitom vzniknout aritmetický součet nula, jedna nebo </a:t>
            </a:r>
            <a:r>
              <a:rPr lang="cs-CZ" dirty="0" smtClean="0"/>
              <a:t>dva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Ve dvojkové (binární) soustavě není výsledek dva možný.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Nestačí </a:t>
            </a:r>
            <a:r>
              <a:rPr lang="cs-CZ" dirty="0"/>
              <a:t>jedno dvojkové místo na zapsání </a:t>
            </a:r>
            <a:r>
              <a:rPr lang="cs-CZ" dirty="0" smtClean="0"/>
              <a:t>výsledku.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Vznikne </a:t>
            </a:r>
            <a:r>
              <a:rPr lang="cs-CZ" dirty="0"/>
              <a:t>tedy dvojkový přenos do vyššího řádu.</a:t>
            </a:r>
          </a:p>
        </p:txBody>
      </p: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Poloviční sčítačka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556792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Poloviční sčítačka sčítá pouze čísla nejnižšího (nultého) řádového místa dvou dvojkových </a:t>
            </a:r>
            <a:r>
              <a:rPr lang="cs-CZ" dirty="0" smtClean="0"/>
              <a:t>čísel.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 </a:t>
            </a:r>
            <a:r>
              <a:rPr lang="cs-CZ" dirty="0"/>
              <a:t>vyšší řádová místa se přidává hodnota přenosu z nižšího řádového místa.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Poloviční </a:t>
            </a:r>
            <a:r>
              <a:rPr lang="cs-CZ" dirty="0"/>
              <a:t>sčítačku můžeme použít pouze k součtu dvou číslic na nejnižších řádových místech dvou binárních čísel, do kterého nevstupuje přenos z nižšího řádu</a:t>
            </a:r>
            <a:r>
              <a:rPr lang="cs-CZ" dirty="0" smtClean="0"/>
              <a:t>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408415"/>
              </p:ext>
            </p:extLst>
          </p:nvPr>
        </p:nvGraphicFramePr>
        <p:xfrm>
          <a:off x="342000" y="3212976"/>
          <a:ext cx="2664770" cy="16459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540385"/>
                <a:gridCol w="540385"/>
                <a:gridCol w="792000"/>
                <a:gridCol w="79200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Vstupy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Součet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Přenos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A</a:t>
                      </a:r>
                      <a:r>
                        <a:rPr lang="cs-CZ" sz="1800" b="1" baseline="-25000" dirty="0" smtClean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B</a:t>
                      </a:r>
                      <a:r>
                        <a:rPr lang="cs-CZ" sz="1800" b="1" baseline="-25000" dirty="0" smtClean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S</a:t>
                      </a:r>
                      <a:r>
                        <a:rPr lang="cs-CZ" sz="1800" b="1" baseline="-25000" dirty="0" smtClean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C</a:t>
                      </a:r>
                      <a:r>
                        <a:rPr lang="cs-CZ" sz="1800" b="1" baseline="-25000" dirty="0" smtClean="0">
                          <a:effectLst/>
                        </a:rPr>
                        <a:t>1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0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287566" y="3212976"/>
            <a:ext cx="551443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altLang="cs-CZ" dirty="0" smtClean="0"/>
              <a:t>Pravdivostní tabulka </a:t>
            </a:r>
            <a:r>
              <a:rPr lang="cs-CZ" altLang="cs-CZ" dirty="0"/>
              <a:t>součtu dvou číslic v </a:t>
            </a:r>
            <a:r>
              <a:rPr lang="cs-CZ" altLang="cs-CZ" dirty="0" smtClean="0"/>
              <a:t>nultém </a:t>
            </a:r>
            <a:r>
              <a:rPr lang="cs-CZ" altLang="cs-CZ" dirty="0"/>
              <a:t>řádu</a:t>
            </a:r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3287566" y="3945830"/>
            <a:ext cx="5514434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Funkce </a:t>
            </a:r>
            <a:r>
              <a:rPr lang="cs-CZ" b="1" i="1" dirty="0" smtClean="0"/>
              <a:t>C</a:t>
            </a:r>
            <a:r>
              <a:rPr lang="cs-CZ" b="1" i="1" baseline="-25000" dirty="0" smtClean="0"/>
              <a:t>1</a:t>
            </a:r>
            <a:r>
              <a:rPr lang="cs-CZ" dirty="0" smtClean="0"/>
              <a:t> </a:t>
            </a:r>
            <a:r>
              <a:rPr lang="cs-CZ" dirty="0"/>
              <a:t>je logický součin. Funkce </a:t>
            </a:r>
            <a:r>
              <a:rPr lang="cs-CZ" b="1" i="1" dirty="0" smtClean="0"/>
              <a:t>S</a:t>
            </a:r>
            <a:r>
              <a:rPr lang="cs-CZ" b="1" i="1" baseline="-25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je tzv. </a:t>
            </a:r>
            <a:r>
              <a:rPr lang="cs-CZ" dirty="0" smtClean="0"/>
              <a:t>nonekvivalence (</a:t>
            </a:r>
            <a:r>
              <a:rPr lang="cs-CZ" dirty="0" err="1" smtClean="0"/>
              <a:t>e</a:t>
            </a:r>
            <a:r>
              <a:rPr lang="cs-CZ" b="1" dirty="0" err="1" smtClean="0"/>
              <a:t>X</a:t>
            </a:r>
            <a:r>
              <a:rPr lang="cs-CZ" dirty="0" err="1" smtClean="0"/>
              <a:t>lusiv</a:t>
            </a:r>
            <a:r>
              <a:rPr lang="cs-CZ" dirty="0" smtClean="0"/>
              <a:t> </a:t>
            </a:r>
            <a:r>
              <a:rPr lang="cs-CZ" b="1" dirty="0" smtClean="0"/>
              <a:t>OR</a:t>
            </a:r>
            <a:r>
              <a:rPr lang="cs-CZ" dirty="0" smtClean="0"/>
              <a:t>), </a:t>
            </a:r>
            <a:r>
              <a:rPr lang="cs-CZ" dirty="0"/>
              <a:t>kde výstup má hodnotu logická </a:t>
            </a:r>
            <a:r>
              <a:rPr lang="cs-CZ" b="1" i="1" dirty="0"/>
              <a:t>1</a:t>
            </a:r>
            <a:r>
              <a:rPr lang="cs-CZ" dirty="0"/>
              <a:t>, když jsou oba vstupy různé. Označuje se </a:t>
            </a:r>
            <a:r>
              <a:rPr lang="cs-CZ" b="1" dirty="0"/>
              <a:t>XOR</a:t>
            </a:r>
            <a:r>
              <a:rPr lang="cs-CZ" dirty="0"/>
              <a:t>.</a:t>
            </a:r>
          </a:p>
        </p:txBody>
      </p:sp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342000" y="5075892"/>
            <a:ext cx="5022088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/>
              <a:t>Logická funkce popisující činnost poloviční </a:t>
            </a:r>
            <a:r>
              <a:rPr lang="cs-CZ" dirty="0" smtClean="0"/>
              <a:t>sčítačky:</a:t>
            </a:r>
          </a:p>
          <a:p>
            <a:r>
              <a:rPr lang="cs-CZ" dirty="0" smtClean="0"/>
              <a:t>kde </a:t>
            </a:r>
            <a:r>
              <a:rPr lang="cs-CZ" b="1" i="1" dirty="0" smtClean="0"/>
              <a:t>S</a:t>
            </a:r>
            <a:r>
              <a:rPr lang="cs-CZ" b="1" i="1" baseline="-25000" dirty="0" smtClean="0"/>
              <a:t>0</a:t>
            </a:r>
            <a:r>
              <a:rPr lang="cs-CZ" dirty="0" smtClean="0"/>
              <a:t> je součet </a:t>
            </a:r>
            <a:r>
              <a:rPr lang="cs-CZ" dirty="0"/>
              <a:t>v nejnižším řádu</a:t>
            </a:r>
          </a:p>
          <a:p>
            <a:r>
              <a:rPr lang="cs-CZ" dirty="0" smtClean="0"/>
              <a:t>       </a:t>
            </a:r>
            <a:r>
              <a:rPr lang="cs-CZ" b="1" i="1" dirty="0"/>
              <a:t>C</a:t>
            </a:r>
            <a:r>
              <a:rPr lang="cs-CZ" b="1" i="1" baseline="-25000" dirty="0" smtClean="0"/>
              <a:t>1</a:t>
            </a:r>
            <a:r>
              <a:rPr lang="cs-CZ" dirty="0" smtClean="0"/>
              <a:t> je přenos </a:t>
            </a:r>
            <a:r>
              <a:rPr lang="cs-CZ" dirty="0"/>
              <a:t>do vyššího řádu </a:t>
            </a:r>
            <a:r>
              <a:rPr lang="cs-CZ" dirty="0" smtClean="0"/>
              <a:t>(</a:t>
            </a:r>
            <a:r>
              <a:rPr lang="cs-CZ" dirty="0"/>
              <a:t>C</a:t>
            </a:r>
            <a:r>
              <a:rPr lang="cs-CZ" dirty="0" smtClean="0"/>
              <a:t>arry </a:t>
            </a:r>
            <a:r>
              <a:rPr lang="cs-CZ" dirty="0"/>
              <a:t>= přenos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6550952"/>
              </p:ext>
            </p:extLst>
          </p:nvPr>
        </p:nvGraphicFramePr>
        <p:xfrm>
          <a:off x="5646893" y="5087104"/>
          <a:ext cx="3152775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6" imgW="1879560" imgH="253800" progId="Equation.3">
                  <p:embed/>
                </p:oleObj>
              </mc:Choice>
              <mc:Fallback>
                <p:oleObj name="Rovnice" r:id="rId6" imgW="1879560" imgH="2538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6893" y="5087104"/>
                        <a:ext cx="3152775" cy="4318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7109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3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Kombinační logický obvod pro realizaci poloviční sčítačky</a:t>
            </a:r>
            <a:endParaRPr lang="cs-CZ" sz="2400" b="1" dirty="0"/>
          </a:p>
        </p:txBody>
      </p:sp>
      <p:sp>
        <p:nvSpPr>
          <p:cNvPr id="2" name="Rectangle 54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AutoShape 53"/>
          <p:cNvSpPr>
            <a:spLocks noChangeAspect="1" noChangeArrowheads="1" noTextEdit="1"/>
          </p:cNvSpPr>
          <p:nvPr/>
        </p:nvSpPr>
        <p:spPr bwMode="auto">
          <a:xfrm>
            <a:off x="1986134" y="1700808"/>
            <a:ext cx="5810652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5" name="Skupina 4"/>
          <p:cNvGrpSpPr>
            <a:grpSpLocks noChangeAspect="1"/>
          </p:cNvGrpSpPr>
          <p:nvPr/>
        </p:nvGrpSpPr>
        <p:grpSpPr>
          <a:xfrm>
            <a:off x="323528" y="1628800"/>
            <a:ext cx="4824536" cy="3678113"/>
            <a:chOff x="1731706" y="1556792"/>
            <a:chExt cx="5856025" cy="4464496"/>
          </a:xfrm>
        </p:grpSpPr>
        <p:sp>
          <p:nvSpPr>
            <p:cNvPr id="6" name="Line 48"/>
            <p:cNvSpPr>
              <a:spLocks noChangeShapeType="1"/>
            </p:cNvSpPr>
            <p:nvPr/>
          </p:nvSpPr>
          <p:spPr bwMode="auto">
            <a:xfrm flipH="1">
              <a:off x="1876504" y="1909331"/>
              <a:ext cx="8938" cy="3905166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Line 47"/>
            <p:cNvSpPr>
              <a:spLocks noChangeShapeType="1"/>
            </p:cNvSpPr>
            <p:nvPr/>
          </p:nvSpPr>
          <p:spPr bwMode="auto">
            <a:xfrm>
              <a:off x="2520046" y="1961185"/>
              <a:ext cx="1788" cy="3845265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Text Box 46"/>
            <p:cNvSpPr txBox="1">
              <a:spLocks noChangeArrowheads="1"/>
            </p:cNvSpPr>
            <p:nvPr/>
          </p:nvSpPr>
          <p:spPr bwMode="auto">
            <a:xfrm>
              <a:off x="1731706" y="1556792"/>
              <a:ext cx="514655" cy="457749"/>
            </a:xfrm>
            <a:prstGeom prst="rect">
              <a:avLst/>
            </a:prstGeom>
            <a:noFill/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b="1"/>
              </a:lvl1pPr>
            </a:lstStyle>
            <a:p>
              <a:r>
                <a:rPr lang="cs-CZ" altLang="cs-CZ" dirty="0" smtClean="0"/>
                <a:t>A</a:t>
              </a:r>
              <a:r>
                <a:rPr lang="cs-CZ" altLang="cs-CZ" baseline="-25000" dirty="0" smtClean="0"/>
                <a:t>0</a:t>
              </a:r>
              <a:endParaRPr lang="cs-CZ" altLang="cs-CZ" baseline="-25000" dirty="0"/>
            </a:p>
          </p:txBody>
        </p:sp>
        <p:sp>
          <p:nvSpPr>
            <p:cNvPr id="12" name="Text Box 45"/>
            <p:cNvSpPr txBox="1">
              <a:spLocks noChangeArrowheads="1"/>
            </p:cNvSpPr>
            <p:nvPr/>
          </p:nvSpPr>
          <p:spPr bwMode="auto">
            <a:xfrm>
              <a:off x="2373357" y="1582492"/>
              <a:ext cx="358417" cy="457748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36000" tIns="36000" rIns="36000" bIns="3600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just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altLang="cs-CZ" b="1" dirty="0" smtClean="0"/>
                <a:t>B</a:t>
              </a:r>
              <a:r>
                <a:rPr lang="cs-CZ" altLang="cs-CZ" b="1" baseline="-25000" dirty="0" smtClean="0"/>
                <a:t>0</a:t>
              </a:r>
              <a:endParaRPr lang="cs-CZ" altLang="cs-CZ" b="1" baseline="-25000" dirty="0"/>
            </a:p>
          </p:txBody>
        </p:sp>
        <p:sp>
          <p:nvSpPr>
            <p:cNvPr id="16" name="Line 36"/>
            <p:cNvSpPr>
              <a:spLocks noChangeShapeType="1"/>
            </p:cNvSpPr>
            <p:nvPr/>
          </p:nvSpPr>
          <p:spPr bwMode="auto">
            <a:xfrm flipH="1" flipV="1">
              <a:off x="1885442" y="2623669"/>
              <a:ext cx="997442" cy="214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Line 35"/>
            <p:cNvSpPr>
              <a:spLocks noChangeShapeType="1"/>
            </p:cNvSpPr>
            <p:nvPr/>
          </p:nvSpPr>
          <p:spPr bwMode="auto">
            <a:xfrm>
              <a:off x="2496807" y="3336219"/>
              <a:ext cx="1986937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Line 34"/>
            <p:cNvSpPr>
              <a:spLocks noChangeShapeType="1"/>
            </p:cNvSpPr>
            <p:nvPr/>
          </p:nvSpPr>
          <p:spPr bwMode="auto">
            <a:xfrm flipV="1">
              <a:off x="4483745" y="2979497"/>
              <a:ext cx="0" cy="356722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Line 33"/>
            <p:cNvSpPr>
              <a:spLocks noChangeShapeType="1"/>
            </p:cNvSpPr>
            <p:nvPr/>
          </p:nvSpPr>
          <p:spPr bwMode="auto">
            <a:xfrm>
              <a:off x="3923327" y="2629927"/>
              <a:ext cx="815154" cy="89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Line 32"/>
            <p:cNvSpPr>
              <a:spLocks noChangeShapeType="1"/>
            </p:cNvSpPr>
            <p:nvPr/>
          </p:nvSpPr>
          <p:spPr bwMode="auto">
            <a:xfrm>
              <a:off x="4483745" y="2979497"/>
              <a:ext cx="254736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al 31"/>
            <p:cNvSpPr>
              <a:spLocks noChangeAspect="1" noChangeArrowheads="1"/>
            </p:cNvSpPr>
            <p:nvPr/>
          </p:nvSpPr>
          <p:spPr bwMode="auto">
            <a:xfrm>
              <a:off x="1848796" y="2578967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al 30"/>
            <p:cNvSpPr>
              <a:spLocks noChangeAspect="1" noChangeArrowheads="1"/>
            </p:cNvSpPr>
            <p:nvPr/>
          </p:nvSpPr>
          <p:spPr bwMode="auto">
            <a:xfrm>
              <a:off x="2482507" y="3300457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Line 29"/>
            <p:cNvSpPr>
              <a:spLocks noChangeShapeType="1"/>
            </p:cNvSpPr>
            <p:nvPr/>
          </p:nvSpPr>
          <p:spPr bwMode="auto">
            <a:xfrm>
              <a:off x="2496807" y="4048768"/>
              <a:ext cx="560418" cy="89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27" name="Group 25"/>
            <p:cNvGrpSpPr>
              <a:grpSpLocks/>
            </p:cNvGrpSpPr>
            <p:nvPr/>
          </p:nvGrpSpPr>
          <p:grpSpPr bwMode="auto">
            <a:xfrm>
              <a:off x="4738480" y="3743901"/>
              <a:ext cx="889340" cy="927119"/>
              <a:chOff x="3577" y="1597"/>
              <a:chExt cx="995" cy="1039"/>
            </a:xfrm>
          </p:grpSpPr>
          <p:sp>
            <p:nvSpPr>
              <p:cNvPr id="51" name="Rectangle 28"/>
              <p:cNvSpPr>
                <a:spLocks noChangeAspect="1" noChangeArrowheads="1"/>
              </p:cNvSpPr>
              <p:nvPr/>
            </p:nvSpPr>
            <p:spPr bwMode="auto">
              <a:xfrm>
                <a:off x="3577" y="1597"/>
                <a:ext cx="687" cy="1039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2" name="Text Box 27"/>
              <p:cNvSpPr txBox="1">
                <a:spLocks noChangeAspect="1" noChangeArrowheads="1"/>
              </p:cNvSpPr>
              <p:nvPr/>
            </p:nvSpPr>
            <p:spPr bwMode="auto">
              <a:xfrm>
                <a:off x="3907" y="1690"/>
                <a:ext cx="250" cy="37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en-US" altLang="cs-CZ" sz="1400" b="1" dirty="0"/>
                  <a:t>&amp;</a:t>
                </a:r>
              </a:p>
            </p:txBody>
          </p:sp>
          <p:sp>
            <p:nvSpPr>
              <p:cNvPr id="53" name="Line 26"/>
              <p:cNvSpPr>
                <a:spLocks noChangeAspect="1" noChangeShapeType="1"/>
              </p:cNvSpPr>
              <p:nvPr/>
            </p:nvSpPr>
            <p:spPr bwMode="auto">
              <a:xfrm>
                <a:off x="4267" y="2117"/>
                <a:ext cx="305" cy="1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28" name="Line 24"/>
            <p:cNvSpPr>
              <a:spLocks noChangeShapeType="1"/>
            </p:cNvSpPr>
            <p:nvPr/>
          </p:nvSpPr>
          <p:spPr bwMode="auto">
            <a:xfrm>
              <a:off x="3923327" y="4048023"/>
              <a:ext cx="815154" cy="89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Line 23"/>
            <p:cNvSpPr>
              <a:spLocks noChangeShapeType="1"/>
            </p:cNvSpPr>
            <p:nvPr/>
          </p:nvSpPr>
          <p:spPr bwMode="auto">
            <a:xfrm>
              <a:off x="1885442" y="4814066"/>
              <a:ext cx="2598303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Line 22"/>
            <p:cNvSpPr>
              <a:spLocks noChangeShapeType="1"/>
            </p:cNvSpPr>
            <p:nvPr/>
          </p:nvSpPr>
          <p:spPr bwMode="auto">
            <a:xfrm flipH="1">
              <a:off x="4483745" y="4406384"/>
              <a:ext cx="254736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Line 21"/>
            <p:cNvSpPr>
              <a:spLocks noChangeShapeType="1"/>
            </p:cNvSpPr>
            <p:nvPr/>
          </p:nvSpPr>
          <p:spPr bwMode="auto">
            <a:xfrm>
              <a:off x="4483745" y="4406384"/>
              <a:ext cx="0" cy="407682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Oval 20"/>
            <p:cNvSpPr>
              <a:spLocks noChangeAspect="1" noChangeArrowheads="1"/>
            </p:cNvSpPr>
            <p:nvPr/>
          </p:nvSpPr>
          <p:spPr bwMode="auto">
            <a:xfrm>
              <a:off x="2482507" y="4006748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9"/>
            <p:cNvSpPr>
              <a:spLocks noChangeAspect="1" noChangeArrowheads="1"/>
            </p:cNvSpPr>
            <p:nvPr/>
          </p:nvSpPr>
          <p:spPr bwMode="auto">
            <a:xfrm>
              <a:off x="1846115" y="4763106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Line 18"/>
            <p:cNvSpPr>
              <a:spLocks noChangeShapeType="1"/>
            </p:cNvSpPr>
            <p:nvPr/>
          </p:nvSpPr>
          <p:spPr bwMode="auto">
            <a:xfrm>
              <a:off x="5604581" y="2782808"/>
              <a:ext cx="611365" cy="89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Line 17"/>
            <p:cNvSpPr>
              <a:spLocks noChangeShapeType="1"/>
            </p:cNvSpPr>
            <p:nvPr/>
          </p:nvSpPr>
          <p:spPr bwMode="auto">
            <a:xfrm flipV="1">
              <a:off x="5618882" y="3183338"/>
              <a:ext cx="894" cy="1019205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Line 16"/>
            <p:cNvSpPr>
              <a:spLocks noChangeShapeType="1"/>
            </p:cNvSpPr>
            <p:nvPr/>
          </p:nvSpPr>
          <p:spPr bwMode="auto">
            <a:xfrm>
              <a:off x="5618882" y="3183338"/>
              <a:ext cx="611365" cy="89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Line 10"/>
            <p:cNvSpPr>
              <a:spLocks noChangeShapeType="1"/>
            </p:cNvSpPr>
            <p:nvPr/>
          </p:nvSpPr>
          <p:spPr bwMode="auto">
            <a:xfrm flipH="1" flipV="1">
              <a:off x="2526303" y="5372325"/>
              <a:ext cx="2205027" cy="2682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Line 9"/>
            <p:cNvSpPr>
              <a:spLocks noChangeShapeType="1"/>
            </p:cNvSpPr>
            <p:nvPr/>
          </p:nvSpPr>
          <p:spPr bwMode="auto">
            <a:xfrm flipH="1">
              <a:off x="1885442" y="5738882"/>
              <a:ext cx="2853038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8"/>
            <p:cNvSpPr>
              <a:spLocks noChangeAspect="1" noChangeArrowheads="1"/>
            </p:cNvSpPr>
            <p:nvPr/>
          </p:nvSpPr>
          <p:spPr bwMode="auto">
            <a:xfrm>
              <a:off x="2481613" y="5331200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7"/>
            <p:cNvSpPr>
              <a:spLocks noChangeAspect="1" noChangeArrowheads="1"/>
            </p:cNvSpPr>
            <p:nvPr/>
          </p:nvSpPr>
          <p:spPr bwMode="auto">
            <a:xfrm>
              <a:off x="1838070" y="5692392"/>
              <a:ext cx="75974" cy="75993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Text Box 6"/>
            <p:cNvSpPr txBox="1">
              <a:spLocks noChangeArrowheads="1"/>
            </p:cNvSpPr>
            <p:nvPr/>
          </p:nvSpPr>
          <p:spPr bwMode="auto">
            <a:xfrm>
              <a:off x="5627347" y="5373216"/>
              <a:ext cx="464763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grpSp>
          <p:nvGrpSpPr>
            <p:cNvPr id="44" name="Group 2"/>
            <p:cNvGrpSpPr>
              <a:grpSpLocks/>
            </p:cNvGrpSpPr>
            <p:nvPr/>
          </p:nvGrpSpPr>
          <p:grpSpPr bwMode="auto">
            <a:xfrm>
              <a:off x="6215947" y="2469894"/>
              <a:ext cx="889340" cy="928907"/>
              <a:chOff x="3577" y="2857"/>
              <a:chExt cx="995" cy="1039"/>
            </a:xfrm>
          </p:grpSpPr>
          <p:sp>
            <p:nvSpPr>
              <p:cNvPr id="45" name="Rectangle 5"/>
              <p:cNvSpPr>
                <a:spLocks noChangeAspect="1" noChangeArrowheads="1"/>
              </p:cNvSpPr>
              <p:nvPr/>
            </p:nvSpPr>
            <p:spPr bwMode="auto">
              <a:xfrm>
                <a:off x="3577" y="2857"/>
                <a:ext cx="687" cy="1039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6" name="Text Box 4"/>
              <p:cNvSpPr txBox="1">
                <a:spLocks noChangeAspect="1" noChangeArrowheads="1"/>
              </p:cNvSpPr>
              <p:nvPr/>
            </p:nvSpPr>
            <p:spPr bwMode="auto">
              <a:xfrm>
                <a:off x="3907" y="2950"/>
                <a:ext cx="250" cy="37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cs-CZ" altLang="cs-CZ" sz="1400" b="1" dirty="0"/>
                  <a:t>1</a:t>
                </a:r>
              </a:p>
            </p:txBody>
          </p:sp>
          <p:sp>
            <p:nvSpPr>
              <p:cNvPr id="47" name="Line 3"/>
              <p:cNvSpPr>
                <a:spLocks noChangeAspect="1" noChangeShapeType="1"/>
              </p:cNvSpPr>
              <p:nvPr/>
            </p:nvSpPr>
            <p:spPr bwMode="auto">
              <a:xfrm>
                <a:off x="4267" y="3377"/>
                <a:ext cx="305" cy="1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2868621" y="2184932"/>
              <a:ext cx="1160920" cy="900000"/>
              <a:chOff x="962808" y="1340768"/>
              <a:chExt cx="1160920" cy="900000"/>
            </a:xfrm>
          </p:grpSpPr>
          <p:grpSp>
            <p:nvGrpSpPr>
              <p:cNvPr id="72" name="Skupina 71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75" name="Obdélník 74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6" name="Ovál 75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TextovéPole 76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73" name="Přímá spojnice 72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/>
            <p:cNvGrpSpPr/>
            <p:nvPr/>
          </p:nvGrpSpPr>
          <p:grpSpPr>
            <a:xfrm>
              <a:off x="2868621" y="3607508"/>
              <a:ext cx="1160920" cy="900000"/>
              <a:chOff x="962808" y="1340768"/>
              <a:chExt cx="1160920" cy="900000"/>
            </a:xfrm>
          </p:grpSpPr>
          <p:grpSp>
            <p:nvGrpSpPr>
              <p:cNvPr id="79" name="Skupina 78"/>
              <p:cNvGrpSpPr>
                <a:grpSpLocks noChangeAspect="1"/>
              </p:cNvGrpSpPr>
              <p:nvPr/>
            </p:nvGrpSpPr>
            <p:grpSpPr>
              <a:xfrm>
                <a:off x="1187621" y="1340768"/>
                <a:ext cx="701279" cy="900000"/>
                <a:chOff x="2914886" y="2420888"/>
                <a:chExt cx="504978" cy="648072"/>
              </a:xfrm>
            </p:grpSpPr>
            <p:sp>
              <p:nvSpPr>
                <p:cNvPr id="82" name="Obdélník 8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Ovál 82"/>
                <p:cNvSpPr>
                  <a:spLocks noChangeAspect="1"/>
                </p:cNvSpPr>
                <p:nvPr/>
              </p:nvSpPr>
              <p:spPr>
                <a:xfrm>
                  <a:off x="3347864" y="2708920"/>
                  <a:ext cx="72000" cy="72000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4" name="TextovéPole 83"/>
                <p:cNvSpPr txBox="1"/>
                <p:nvPr/>
              </p:nvSpPr>
              <p:spPr>
                <a:xfrm>
                  <a:off x="3146486" y="2463965"/>
                  <a:ext cx="201378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1</a:t>
                  </a:r>
                </a:p>
              </p:txBody>
            </p:sp>
          </p:grpSp>
          <p:cxnSp>
            <p:nvCxnSpPr>
              <p:cNvPr id="80" name="Přímá spojnice 79"/>
              <p:cNvCxnSpPr/>
              <p:nvPr/>
            </p:nvCxnSpPr>
            <p:spPr>
              <a:xfrm flipV="1">
                <a:off x="1892663" y="1781571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 flipV="1">
                <a:off x="962808" y="1781608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5" name="Group 25"/>
            <p:cNvGrpSpPr>
              <a:grpSpLocks/>
            </p:cNvGrpSpPr>
            <p:nvPr/>
          </p:nvGrpSpPr>
          <p:grpSpPr bwMode="auto">
            <a:xfrm>
              <a:off x="4749621" y="2320156"/>
              <a:ext cx="889340" cy="927119"/>
              <a:chOff x="3577" y="1597"/>
              <a:chExt cx="995" cy="1039"/>
            </a:xfrm>
          </p:grpSpPr>
          <p:sp>
            <p:nvSpPr>
              <p:cNvPr id="86" name="Rectangle 28"/>
              <p:cNvSpPr>
                <a:spLocks noChangeAspect="1" noChangeArrowheads="1"/>
              </p:cNvSpPr>
              <p:nvPr/>
            </p:nvSpPr>
            <p:spPr bwMode="auto">
              <a:xfrm>
                <a:off x="3577" y="1597"/>
                <a:ext cx="687" cy="1039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7" name="Text Box 27"/>
              <p:cNvSpPr txBox="1">
                <a:spLocks noChangeAspect="1" noChangeArrowheads="1"/>
              </p:cNvSpPr>
              <p:nvPr/>
            </p:nvSpPr>
            <p:spPr bwMode="auto">
              <a:xfrm>
                <a:off x="3907" y="1690"/>
                <a:ext cx="250" cy="37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en-US" altLang="cs-CZ" sz="1400" b="1" dirty="0"/>
                  <a:t>&amp;</a:t>
                </a:r>
              </a:p>
            </p:txBody>
          </p:sp>
          <p:sp>
            <p:nvSpPr>
              <p:cNvPr id="88" name="Line 26"/>
              <p:cNvSpPr>
                <a:spLocks noChangeAspect="1" noChangeShapeType="1"/>
              </p:cNvSpPr>
              <p:nvPr/>
            </p:nvSpPr>
            <p:spPr bwMode="auto">
              <a:xfrm>
                <a:off x="4267" y="2117"/>
                <a:ext cx="305" cy="1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grpSp>
          <p:nvGrpSpPr>
            <p:cNvPr id="89" name="Group 25"/>
            <p:cNvGrpSpPr>
              <a:grpSpLocks/>
            </p:cNvGrpSpPr>
            <p:nvPr/>
          </p:nvGrpSpPr>
          <p:grpSpPr bwMode="auto">
            <a:xfrm>
              <a:off x="4740829" y="5094169"/>
              <a:ext cx="889340" cy="927119"/>
              <a:chOff x="3577" y="1597"/>
              <a:chExt cx="995" cy="1039"/>
            </a:xfrm>
          </p:grpSpPr>
          <p:sp>
            <p:nvSpPr>
              <p:cNvPr id="90" name="Rectangle 28"/>
              <p:cNvSpPr>
                <a:spLocks noChangeAspect="1" noChangeArrowheads="1"/>
              </p:cNvSpPr>
              <p:nvPr/>
            </p:nvSpPr>
            <p:spPr bwMode="auto">
              <a:xfrm>
                <a:off x="3577" y="1597"/>
                <a:ext cx="687" cy="1039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1" name="Text Box 27"/>
              <p:cNvSpPr txBox="1">
                <a:spLocks noChangeAspect="1" noChangeArrowheads="1"/>
              </p:cNvSpPr>
              <p:nvPr/>
            </p:nvSpPr>
            <p:spPr bwMode="auto">
              <a:xfrm>
                <a:off x="3907" y="1690"/>
                <a:ext cx="250" cy="37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en-US" altLang="cs-CZ" sz="1400" b="1" dirty="0"/>
                  <a:t>&amp;</a:t>
                </a:r>
              </a:p>
            </p:txBody>
          </p:sp>
          <p:sp>
            <p:nvSpPr>
              <p:cNvPr id="92" name="Line 26"/>
              <p:cNvSpPr>
                <a:spLocks noChangeAspect="1" noChangeShapeType="1"/>
              </p:cNvSpPr>
              <p:nvPr/>
            </p:nvSpPr>
            <p:spPr bwMode="auto">
              <a:xfrm>
                <a:off x="4267" y="2117"/>
                <a:ext cx="305" cy="1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93" name="Text Box 6"/>
            <p:cNvSpPr txBox="1">
              <a:spLocks noChangeArrowheads="1"/>
            </p:cNvSpPr>
            <p:nvPr/>
          </p:nvSpPr>
          <p:spPr bwMode="auto">
            <a:xfrm>
              <a:off x="7053877" y="2750530"/>
              <a:ext cx="533854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0</a:t>
              </a:r>
              <a:endParaRPr lang="cs-CZ" altLang="cs-CZ" sz="1800" b="1" baseline="-25000" dirty="0"/>
            </a:p>
          </p:txBody>
        </p:sp>
      </p:grpSp>
      <p:sp>
        <p:nvSpPr>
          <p:cNvPr id="13" name="Zaoblený obdélník 12"/>
          <p:cNvSpPr/>
          <p:nvPr/>
        </p:nvSpPr>
        <p:spPr>
          <a:xfrm>
            <a:off x="1260184" y="1860735"/>
            <a:ext cx="3415805" cy="2592288"/>
          </a:xfrm>
          <a:prstGeom prst="roundRect">
            <a:avLst/>
          </a:prstGeom>
          <a:noFill/>
          <a:ln w="19050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Rectangle 1"/>
          <p:cNvSpPr>
            <a:spLocks noChangeArrowheads="1"/>
          </p:cNvSpPr>
          <p:nvPr/>
        </p:nvSpPr>
        <p:spPr bwMode="auto">
          <a:xfrm>
            <a:off x="4750598" y="3137381"/>
            <a:ext cx="405140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Značka hradla nonekvivalence, XOR</a:t>
            </a:r>
            <a:endParaRPr lang="cs-CZ" dirty="0"/>
          </a:p>
        </p:txBody>
      </p:sp>
      <p:sp>
        <p:nvSpPr>
          <p:cNvPr id="96" name="Rectangle 1"/>
          <p:cNvSpPr>
            <a:spLocks noChangeArrowheads="1"/>
          </p:cNvSpPr>
          <p:nvPr/>
        </p:nvSpPr>
        <p:spPr bwMode="auto">
          <a:xfrm>
            <a:off x="4742872" y="1850529"/>
            <a:ext cx="40776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Funkce </a:t>
            </a:r>
            <a:r>
              <a:rPr lang="cs-CZ" b="1" i="1" dirty="0" smtClean="0"/>
              <a:t>S</a:t>
            </a:r>
            <a:r>
              <a:rPr lang="cs-CZ" b="1" i="1" baseline="-25000" dirty="0" smtClean="0"/>
              <a:t>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je </a:t>
            </a:r>
            <a:r>
              <a:rPr lang="cs-CZ" dirty="0" smtClean="0">
                <a:solidFill>
                  <a:srgbClr val="FF0000"/>
                </a:solidFill>
              </a:rPr>
              <a:t>nonekvivalence </a:t>
            </a:r>
            <a:r>
              <a:rPr lang="cs-CZ" dirty="0" smtClean="0"/>
              <a:t>(</a:t>
            </a:r>
            <a:r>
              <a:rPr lang="cs-CZ" dirty="0" err="1" smtClean="0"/>
              <a:t>e</a:t>
            </a:r>
            <a:r>
              <a:rPr lang="cs-CZ" b="1" dirty="0" err="1" smtClean="0"/>
              <a:t>X</a:t>
            </a:r>
            <a:r>
              <a:rPr lang="cs-CZ" dirty="0" err="1" smtClean="0"/>
              <a:t>lusiv</a:t>
            </a:r>
            <a:r>
              <a:rPr lang="cs-CZ" dirty="0" smtClean="0"/>
              <a:t> </a:t>
            </a:r>
            <a:r>
              <a:rPr lang="cs-CZ" b="1" dirty="0" smtClean="0"/>
              <a:t>OR</a:t>
            </a:r>
            <a:r>
              <a:rPr lang="cs-CZ" dirty="0" smtClean="0"/>
              <a:t>).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Označuje </a:t>
            </a:r>
            <a:r>
              <a:rPr lang="cs-CZ" dirty="0">
                <a:solidFill>
                  <a:srgbClr val="FF0000"/>
                </a:solidFill>
              </a:rPr>
              <a:t>se </a:t>
            </a:r>
            <a:r>
              <a:rPr lang="cs-CZ" b="1" dirty="0" smtClean="0"/>
              <a:t>XOR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97" name="Skupina 96"/>
          <p:cNvGrpSpPr/>
          <p:nvPr/>
        </p:nvGrpSpPr>
        <p:grpSpPr>
          <a:xfrm>
            <a:off x="6173760" y="3722737"/>
            <a:ext cx="1062536" cy="900000"/>
            <a:chOff x="4224967" y="2608864"/>
            <a:chExt cx="1062536" cy="900000"/>
          </a:xfrm>
        </p:grpSpPr>
        <p:grpSp>
          <p:nvGrpSpPr>
            <p:cNvPr id="98" name="Skupina 97"/>
            <p:cNvGrpSpPr>
              <a:grpSpLocks noChangeAspect="1"/>
            </p:cNvGrpSpPr>
            <p:nvPr/>
          </p:nvGrpSpPr>
          <p:grpSpPr>
            <a:xfrm>
              <a:off x="4458570" y="2608864"/>
              <a:ext cx="601290" cy="900000"/>
              <a:chOff x="2914886" y="2420888"/>
              <a:chExt cx="432978" cy="648072"/>
            </a:xfrm>
          </p:grpSpPr>
          <p:sp>
            <p:nvSpPr>
              <p:cNvPr id="102" name="Obdélník 101"/>
              <p:cNvSpPr/>
              <p:nvPr/>
            </p:nvSpPr>
            <p:spPr>
              <a:xfrm>
                <a:off x="2914886" y="2420888"/>
                <a:ext cx="432978" cy="64807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3070728" y="2463965"/>
                <a:ext cx="277136" cy="221624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1400" b="1" dirty="0" smtClean="0"/>
                  <a:t>=1</a:t>
                </a:r>
              </a:p>
            </p:txBody>
          </p:sp>
        </p:grpSp>
        <p:cxnSp>
          <p:nvCxnSpPr>
            <p:cNvPr id="99" name="Přímá spojnice 98"/>
            <p:cNvCxnSpPr/>
            <p:nvPr/>
          </p:nvCxnSpPr>
          <p:spPr>
            <a:xfrm flipV="1">
              <a:off x="5056438" y="3049667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 flipV="1">
              <a:off x="4224967" y="2826523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 flipV="1">
              <a:off x="4227903" y="3284947"/>
              <a:ext cx="231065" cy="3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4246100"/>
              </p:ext>
            </p:extLst>
          </p:nvPr>
        </p:nvGraphicFramePr>
        <p:xfrm>
          <a:off x="5441950" y="4905375"/>
          <a:ext cx="253365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Rovnice" r:id="rId6" imgW="1511280" imgH="215640" progId="Equation.3">
                  <p:embed/>
                </p:oleObj>
              </mc:Choice>
              <mc:Fallback>
                <p:oleObj name="Rovnice" r:id="rId6" imgW="1511280" imgH="21564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1950" y="4905375"/>
                        <a:ext cx="2533650" cy="3683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Rectangle 1"/>
          <p:cNvSpPr>
            <a:spLocks noChangeArrowheads="1"/>
          </p:cNvSpPr>
          <p:nvPr/>
        </p:nvSpPr>
        <p:spPr bwMode="auto">
          <a:xfrm>
            <a:off x="342000" y="55799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Červeně označená část obvodu je tedy k dispozici jako samostatné hradlo funkce XOR.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74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95" grpId="0" animBg="1"/>
      <p:bldP spid="96" grpId="0" animBg="1"/>
      <p:bldP spid="10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Úplná sčítačka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556792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Úplná sčítačka sčítá čísla od prvního (a vyšších) řádového místa dvou dvojkových čísel.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Vždy </a:t>
            </a:r>
            <a:r>
              <a:rPr lang="cs-CZ" dirty="0"/>
              <a:t>se přidává hodnota přenosu z nižšího řádového </a:t>
            </a:r>
            <a:r>
              <a:rPr lang="cs-CZ" dirty="0" smtClean="0"/>
              <a:t>místa.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Úplnou </a:t>
            </a:r>
            <a:r>
              <a:rPr lang="cs-CZ" dirty="0"/>
              <a:t>sčítačku </a:t>
            </a:r>
            <a:r>
              <a:rPr lang="cs-CZ" dirty="0" smtClean="0"/>
              <a:t>můžeme </a:t>
            </a:r>
            <a:r>
              <a:rPr lang="cs-CZ" dirty="0"/>
              <a:t>vytvořit například ze dvou polovičních </a:t>
            </a:r>
            <a:r>
              <a:rPr lang="cs-CZ" dirty="0" smtClean="0"/>
              <a:t>sčítaček.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1"/>
          <p:cNvSpPr>
            <a:spLocks noChangeArrowheads="1"/>
          </p:cNvSpPr>
          <p:nvPr/>
        </p:nvSpPr>
        <p:spPr bwMode="auto">
          <a:xfrm>
            <a:off x="342000" y="2564904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Pravdivostní tabulka </a:t>
            </a:r>
            <a:r>
              <a:rPr lang="cs-CZ" dirty="0"/>
              <a:t>součtu dvou </a:t>
            </a:r>
            <a:r>
              <a:rPr lang="cs-CZ" dirty="0" smtClean="0"/>
              <a:t>čísel </a:t>
            </a:r>
            <a:r>
              <a:rPr lang="cs-CZ" dirty="0"/>
              <a:t>v prvním </a:t>
            </a:r>
            <a:r>
              <a:rPr lang="cs-CZ" dirty="0" smtClean="0"/>
              <a:t>(a </a:t>
            </a:r>
            <a:r>
              <a:rPr lang="cs-CZ" dirty="0"/>
              <a:t>všech vyšších </a:t>
            </a:r>
            <a:r>
              <a:rPr lang="cs-CZ" dirty="0" smtClean="0"/>
              <a:t>řádech).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3</a:t>
            </a:r>
            <a:r>
              <a:rPr lang="cs-CZ" dirty="0" smtClean="0"/>
              <a:t> </a:t>
            </a:r>
            <a:r>
              <a:rPr lang="cs-CZ" dirty="0" smtClean="0"/>
              <a:t>vstupní proměnné: sčítanec </a:t>
            </a:r>
            <a:r>
              <a:rPr lang="cs-CZ" b="1" i="1" dirty="0" smtClean="0">
                <a:solidFill>
                  <a:srgbClr val="FF0000"/>
                </a:solidFill>
              </a:rPr>
              <a:t>A</a:t>
            </a:r>
            <a:r>
              <a:rPr lang="cs-CZ" b="1" i="1" baseline="-25000" dirty="0" smtClean="0">
                <a:solidFill>
                  <a:srgbClr val="FF0000"/>
                </a:solidFill>
              </a:rPr>
              <a:t>1</a:t>
            </a:r>
            <a:r>
              <a:rPr lang="cs-CZ" b="1" i="1" dirty="0" smtClean="0"/>
              <a:t>, </a:t>
            </a:r>
            <a:r>
              <a:rPr lang="cs-CZ" dirty="0"/>
              <a:t>sčítanec </a:t>
            </a:r>
            <a:r>
              <a:rPr lang="cs-CZ" b="1" i="1" dirty="0" smtClean="0">
                <a:solidFill>
                  <a:srgbClr val="FF0000"/>
                </a:solidFill>
              </a:rPr>
              <a:t>B</a:t>
            </a:r>
            <a:r>
              <a:rPr lang="cs-CZ" b="1" i="1" baseline="-25000" dirty="0" smtClean="0"/>
              <a:t>1</a:t>
            </a:r>
            <a:r>
              <a:rPr lang="cs-CZ" dirty="0" smtClean="0"/>
              <a:t>, přenos z nižšího řádu </a:t>
            </a:r>
            <a:r>
              <a:rPr lang="cs-CZ" b="1" i="1" dirty="0" smtClean="0">
                <a:solidFill>
                  <a:srgbClr val="FF0000"/>
                </a:solidFill>
              </a:rPr>
              <a:t>C</a:t>
            </a:r>
            <a:r>
              <a:rPr lang="cs-CZ" b="1" i="1" baseline="-25000" dirty="0" smtClean="0">
                <a:solidFill>
                  <a:srgbClr val="FF0000"/>
                </a:solidFill>
              </a:rPr>
              <a:t>1</a:t>
            </a:r>
            <a:r>
              <a:rPr lang="cs-CZ" dirty="0"/>
              <a:t>, tj. </a:t>
            </a:r>
            <a:r>
              <a:rPr lang="cs-CZ" b="1" i="1" dirty="0">
                <a:solidFill>
                  <a:srgbClr val="FF0000"/>
                </a:solidFill>
              </a:rPr>
              <a:t>8</a:t>
            </a:r>
            <a:r>
              <a:rPr lang="cs-CZ" dirty="0"/>
              <a:t> řádků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0586226"/>
              </p:ext>
            </p:extLst>
          </p:nvPr>
        </p:nvGraphicFramePr>
        <p:xfrm>
          <a:off x="1512000" y="3339048"/>
          <a:ext cx="6120000" cy="268224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1080000"/>
                <a:gridCol w="1080000"/>
                <a:gridCol w="1440000"/>
                <a:gridCol w="1080000"/>
                <a:gridCol w="144000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sčítanec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sčítanec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přenos z nižšího řádu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součet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přenos do vyššího řádu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A</a:t>
                      </a:r>
                      <a:r>
                        <a:rPr lang="cs-CZ" sz="1600" b="1" baseline="-25000" dirty="0" smtClean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B</a:t>
                      </a:r>
                      <a:r>
                        <a:rPr lang="cs-CZ" sz="1600" b="1" baseline="-25000" dirty="0" smtClean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C</a:t>
                      </a:r>
                      <a:r>
                        <a:rPr lang="cs-CZ" sz="1600" b="1" baseline="-25000" dirty="0" smtClean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S</a:t>
                      </a:r>
                      <a:r>
                        <a:rPr lang="cs-CZ" sz="1600" b="1" baseline="-25000" dirty="0" smtClean="0">
                          <a:effectLst/>
                        </a:rPr>
                        <a:t>1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C</a:t>
                      </a:r>
                      <a:r>
                        <a:rPr lang="cs-CZ" sz="1600" b="1" baseline="-25000" dirty="0" smtClean="0">
                          <a:effectLst/>
                        </a:rPr>
                        <a:t>2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1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1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307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Kombinační logický obvod úplné sčítačky pro jeden řád</a:t>
            </a:r>
            <a:endParaRPr lang="cs-CZ" sz="2400" b="1" dirty="0"/>
          </a:p>
        </p:txBody>
      </p:sp>
      <p:sp>
        <p:nvSpPr>
          <p:cNvPr id="3" name="Rectangle 58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105" name="Rectangle 118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112" name="Skupina 111"/>
          <p:cNvGrpSpPr/>
          <p:nvPr/>
        </p:nvGrpSpPr>
        <p:grpSpPr>
          <a:xfrm>
            <a:off x="683568" y="1952936"/>
            <a:ext cx="7200800" cy="2700200"/>
            <a:chOff x="450824" y="1772816"/>
            <a:chExt cx="7200800" cy="2700200"/>
          </a:xfrm>
        </p:grpSpPr>
        <p:grpSp>
          <p:nvGrpSpPr>
            <p:cNvPr id="115" name="Skupina 114"/>
            <p:cNvGrpSpPr/>
            <p:nvPr/>
          </p:nvGrpSpPr>
          <p:grpSpPr>
            <a:xfrm>
              <a:off x="3563888" y="1772816"/>
              <a:ext cx="1062536" cy="900000"/>
              <a:chOff x="4224967" y="2608864"/>
              <a:chExt cx="1062536" cy="900000"/>
            </a:xfrm>
          </p:grpSpPr>
          <p:grpSp>
            <p:nvGrpSpPr>
              <p:cNvPr id="116" name="Skupina 115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120" name="Obdélník 119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1" name="TextovéPole 120"/>
                <p:cNvSpPr txBox="1"/>
                <p:nvPr/>
              </p:nvSpPr>
              <p:spPr>
                <a:xfrm>
                  <a:off x="3070728" y="2463965"/>
                  <a:ext cx="277136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=1</a:t>
                  </a:r>
                </a:p>
              </p:txBody>
            </p:sp>
          </p:grpSp>
          <p:cxnSp>
            <p:nvCxnSpPr>
              <p:cNvPr id="117" name="Přímá spojnice 116"/>
              <p:cNvCxnSpPr/>
              <p:nvPr/>
            </p:nvCxnSpPr>
            <p:spPr>
              <a:xfrm flipV="1">
                <a:off x="505643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5" name="Skupina 144"/>
            <p:cNvGrpSpPr/>
            <p:nvPr/>
          </p:nvGrpSpPr>
          <p:grpSpPr>
            <a:xfrm>
              <a:off x="3563888" y="2673016"/>
              <a:ext cx="1160049" cy="900000"/>
              <a:chOff x="4224967" y="2608864"/>
              <a:chExt cx="1160049" cy="900000"/>
            </a:xfrm>
          </p:grpSpPr>
          <p:grpSp>
            <p:nvGrpSpPr>
              <p:cNvPr id="146" name="Skupina 145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151" name="Obdélník 150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2" name="TextovéPole 151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47" name="Přímá spojnice 146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Přímá spojnice 148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0" name="Ovál 149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3" name="Skupina 152"/>
            <p:cNvGrpSpPr/>
            <p:nvPr/>
          </p:nvGrpSpPr>
          <p:grpSpPr>
            <a:xfrm>
              <a:off x="3563888" y="3573016"/>
              <a:ext cx="1160049" cy="900000"/>
              <a:chOff x="4224967" y="2608864"/>
              <a:chExt cx="1160049" cy="900000"/>
            </a:xfrm>
          </p:grpSpPr>
          <p:grpSp>
            <p:nvGrpSpPr>
              <p:cNvPr id="154" name="Skupina 153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159" name="Obdélník 158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0" name="TextovéPole 159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55" name="Přímá spojnice 154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Přímá spojnice 155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Přímá spojnice 156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8" name="Ovál 157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61" name="Přímá spojnice 160"/>
            <p:cNvCxnSpPr/>
            <p:nvPr/>
          </p:nvCxnSpPr>
          <p:spPr>
            <a:xfrm>
              <a:off x="790768" y="1986526"/>
              <a:ext cx="2788161" cy="2315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3" name="Text Box 6"/>
            <p:cNvSpPr txBox="1">
              <a:spLocks noChangeArrowheads="1"/>
            </p:cNvSpPr>
            <p:nvPr/>
          </p:nvSpPr>
          <p:spPr bwMode="auto">
            <a:xfrm>
              <a:off x="469167" y="1772816"/>
              <a:ext cx="430425" cy="3676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cxnSp>
          <p:nvCxnSpPr>
            <p:cNvPr id="164" name="Přímá spojnice 163"/>
            <p:cNvCxnSpPr/>
            <p:nvPr/>
          </p:nvCxnSpPr>
          <p:spPr>
            <a:xfrm>
              <a:off x="4628967" y="2211342"/>
              <a:ext cx="2679337" cy="2314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5" name="Text Box 6"/>
            <p:cNvSpPr txBox="1">
              <a:spLocks noChangeArrowheads="1"/>
            </p:cNvSpPr>
            <p:nvPr/>
          </p:nvSpPr>
          <p:spPr bwMode="auto">
            <a:xfrm>
              <a:off x="7237919" y="2004750"/>
              <a:ext cx="413705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grpSp>
          <p:nvGrpSpPr>
            <p:cNvPr id="166" name="Skupina 165"/>
            <p:cNvGrpSpPr/>
            <p:nvPr/>
          </p:nvGrpSpPr>
          <p:grpSpPr>
            <a:xfrm>
              <a:off x="5644199" y="2897832"/>
              <a:ext cx="1160049" cy="900000"/>
              <a:chOff x="4224967" y="2608864"/>
              <a:chExt cx="1160049" cy="900000"/>
            </a:xfrm>
          </p:grpSpPr>
          <p:grpSp>
            <p:nvGrpSpPr>
              <p:cNvPr id="167" name="Skupina 166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172" name="Obdélník 171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73" name="TextovéPole 172"/>
                <p:cNvSpPr txBox="1"/>
                <p:nvPr/>
              </p:nvSpPr>
              <p:spPr>
                <a:xfrm>
                  <a:off x="3146486" y="2420888"/>
                  <a:ext cx="201378" cy="307777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/>
                    <a:t>&amp;</a:t>
                  </a:r>
                  <a:endParaRPr lang="cs-CZ" sz="1400" b="1" dirty="0" smtClean="0"/>
                </a:p>
              </p:txBody>
            </p:sp>
          </p:grpSp>
          <p:cxnSp>
            <p:nvCxnSpPr>
              <p:cNvPr id="168" name="Přímá spojnice 167"/>
              <p:cNvCxnSpPr/>
              <p:nvPr/>
            </p:nvCxnSpPr>
            <p:spPr>
              <a:xfrm flipV="1">
                <a:off x="5153951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Přímá spojnice 168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nice 169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1" name="Ovál 170"/>
              <p:cNvSpPr>
                <a:spLocks noChangeAspect="1"/>
              </p:cNvSpPr>
              <p:nvPr/>
            </p:nvSpPr>
            <p:spPr>
              <a:xfrm>
                <a:off x="5058472" y="3005744"/>
                <a:ext cx="99989" cy="99989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74" name="Přímá spojnice 173"/>
            <p:cNvCxnSpPr/>
            <p:nvPr/>
          </p:nvCxnSpPr>
          <p:spPr>
            <a:xfrm>
              <a:off x="4716016" y="3121070"/>
              <a:ext cx="1043715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8" name="Pravoúhlá spojnice 3157"/>
            <p:cNvCxnSpPr/>
            <p:nvPr/>
          </p:nvCxnSpPr>
          <p:spPr>
            <a:xfrm flipV="1">
              <a:off x="4716016" y="3573952"/>
              <a:ext cx="1043715" cy="445938"/>
            </a:xfrm>
            <a:prstGeom prst="bentConnector3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Přímá spojnice 178"/>
            <p:cNvCxnSpPr/>
            <p:nvPr/>
          </p:nvCxnSpPr>
          <p:spPr>
            <a:xfrm flipV="1">
              <a:off x="6768645" y="3338635"/>
              <a:ext cx="539659" cy="773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2" name="Text Box 6"/>
            <p:cNvSpPr txBox="1">
              <a:spLocks noChangeArrowheads="1"/>
            </p:cNvSpPr>
            <p:nvPr/>
          </p:nvSpPr>
          <p:spPr bwMode="auto">
            <a:xfrm>
              <a:off x="7236296" y="3139294"/>
              <a:ext cx="415328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2</a:t>
              </a:r>
              <a:endParaRPr lang="cs-CZ" altLang="cs-CZ" sz="1800" b="1" baseline="-25000" dirty="0"/>
            </a:p>
          </p:txBody>
        </p:sp>
        <p:cxnSp>
          <p:nvCxnSpPr>
            <p:cNvPr id="183" name="Pravoúhlá spojnice 182"/>
            <p:cNvCxnSpPr/>
            <p:nvPr/>
          </p:nvCxnSpPr>
          <p:spPr>
            <a:xfrm rot="16200000" flipH="1">
              <a:off x="3058317" y="2348082"/>
              <a:ext cx="911677" cy="188566"/>
            </a:xfrm>
            <a:prstGeom prst="bentConnector3">
              <a:avLst>
                <a:gd name="adj1" fmla="val 100149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Pravoúhlá spojnice 185"/>
            <p:cNvCxnSpPr/>
            <p:nvPr/>
          </p:nvCxnSpPr>
          <p:spPr>
            <a:xfrm>
              <a:off x="3068624" y="2921016"/>
              <a:ext cx="502178" cy="428120"/>
            </a:xfrm>
            <a:prstGeom prst="bentConnector3">
              <a:avLst>
                <a:gd name="adj1" fmla="val 272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Pravoúhlá spojnice 191"/>
            <p:cNvCxnSpPr/>
            <p:nvPr/>
          </p:nvCxnSpPr>
          <p:spPr>
            <a:xfrm rot="10800000" flipV="1">
              <a:off x="3077417" y="2451158"/>
              <a:ext cx="506993" cy="478652"/>
            </a:xfrm>
            <a:prstGeom prst="bentConnector3">
              <a:avLst>
                <a:gd name="adj1" fmla="val 98558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6" name="Skupina 195"/>
            <p:cNvGrpSpPr/>
            <p:nvPr/>
          </p:nvGrpSpPr>
          <p:grpSpPr>
            <a:xfrm>
              <a:off x="1493240" y="2492896"/>
              <a:ext cx="1062536" cy="900000"/>
              <a:chOff x="4224967" y="2608864"/>
              <a:chExt cx="1062536" cy="900000"/>
            </a:xfrm>
          </p:grpSpPr>
          <p:grpSp>
            <p:nvGrpSpPr>
              <p:cNvPr id="197" name="Skupina 196"/>
              <p:cNvGrpSpPr>
                <a:grpSpLocks noChangeAspect="1"/>
              </p:cNvGrpSpPr>
              <p:nvPr/>
            </p:nvGrpSpPr>
            <p:grpSpPr>
              <a:xfrm>
                <a:off x="4458570" y="2608864"/>
                <a:ext cx="601290" cy="900000"/>
                <a:chOff x="2914886" y="2420888"/>
                <a:chExt cx="432978" cy="648072"/>
              </a:xfrm>
            </p:grpSpPr>
            <p:sp>
              <p:nvSpPr>
                <p:cNvPr id="201" name="Obdélník 200"/>
                <p:cNvSpPr/>
                <p:nvPr/>
              </p:nvSpPr>
              <p:spPr>
                <a:xfrm>
                  <a:off x="2914886" y="2420888"/>
                  <a:ext cx="432978" cy="648072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2" name="TextovéPole 201"/>
                <p:cNvSpPr txBox="1"/>
                <p:nvPr/>
              </p:nvSpPr>
              <p:spPr>
                <a:xfrm>
                  <a:off x="3070728" y="2463965"/>
                  <a:ext cx="277136" cy="221624"/>
                </a:xfrm>
                <a:prstGeom prst="rect">
                  <a:avLst/>
                </a:prstGeom>
                <a:noFill/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/>
                </a:sp3d>
              </p:spPr>
              <p:txBody>
                <a:bodyPr wrap="square" rtlCol="0" anchor="ctr">
                  <a:spAutoFit/>
                </a:bodyPr>
                <a:lstStyle/>
                <a:p>
                  <a:pPr algn="ctr"/>
                  <a:r>
                    <a:rPr lang="cs-CZ" sz="1400" b="1" dirty="0" smtClean="0"/>
                    <a:t>=1</a:t>
                  </a:r>
                </a:p>
              </p:txBody>
            </p:sp>
          </p:grpSp>
          <p:cxnSp>
            <p:nvCxnSpPr>
              <p:cNvPr id="198" name="Přímá spojnice 197"/>
              <p:cNvCxnSpPr/>
              <p:nvPr/>
            </p:nvCxnSpPr>
            <p:spPr>
              <a:xfrm flipV="1">
                <a:off x="5056438" y="304966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Přímá spojnice 198"/>
              <p:cNvCxnSpPr/>
              <p:nvPr/>
            </p:nvCxnSpPr>
            <p:spPr>
              <a:xfrm flipV="1">
                <a:off x="4224967" y="2826523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Přímá spojnice 199"/>
              <p:cNvCxnSpPr/>
              <p:nvPr/>
            </p:nvCxnSpPr>
            <p:spPr>
              <a:xfrm flipV="1">
                <a:off x="4227903" y="3284947"/>
                <a:ext cx="231065" cy="37"/>
              </a:xfrm>
              <a:prstGeom prst="line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3" name="Přímá spojnice 202"/>
            <p:cNvCxnSpPr/>
            <p:nvPr/>
          </p:nvCxnSpPr>
          <p:spPr>
            <a:xfrm flipV="1">
              <a:off x="2483768" y="2929808"/>
              <a:ext cx="593648" cy="3928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6" name="Oval 20"/>
            <p:cNvSpPr>
              <a:spLocks noChangeAspect="1" noChangeArrowheads="1"/>
            </p:cNvSpPr>
            <p:nvPr/>
          </p:nvSpPr>
          <p:spPr bwMode="auto">
            <a:xfrm>
              <a:off x="3049368" y="2898568"/>
              <a:ext cx="72000" cy="7201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207" name="Přímá spojnice 206"/>
            <p:cNvCxnSpPr/>
            <p:nvPr/>
          </p:nvCxnSpPr>
          <p:spPr>
            <a:xfrm>
              <a:off x="790768" y="2708920"/>
              <a:ext cx="774480" cy="0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Přímá spojnice 207"/>
            <p:cNvCxnSpPr/>
            <p:nvPr/>
          </p:nvCxnSpPr>
          <p:spPr>
            <a:xfrm flipV="1">
              <a:off x="790768" y="3172208"/>
              <a:ext cx="774480" cy="6469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ravoúhlá spojnice 102"/>
            <p:cNvCxnSpPr/>
            <p:nvPr/>
          </p:nvCxnSpPr>
          <p:spPr>
            <a:xfrm>
              <a:off x="1493240" y="2708920"/>
              <a:ext cx="2115199" cy="1081755"/>
            </a:xfrm>
            <a:prstGeom prst="bentConnector3">
              <a:avLst>
                <a:gd name="adj1" fmla="val -712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Pravoúhlá spojnice 213"/>
            <p:cNvCxnSpPr/>
            <p:nvPr/>
          </p:nvCxnSpPr>
          <p:spPr>
            <a:xfrm>
              <a:off x="1187624" y="3169885"/>
              <a:ext cx="2412023" cy="1077579"/>
            </a:xfrm>
            <a:prstGeom prst="bentConnector3">
              <a:avLst>
                <a:gd name="adj1" fmla="val 61"/>
              </a:avLst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0" name="Text Box 6"/>
            <p:cNvSpPr txBox="1">
              <a:spLocks noChangeArrowheads="1"/>
            </p:cNvSpPr>
            <p:nvPr/>
          </p:nvSpPr>
          <p:spPr bwMode="auto">
            <a:xfrm>
              <a:off x="450824" y="2492896"/>
              <a:ext cx="448768" cy="405672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A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sp>
          <p:nvSpPr>
            <p:cNvPr id="221" name="Text Box 6"/>
            <p:cNvSpPr txBox="1">
              <a:spLocks noChangeArrowheads="1"/>
            </p:cNvSpPr>
            <p:nvPr/>
          </p:nvSpPr>
          <p:spPr bwMode="auto">
            <a:xfrm>
              <a:off x="467544" y="2940854"/>
              <a:ext cx="448768" cy="408282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B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sp>
          <p:nvSpPr>
            <p:cNvPr id="222" name="Oval 20"/>
            <p:cNvSpPr>
              <a:spLocks noChangeAspect="1" noChangeArrowheads="1"/>
            </p:cNvSpPr>
            <p:nvPr/>
          </p:nvSpPr>
          <p:spPr bwMode="auto">
            <a:xfrm>
              <a:off x="1440496" y="2673752"/>
              <a:ext cx="72000" cy="7201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Oval 20"/>
            <p:cNvSpPr>
              <a:spLocks noChangeAspect="1" noChangeArrowheads="1"/>
            </p:cNvSpPr>
            <p:nvPr/>
          </p:nvSpPr>
          <p:spPr bwMode="auto">
            <a:xfrm>
              <a:off x="1161248" y="3132167"/>
              <a:ext cx="72000" cy="7201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6407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000" y="1013827"/>
            <a:ext cx="8460000" cy="83099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r>
              <a:rPr lang="cs-CZ" sz="2400" b="1" dirty="0" smtClean="0"/>
              <a:t>Příklad:</a:t>
            </a:r>
          </a:p>
          <a:p>
            <a:pPr algn="ctr"/>
            <a:r>
              <a:rPr lang="cs-CZ" sz="2400" b="1" dirty="0" smtClean="0"/>
              <a:t>Blokové </a:t>
            </a:r>
            <a:r>
              <a:rPr lang="cs-CZ" sz="2400" b="1" dirty="0"/>
              <a:t>schéma sčítačky pro součet dvou čtyřbitových čísel </a:t>
            </a:r>
            <a:r>
              <a:rPr lang="cs-CZ" sz="2400" b="1" i="1" dirty="0" smtClean="0"/>
              <a:t>A, B</a:t>
            </a:r>
            <a:endParaRPr lang="cs-CZ" sz="2400" b="1" dirty="0"/>
          </a:p>
        </p:txBody>
      </p:sp>
      <p:sp>
        <p:nvSpPr>
          <p:cNvPr id="2" name="Rectangle 43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360000" y="1941800"/>
            <a:ext cx="8460000" cy="163121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Je tvořena třemi </a:t>
            </a:r>
            <a:r>
              <a:rPr lang="cs-CZ" sz="2000" dirty="0" smtClean="0"/>
              <a:t>úplnými </a:t>
            </a:r>
            <a:r>
              <a:rPr lang="cs-CZ" sz="2000" dirty="0"/>
              <a:t>sčítačkami a jednou </a:t>
            </a:r>
            <a:r>
              <a:rPr lang="cs-CZ" sz="2000" dirty="0" smtClean="0"/>
              <a:t>poloviční sčítačkou.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Poloviční sčítačka nemá vstup pro přenos z nižšího řádu.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Poloviční </a:t>
            </a:r>
            <a:r>
              <a:rPr lang="cs-CZ" sz="2000" dirty="0"/>
              <a:t>sčítačku můžeme použít pouze k součtu dvou číslic na nejnižších řádových místech dvou binárních čísel, do kterého nevstupuje přenos z nižšího řádu.</a:t>
            </a:r>
          </a:p>
        </p:txBody>
      </p:sp>
      <p:grpSp>
        <p:nvGrpSpPr>
          <p:cNvPr id="80" name="Skupina 79"/>
          <p:cNvGrpSpPr/>
          <p:nvPr/>
        </p:nvGrpSpPr>
        <p:grpSpPr>
          <a:xfrm>
            <a:off x="2078807" y="3669726"/>
            <a:ext cx="4986387" cy="2351562"/>
            <a:chOff x="1169789" y="3284984"/>
            <a:chExt cx="4986387" cy="2351562"/>
          </a:xfrm>
        </p:grpSpPr>
        <p:sp>
          <p:nvSpPr>
            <p:cNvPr id="4" name="AutoShape 42"/>
            <p:cNvSpPr>
              <a:spLocks noChangeAspect="1" noChangeArrowheads="1" noTextEdit="1"/>
            </p:cNvSpPr>
            <p:nvPr/>
          </p:nvSpPr>
          <p:spPr bwMode="auto">
            <a:xfrm>
              <a:off x="1169789" y="3357232"/>
              <a:ext cx="4947857" cy="21600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b="1"/>
            </a:p>
          </p:txBody>
        </p:sp>
        <p:grpSp>
          <p:nvGrpSpPr>
            <p:cNvPr id="59" name="Skupina 58"/>
            <p:cNvGrpSpPr/>
            <p:nvPr/>
          </p:nvGrpSpPr>
          <p:grpSpPr>
            <a:xfrm>
              <a:off x="1602647" y="4027495"/>
              <a:ext cx="815164" cy="814737"/>
              <a:chOff x="1602647" y="4027495"/>
              <a:chExt cx="815164" cy="814737"/>
            </a:xfrm>
          </p:grpSpPr>
          <p:sp>
            <p:nvSpPr>
              <p:cNvPr id="44" name="Rectangle 32"/>
              <p:cNvSpPr>
                <a:spLocks noChangeArrowheads="1"/>
              </p:cNvSpPr>
              <p:nvPr/>
            </p:nvSpPr>
            <p:spPr bwMode="auto">
              <a:xfrm>
                <a:off x="1602647" y="4027495"/>
                <a:ext cx="815164" cy="814737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5" name="Text Box 31"/>
              <p:cNvSpPr txBox="1">
                <a:spLocks noChangeAspect="1" noChangeArrowheads="1"/>
              </p:cNvSpPr>
              <p:nvPr/>
            </p:nvSpPr>
            <p:spPr bwMode="auto">
              <a:xfrm>
                <a:off x="1835664" y="4220729"/>
                <a:ext cx="256713" cy="38489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cs-CZ" altLang="cs-CZ" dirty="0"/>
                  <a:t>∑</a:t>
                </a:r>
              </a:p>
            </p:txBody>
          </p:sp>
        </p:grpSp>
        <p:sp>
          <p:nvSpPr>
            <p:cNvPr id="12" name="Line 29"/>
            <p:cNvSpPr>
              <a:spLocks noChangeShapeType="1"/>
            </p:cNvSpPr>
            <p:nvPr/>
          </p:nvSpPr>
          <p:spPr bwMode="auto">
            <a:xfrm>
              <a:off x="5862512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Line 28"/>
            <p:cNvSpPr>
              <a:spLocks noChangeShapeType="1"/>
            </p:cNvSpPr>
            <p:nvPr/>
          </p:nvSpPr>
          <p:spPr bwMode="auto">
            <a:xfrm>
              <a:off x="5560775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Line 27"/>
            <p:cNvSpPr>
              <a:spLocks noChangeShapeType="1"/>
            </p:cNvSpPr>
            <p:nvPr/>
          </p:nvSpPr>
          <p:spPr bwMode="auto">
            <a:xfrm>
              <a:off x="4652404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Line 26"/>
            <p:cNvSpPr>
              <a:spLocks noChangeShapeType="1"/>
            </p:cNvSpPr>
            <p:nvPr/>
          </p:nvSpPr>
          <p:spPr bwMode="auto">
            <a:xfrm>
              <a:off x="4350667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Line 25"/>
            <p:cNvSpPr>
              <a:spLocks noChangeShapeType="1"/>
            </p:cNvSpPr>
            <p:nvPr/>
          </p:nvSpPr>
          <p:spPr bwMode="auto">
            <a:xfrm>
              <a:off x="3407541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Line 24"/>
            <p:cNvSpPr>
              <a:spLocks noChangeShapeType="1"/>
            </p:cNvSpPr>
            <p:nvPr/>
          </p:nvSpPr>
          <p:spPr bwMode="auto">
            <a:xfrm>
              <a:off x="3105804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Line 23"/>
            <p:cNvSpPr>
              <a:spLocks noChangeShapeType="1"/>
            </p:cNvSpPr>
            <p:nvPr/>
          </p:nvSpPr>
          <p:spPr bwMode="auto">
            <a:xfrm>
              <a:off x="2170577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Line 22"/>
            <p:cNvSpPr>
              <a:spLocks noChangeShapeType="1"/>
            </p:cNvSpPr>
            <p:nvPr/>
          </p:nvSpPr>
          <p:spPr bwMode="auto">
            <a:xfrm>
              <a:off x="1868840" y="3627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Text Box 18"/>
            <p:cNvSpPr txBox="1">
              <a:spLocks noChangeAspect="1" noChangeArrowheads="1"/>
            </p:cNvSpPr>
            <p:nvPr/>
          </p:nvSpPr>
          <p:spPr bwMode="auto">
            <a:xfrm>
              <a:off x="1652806" y="3284984"/>
              <a:ext cx="830962" cy="2250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b="1"/>
              </a:lvl1pPr>
            </a:lstStyle>
            <a:p>
              <a:r>
                <a:rPr lang="cs-CZ" altLang="cs-CZ" dirty="0" smtClean="0"/>
                <a:t>A</a:t>
              </a:r>
              <a:r>
                <a:rPr lang="cs-CZ" altLang="cs-CZ" baseline="-25000" dirty="0" smtClean="0"/>
                <a:t>3</a:t>
              </a:r>
              <a:r>
                <a:rPr lang="cs-CZ" altLang="cs-CZ" dirty="0"/>
                <a:t>   </a:t>
              </a:r>
              <a:r>
                <a:rPr lang="cs-CZ" altLang="cs-CZ" dirty="0" smtClean="0"/>
                <a:t>B</a:t>
              </a:r>
              <a:r>
                <a:rPr lang="cs-CZ" altLang="cs-CZ" baseline="-25000" dirty="0" smtClean="0"/>
                <a:t>3</a:t>
              </a:r>
              <a:endParaRPr lang="cs-CZ" altLang="cs-CZ" baseline="-25000" dirty="0"/>
            </a:p>
          </p:txBody>
        </p:sp>
        <p:sp>
          <p:nvSpPr>
            <p:cNvPr id="28" name="Line 17"/>
            <p:cNvSpPr>
              <a:spLocks noChangeShapeType="1"/>
            </p:cNvSpPr>
            <p:nvPr/>
          </p:nvSpPr>
          <p:spPr bwMode="auto">
            <a:xfrm flipH="1">
              <a:off x="4891947" y="4437232"/>
              <a:ext cx="421800" cy="2368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Line 16"/>
            <p:cNvSpPr>
              <a:spLocks noChangeShapeType="1"/>
            </p:cNvSpPr>
            <p:nvPr/>
          </p:nvSpPr>
          <p:spPr bwMode="auto">
            <a:xfrm flipH="1">
              <a:off x="3638188" y="4434864"/>
              <a:ext cx="421800" cy="2368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Line 15"/>
            <p:cNvSpPr>
              <a:spLocks noChangeShapeType="1"/>
            </p:cNvSpPr>
            <p:nvPr/>
          </p:nvSpPr>
          <p:spPr bwMode="auto">
            <a:xfrm flipH="1">
              <a:off x="2398854" y="4437232"/>
              <a:ext cx="421800" cy="2368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Line 14"/>
            <p:cNvSpPr>
              <a:spLocks noChangeShapeType="1"/>
            </p:cNvSpPr>
            <p:nvPr/>
          </p:nvSpPr>
          <p:spPr bwMode="auto">
            <a:xfrm flipH="1">
              <a:off x="1177688" y="4437232"/>
              <a:ext cx="421800" cy="2368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Line 9"/>
            <p:cNvSpPr>
              <a:spLocks noChangeShapeType="1"/>
            </p:cNvSpPr>
            <p:nvPr/>
          </p:nvSpPr>
          <p:spPr bwMode="auto">
            <a:xfrm>
              <a:off x="5722702" y="4842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Line 8"/>
            <p:cNvSpPr>
              <a:spLocks noChangeShapeType="1"/>
            </p:cNvSpPr>
            <p:nvPr/>
          </p:nvSpPr>
          <p:spPr bwMode="auto">
            <a:xfrm>
              <a:off x="4485738" y="4842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Line 7"/>
            <p:cNvSpPr>
              <a:spLocks noChangeShapeType="1"/>
            </p:cNvSpPr>
            <p:nvPr/>
          </p:nvSpPr>
          <p:spPr bwMode="auto">
            <a:xfrm>
              <a:off x="3245614" y="4842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Line 6"/>
            <p:cNvSpPr>
              <a:spLocks noChangeShapeType="1"/>
            </p:cNvSpPr>
            <p:nvPr/>
          </p:nvSpPr>
          <p:spPr bwMode="auto">
            <a:xfrm>
              <a:off x="2001541" y="4842232"/>
              <a:ext cx="790" cy="405000"/>
            </a:xfrm>
            <a:prstGeom prst="line">
              <a:avLst/>
            </a:prstGeom>
            <a:ln w="19050">
              <a:solidFill>
                <a:srgbClr val="00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60" name="Skupina 59"/>
            <p:cNvGrpSpPr/>
            <p:nvPr/>
          </p:nvGrpSpPr>
          <p:grpSpPr>
            <a:xfrm>
              <a:off x="2843808" y="4022648"/>
              <a:ext cx="815164" cy="814737"/>
              <a:chOff x="1602647" y="4027495"/>
              <a:chExt cx="815164" cy="814737"/>
            </a:xfrm>
          </p:grpSpPr>
          <p:sp>
            <p:nvSpPr>
              <p:cNvPr id="61" name="Rectangle 32"/>
              <p:cNvSpPr>
                <a:spLocks noChangeArrowheads="1"/>
              </p:cNvSpPr>
              <p:nvPr/>
            </p:nvSpPr>
            <p:spPr bwMode="auto">
              <a:xfrm>
                <a:off x="1602647" y="4027495"/>
                <a:ext cx="815164" cy="814737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2" name="Text Box 31"/>
              <p:cNvSpPr txBox="1">
                <a:spLocks noChangeAspect="1" noChangeArrowheads="1"/>
              </p:cNvSpPr>
              <p:nvPr/>
            </p:nvSpPr>
            <p:spPr bwMode="auto">
              <a:xfrm>
                <a:off x="1835664" y="4220729"/>
                <a:ext cx="256713" cy="38489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cs-CZ" altLang="cs-CZ" dirty="0"/>
                  <a:t>∑</a:t>
                </a:r>
              </a:p>
            </p:txBody>
          </p:sp>
        </p:grpSp>
        <p:grpSp>
          <p:nvGrpSpPr>
            <p:cNvPr id="63" name="Skupina 62"/>
            <p:cNvGrpSpPr/>
            <p:nvPr/>
          </p:nvGrpSpPr>
          <p:grpSpPr>
            <a:xfrm>
              <a:off x="4080036" y="4022648"/>
              <a:ext cx="815164" cy="814737"/>
              <a:chOff x="1602647" y="4027495"/>
              <a:chExt cx="815164" cy="814737"/>
            </a:xfrm>
          </p:grpSpPr>
          <p:sp>
            <p:nvSpPr>
              <p:cNvPr id="64" name="Rectangle 32"/>
              <p:cNvSpPr>
                <a:spLocks noChangeArrowheads="1"/>
              </p:cNvSpPr>
              <p:nvPr/>
            </p:nvSpPr>
            <p:spPr bwMode="auto">
              <a:xfrm>
                <a:off x="1602647" y="4027495"/>
                <a:ext cx="815164" cy="814737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5" name="Text Box 31"/>
              <p:cNvSpPr txBox="1">
                <a:spLocks noChangeAspect="1" noChangeArrowheads="1"/>
              </p:cNvSpPr>
              <p:nvPr/>
            </p:nvSpPr>
            <p:spPr bwMode="auto">
              <a:xfrm>
                <a:off x="1835664" y="4220729"/>
                <a:ext cx="256713" cy="38489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cs-CZ" altLang="cs-CZ" dirty="0"/>
                  <a:t>∑</a:t>
                </a:r>
              </a:p>
            </p:txBody>
          </p:sp>
        </p:grpSp>
        <p:grpSp>
          <p:nvGrpSpPr>
            <p:cNvPr id="66" name="Skupina 65"/>
            <p:cNvGrpSpPr/>
            <p:nvPr/>
          </p:nvGrpSpPr>
          <p:grpSpPr>
            <a:xfrm>
              <a:off x="5314636" y="4022648"/>
              <a:ext cx="815164" cy="814737"/>
              <a:chOff x="1602647" y="4027495"/>
              <a:chExt cx="815164" cy="814737"/>
            </a:xfrm>
          </p:grpSpPr>
          <p:sp>
            <p:nvSpPr>
              <p:cNvPr id="67" name="Rectangle 32"/>
              <p:cNvSpPr>
                <a:spLocks noChangeArrowheads="1"/>
              </p:cNvSpPr>
              <p:nvPr/>
            </p:nvSpPr>
            <p:spPr bwMode="auto">
              <a:xfrm>
                <a:off x="1602647" y="4027495"/>
                <a:ext cx="815164" cy="814737"/>
              </a:xfrm>
              <a:prstGeom prst="rect">
                <a:avLst/>
              </a:prstGeom>
              <a:ln w="19050">
                <a:solidFill>
                  <a:srgbClr val="0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8" name="Text Box 31"/>
              <p:cNvSpPr txBox="1">
                <a:spLocks noChangeAspect="1" noChangeArrowheads="1"/>
              </p:cNvSpPr>
              <p:nvPr/>
            </p:nvSpPr>
            <p:spPr bwMode="auto">
              <a:xfrm>
                <a:off x="1750483" y="4220729"/>
                <a:ext cx="517382" cy="384890"/>
              </a:xfrm>
              <a:prstGeom prst="rect">
                <a:avLst/>
              </a:prstGeom>
              <a:ln w="19050">
                <a:noFill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</a:lstStyle>
              <a:p>
                <a:r>
                  <a:rPr lang="cs-CZ" altLang="cs-CZ" dirty="0" smtClean="0"/>
                  <a:t>∑/2</a:t>
                </a:r>
                <a:endParaRPr lang="cs-CZ" altLang="cs-CZ" dirty="0"/>
              </a:p>
            </p:txBody>
          </p:sp>
        </p:grpSp>
        <p:sp>
          <p:nvSpPr>
            <p:cNvPr id="69" name="Text Box 6"/>
            <p:cNvSpPr txBox="1">
              <a:spLocks noChangeArrowheads="1"/>
            </p:cNvSpPr>
            <p:nvPr/>
          </p:nvSpPr>
          <p:spPr bwMode="auto">
            <a:xfrm>
              <a:off x="5553736" y="5148398"/>
              <a:ext cx="426118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0</a:t>
              </a:r>
              <a:endParaRPr lang="cs-CZ" altLang="cs-CZ" sz="1800" b="1" baseline="-25000" dirty="0"/>
            </a:p>
          </p:txBody>
        </p:sp>
        <p:sp>
          <p:nvSpPr>
            <p:cNvPr id="70" name="Text Box 6"/>
            <p:cNvSpPr txBox="1">
              <a:spLocks noChangeArrowheads="1"/>
            </p:cNvSpPr>
            <p:nvPr/>
          </p:nvSpPr>
          <p:spPr bwMode="auto">
            <a:xfrm>
              <a:off x="3059832" y="5148400"/>
              <a:ext cx="459134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2</a:t>
              </a:r>
              <a:endParaRPr lang="cs-CZ" altLang="cs-CZ" sz="1800" b="1" baseline="-25000" dirty="0"/>
            </a:p>
          </p:txBody>
        </p:sp>
        <p:sp>
          <p:nvSpPr>
            <p:cNvPr id="71" name="Text Box 6"/>
            <p:cNvSpPr txBox="1">
              <a:spLocks noChangeArrowheads="1"/>
            </p:cNvSpPr>
            <p:nvPr/>
          </p:nvSpPr>
          <p:spPr bwMode="auto">
            <a:xfrm>
              <a:off x="4301552" y="5148400"/>
              <a:ext cx="441550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sp>
          <p:nvSpPr>
            <p:cNvPr id="72" name="Text Box 6"/>
            <p:cNvSpPr txBox="1">
              <a:spLocks noChangeArrowheads="1"/>
            </p:cNvSpPr>
            <p:nvPr/>
          </p:nvSpPr>
          <p:spPr bwMode="auto">
            <a:xfrm>
              <a:off x="1835696" y="5148400"/>
              <a:ext cx="392597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S</a:t>
              </a:r>
              <a:r>
                <a:rPr lang="cs-CZ" altLang="cs-CZ" sz="1800" b="1" baseline="-25000" dirty="0" smtClean="0"/>
                <a:t>3</a:t>
              </a:r>
              <a:endParaRPr lang="cs-CZ" altLang="cs-CZ" sz="1800" b="1" baseline="-25000" dirty="0"/>
            </a:p>
          </p:txBody>
        </p:sp>
        <p:sp>
          <p:nvSpPr>
            <p:cNvPr id="73" name="Text Box 6"/>
            <p:cNvSpPr txBox="1">
              <a:spLocks noChangeArrowheads="1"/>
            </p:cNvSpPr>
            <p:nvPr/>
          </p:nvSpPr>
          <p:spPr bwMode="auto">
            <a:xfrm>
              <a:off x="4923248" y="4403616"/>
              <a:ext cx="390499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1</a:t>
              </a:r>
              <a:endParaRPr lang="cs-CZ" altLang="cs-CZ" sz="1800" b="1" baseline="-25000" dirty="0"/>
            </a:p>
          </p:txBody>
        </p:sp>
        <p:sp>
          <p:nvSpPr>
            <p:cNvPr id="74" name="Text Box 6"/>
            <p:cNvSpPr txBox="1">
              <a:spLocks noChangeArrowheads="1"/>
            </p:cNvSpPr>
            <p:nvPr/>
          </p:nvSpPr>
          <p:spPr bwMode="auto">
            <a:xfrm>
              <a:off x="3662982" y="4388968"/>
              <a:ext cx="398508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2</a:t>
              </a:r>
              <a:endParaRPr lang="cs-CZ" altLang="cs-CZ" sz="1800" b="1" baseline="-25000" dirty="0"/>
            </a:p>
          </p:txBody>
        </p:sp>
        <p:sp>
          <p:nvSpPr>
            <p:cNvPr id="75" name="Text Box 6"/>
            <p:cNvSpPr txBox="1">
              <a:spLocks noChangeArrowheads="1"/>
            </p:cNvSpPr>
            <p:nvPr/>
          </p:nvSpPr>
          <p:spPr bwMode="auto">
            <a:xfrm>
              <a:off x="2438846" y="4391904"/>
              <a:ext cx="388088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3</a:t>
              </a:r>
              <a:endParaRPr lang="cs-CZ" altLang="cs-CZ" sz="1800" b="1" baseline="-25000" dirty="0"/>
            </a:p>
          </p:txBody>
        </p:sp>
        <p:sp>
          <p:nvSpPr>
            <p:cNvPr id="76" name="Text Box 6"/>
            <p:cNvSpPr txBox="1">
              <a:spLocks noChangeArrowheads="1"/>
            </p:cNvSpPr>
            <p:nvPr/>
          </p:nvSpPr>
          <p:spPr bwMode="auto">
            <a:xfrm>
              <a:off x="1169790" y="4400696"/>
              <a:ext cx="393836" cy="488146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sz="1400"/>
              </a:lvl1pPr>
            </a:lstStyle>
            <a:p>
              <a:r>
                <a:rPr lang="cs-CZ" altLang="cs-CZ" sz="1800" b="1" dirty="0" smtClean="0"/>
                <a:t>C</a:t>
              </a:r>
              <a:r>
                <a:rPr lang="cs-CZ" altLang="cs-CZ" sz="1800" b="1" baseline="-25000" dirty="0" smtClean="0"/>
                <a:t>4</a:t>
              </a:r>
              <a:endParaRPr lang="cs-CZ" altLang="cs-CZ" sz="1800" b="1" baseline="-25000" dirty="0"/>
            </a:p>
          </p:txBody>
        </p:sp>
        <p:sp>
          <p:nvSpPr>
            <p:cNvPr id="77" name="Text Box 18"/>
            <p:cNvSpPr txBox="1">
              <a:spLocks noChangeAspect="1" noChangeArrowheads="1"/>
            </p:cNvSpPr>
            <p:nvPr/>
          </p:nvSpPr>
          <p:spPr bwMode="auto">
            <a:xfrm>
              <a:off x="2876942" y="3284984"/>
              <a:ext cx="830962" cy="2250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b="1"/>
              </a:lvl1pPr>
            </a:lstStyle>
            <a:p>
              <a:r>
                <a:rPr lang="cs-CZ" altLang="cs-CZ" dirty="0" smtClean="0"/>
                <a:t>A</a:t>
              </a:r>
              <a:r>
                <a:rPr lang="cs-CZ" altLang="cs-CZ" baseline="-25000" dirty="0" smtClean="0"/>
                <a:t>2</a:t>
              </a:r>
              <a:r>
                <a:rPr lang="cs-CZ" altLang="cs-CZ" dirty="0"/>
                <a:t>   </a:t>
              </a:r>
              <a:r>
                <a:rPr lang="cs-CZ" altLang="cs-CZ" dirty="0" smtClean="0"/>
                <a:t>B</a:t>
              </a:r>
              <a:r>
                <a:rPr lang="cs-CZ" altLang="cs-CZ" baseline="-25000" dirty="0" smtClean="0"/>
                <a:t>2</a:t>
              </a:r>
              <a:endParaRPr lang="cs-CZ" altLang="cs-CZ" baseline="-25000" dirty="0"/>
            </a:p>
          </p:txBody>
        </p:sp>
        <p:sp>
          <p:nvSpPr>
            <p:cNvPr id="78" name="Text Box 18"/>
            <p:cNvSpPr txBox="1">
              <a:spLocks noChangeAspect="1" noChangeArrowheads="1"/>
            </p:cNvSpPr>
            <p:nvPr/>
          </p:nvSpPr>
          <p:spPr bwMode="auto">
            <a:xfrm>
              <a:off x="4101078" y="3284984"/>
              <a:ext cx="830962" cy="2250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b="1"/>
              </a:lvl1pPr>
            </a:lstStyle>
            <a:p>
              <a:r>
                <a:rPr lang="cs-CZ" altLang="cs-CZ" dirty="0" smtClean="0"/>
                <a:t>A</a:t>
              </a:r>
              <a:r>
                <a:rPr lang="cs-CZ" altLang="cs-CZ" baseline="-25000" dirty="0" smtClean="0"/>
                <a:t>1</a:t>
              </a:r>
              <a:r>
                <a:rPr lang="cs-CZ" altLang="cs-CZ" dirty="0"/>
                <a:t>   </a:t>
              </a:r>
              <a:r>
                <a:rPr lang="cs-CZ" altLang="cs-CZ" dirty="0" smtClean="0"/>
                <a:t>B</a:t>
              </a:r>
              <a:r>
                <a:rPr lang="cs-CZ" altLang="cs-CZ" baseline="-25000" dirty="0" smtClean="0"/>
                <a:t>1</a:t>
              </a:r>
              <a:endParaRPr lang="cs-CZ" altLang="cs-CZ" baseline="-25000" dirty="0"/>
            </a:p>
          </p:txBody>
        </p:sp>
        <p:sp>
          <p:nvSpPr>
            <p:cNvPr id="79" name="Text Box 18"/>
            <p:cNvSpPr txBox="1">
              <a:spLocks noChangeAspect="1" noChangeArrowheads="1"/>
            </p:cNvSpPr>
            <p:nvPr/>
          </p:nvSpPr>
          <p:spPr bwMode="auto">
            <a:xfrm>
              <a:off x="5325214" y="3284984"/>
              <a:ext cx="830962" cy="225000"/>
            </a:xfrm>
            <a:prstGeom prst="rect">
              <a:avLst/>
            </a:prstGeom>
            <a:ln w="19050"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>
                <a:defRPr b="1"/>
              </a:lvl1pPr>
            </a:lstStyle>
            <a:p>
              <a:r>
                <a:rPr lang="cs-CZ" altLang="cs-CZ" dirty="0" smtClean="0"/>
                <a:t>A</a:t>
              </a:r>
              <a:r>
                <a:rPr lang="cs-CZ" altLang="cs-CZ" baseline="-25000" dirty="0" smtClean="0"/>
                <a:t>0</a:t>
              </a:r>
              <a:r>
                <a:rPr lang="cs-CZ" altLang="cs-CZ" dirty="0"/>
                <a:t>   </a:t>
              </a:r>
              <a:r>
                <a:rPr lang="cs-CZ" altLang="cs-CZ" dirty="0" smtClean="0"/>
                <a:t>B</a:t>
              </a:r>
              <a:r>
                <a:rPr lang="cs-CZ" altLang="cs-CZ" baseline="-25000" dirty="0" smtClean="0"/>
                <a:t>0</a:t>
              </a:r>
              <a:endParaRPr lang="cs-CZ" altLang="cs-CZ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4389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Vysvětlete princip sčítačky.</a:t>
            </a:r>
          </a:p>
          <a:p>
            <a:r>
              <a:rPr lang="cs-CZ" sz="2000" dirty="0" smtClean="0"/>
              <a:t>Jaký je rozdíl mezi poloviční a úplnou sčítačkou?</a:t>
            </a:r>
          </a:p>
          <a:p>
            <a:r>
              <a:rPr lang="cs-CZ" sz="2000" dirty="0" smtClean="0"/>
              <a:t>Nakreslete blokové schéma úplné sčítačky dvou tříbitových čísel </a:t>
            </a:r>
            <a:r>
              <a:rPr lang="cs-CZ" sz="2000" b="1" i="1" dirty="0" smtClean="0"/>
              <a:t>A, B</a:t>
            </a:r>
            <a:r>
              <a:rPr lang="cs-CZ" sz="2000" dirty="0" smtClean="0"/>
              <a:t>.</a:t>
            </a:r>
            <a:endParaRPr lang="cs-CZ" sz="2000" dirty="0" smtClean="0"/>
          </a:p>
          <a:p>
            <a:r>
              <a:rPr lang="cs-CZ" sz="2000" dirty="0" smtClean="0"/>
              <a:t>Definujte funkci nonekvivalence.</a:t>
            </a:r>
          </a:p>
          <a:p>
            <a:r>
              <a:rPr lang="cs-CZ" sz="2000" dirty="0"/>
              <a:t>Jak se </a:t>
            </a:r>
            <a:r>
              <a:rPr lang="cs-CZ" sz="2000" dirty="0" smtClean="0"/>
              <a:t>nonekvivalence označuje?</a:t>
            </a:r>
          </a:p>
          <a:p>
            <a:r>
              <a:rPr lang="cs-CZ" sz="2000" dirty="0"/>
              <a:t>Jakou má </a:t>
            </a:r>
            <a:r>
              <a:rPr lang="cs-CZ" sz="2000" dirty="0" smtClean="0"/>
              <a:t>nonekvivalence schématickou značku?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2800</TotalTime>
  <Words>809</Words>
  <Application>Microsoft Office PowerPoint</Application>
  <PresentationFormat>Předvádění na obrazovce (4:3)</PresentationFormat>
  <Paragraphs>230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172</cp:revision>
  <dcterms:created xsi:type="dcterms:W3CDTF">2010-11-01T23:40:31Z</dcterms:created>
  <dcterms:modified xsi:type="dcterms:W3CDTF">2014-01-30T08:07:03Z</dcterms:modified>
</cp:coreProperties>
</file>