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6" r:id="rId3"/>
    <p:sldId id="257" r:id="rId4"/>
    <p:sldId id="261" r:id="rId5"/>
    <p:sldId id="260" r:id="rId6"/>
    <p:sldId id="259" r:id="rId7"/>
    <p:sldId id="262" r:id="rId8"/>
    <p:sldId id="263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C30C51-165D-43FB-94D2-6F7457D33770}" type="datetimeFigureOut">
              <a:rPr lang="cs-CZ" smtClean="0"/>
              <a:t>30.1.2014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014E39-96A9-4BF0-975A-2348CE726C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77962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C30C51-165D-43FB-94D2-6F7457D33770}" type="datetimeFigureOut">
              <a:rPr lang="cs-CZ" smtClean="0"/>
              <a:t>30.1.2014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014E39-96A9-4BF0-975A-2348CE726C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93066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C30C51-165D-43FB-94D2-6F7457D33770}" type="datetimeFigureOut">
              <a:rPr lang="cs-CZ" smtClean="0"/>
              <a:t>30.1.2014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014E39-96A9-4BF0-975A-2348CE726C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46161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C30C51-165D-43FB-94D2-6F7457D33770}" type="datetimeFigureOut">
              <a:rPr lang="cs-CZ" smtClean="0"/>
              <a:t>30.1.2014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014E39-96A9-4BF0-975A-2348CE726C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35731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C30C51-165D-43FB-94D2-6F7457D33770}" type="datetimeFigureOut">
              <a:rPr lang="cs-CZ" smtClean="0"/>
              <a:t>30.1.2014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014E39-96A9-4BF0-975A-2348CE726C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72224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C30C51-165D-43FB-94D2-6F7457D33770}" type="datetimeFigureOut">
              <a:rPr lang="cs-CZ" smtClean="0"/>
              <a:t>30.1.2014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014E39-96A9-4BF0-975A-2348CE726C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80563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C30C51-165D-43FB-94D2-6F7457D33770}" type="datetimeFigureOut">
              <a:rPr lang="cs-CZ" smtClean="0"/>
              <a:t>30.1.2014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014E39-96A9-4BF0-975A-2348CE726C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03464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C30C51-165D-43FB-94D2-6F7457D33770}" type="datetimeFigureOut">
              <a:rPr lang="cs-CZ" smtClean="0"/>
              <a:t>30.1.2014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014E39-96A9-4BF0-975A-2348CE726C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70747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C30C51-165D-43FB-94D2-6F7457D33770}" type="datetimeFigureOut">
              <a:rPr lang="cs-CZ" smtClean="0"/>
              <a:t>30.1.2014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014E39-96A9-4BF0-975A-2348CE726C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88107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C30C51-165D-43FB-94D2-6F7457D33770}" type="datetimeFigureOut">
              <a:rPr lang="cs-CZ" smtClean="0"/>
              <a:t>30.1.2014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014E39-96A9-4BF0-975A-2348CE726C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00604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C30C51-165D-43FB-94D2-6F7457D33770}" type="datetimeFigureOut">
              <a:rPr lang="cs-CZ" smtClean="0"/>
              <a:t>30.1.2014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014E39-96A9-4BF0-975A-2348CE726C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28766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C30C51-165D-43FB-94D2-6F7457D33770}" type="datetimeFigureOut">
              <a:rPr lang="cs-CZ" smtClean="0"/>
              <a:t>30.1.2014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014E39-96A9-4BF0-975A-2348CE726C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88976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?q=barokn&#237;+stavby&amp;num=10&amp;hl=cs&amp;biw=1138&amp;bih=555&amp;tbm=isch&amp;tbnid=fJNE5EviHc5vWM:&amp;imgrefurl=http://cs.wikipedia.org/wiki/Baroko" TargetMode="External"/><Relationship Id="rId2" Type="http://schemas.openxmlformats.org/officeDocument/2006/relationships/hyperlink" Target="http://www.google.cz/imgres?q=baroko+v+&#269;ech&#225;ch&amp;num=10&amp;hl=cs&amp;biw=1138&amp;bih=525&amp;tbm=isch&amp;tbnid=Z0z108SThCXTKM:&amp;imgrefurl=http://www.vyletnik.cz/hrady-a-zamky/stre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google.cz/imgres?q=prvky+barokn&#237;ho+stavitelstv&#237;&amp;hl=cs&amp;biw=1138&amp;bih=555&amp;tbm=isch&amp;tbnid=uxbTIDTCZAw5-M:&amp;imgrefurl=http://margarita11.blog.cz/1106/zamek-le" TargetMode="External"/><Relationship Id="rId4" Type="http://schemas.openxmlformats.org/officeDocument/2006/relationships/hyperlink" Target="http://www.google.cz/imgres?q=barokn&#237;+stavby&amp;start=341&amp;num=10&amp;hl=cs&amp;biw=1138&amp;bih=555&amp;tbm=isch&amp;tbnid=rTCKWrMTOTOsSM:&amp;imgrefurl=http://www.orlicko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268760"/>
            <a:ext cx="7848872" cy="1283077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Baroko-architektura a sochařství</a:t>
            </a: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6021288"/>
            <a:ext cx="8568952" cy="406896"/>
          </a:xfrm>
        </p:spPr>
        <p:txBody>
          <a:bodyPr>
            <a:normAutofit/>
          </a:bodyPr>
          <a:lstStyle/>
          <a:p>
            <a:endParaRPr lang="cs-CZ" sz="1000" dirty="0"/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8391" y="5050175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115616" y="620688"/>
            <a:ext cx="712879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>
                <a:solidFill>
                  <a:prstClr val="black"/>
                </a:solidFill>
              </a:rPr>
              <a:t>Základní škola a Mateřská škola, Liberec, Barvířská 38/6, příspěvková organizace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-468560" y="4264502"/>
            <a:ext cx="74888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solidFill>
                  <a:prstClr val="black"/>
                </a:solidFill>
              </a:rPr>
              <a:t>Anotace: Seznámení  s </a:t>
            </a:r>
            <a:r>
              <a:rPr lang="cs-CZ" dirty="0" smtClean="0">
                <a:solidFill>
                  <a:prstClr val="black"/>
                </a:solidFill>
              </a:rPr>
              <a:t>některými stavbami </a:t>
            </a:r>
            <a:r>
              <a:rPr lang="cs-CZ" dirty="0">
                <a:solidFill>
                  <a:prstClr val="black"/>
                </a:solidFill>
              </a:rPr>
              <a:t>baroka</a:t>
            </a:r>
          </a:p>
        </p:txBody>
      </p:sp>
      <p:sp>
        <p:nvSpPr>
          <p:cNvPr id="4" name="Obdélník 3"/>
          <p:cNvSpPr/>
          <p:nvPr/>
        </p:nvSpPr>
        <p:spPr>
          <a:xfrm>
            <a:off x="798385" y="2860627"/>
            <a:ext cx="6316667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Název</a:t>
            </a:r>
            <a:r>
              <a:rPr lang="cs-CZ">
                <a:solidFill>
                  <a:prstClr val="black"/>
                </a:solidFill>
              </a:rPr>
              <a:t>: </a:t>
            </a:r>
            <a:r>
              <a:rPr lang="cs-CZ" smtClean="0">
                <a:solidFill>
                  <a:prstClr val="black"/>
                </a:solidFill>
              </a:rPr>
              <a:t>VY_32_inovace_04Vlastivěda-mladší </a:t>
            </a:r>
            <a:r>
              <a:rPr lang="cs-CZ" dirty="0">
                <a:solidFill>
                  <a:prstClr val="black"/>
                </a:solidFill>
              </a:rPr>
              <a:t>české dějiny</a:t>
            </a:r>
          </a:p>
          <a:p>
            <a:r>
              <a:rPr lang="cs-CZ" dirty="0">
                <a:solidFill>
                  <a:prstClr val="black"/>
                </a:solidFill>
              </a:rPr>
              <a:t>Autor: Mgr. Martina Šímová</a:t>
            </a:r>
          </a:p>
          <a:p>
            <a:r>
              <a:rPr lang="cs-CZ" dirty="0">
                <a:solidFill>
                  <a:prstClr val="black"/>
                </a:solidFill>
              </a:rPr>
              <a:t>Období: Září –leden 2012</a:t>
            </a:r>
          </a:p>
          <a:p>
            <a:r>
              <a:rPr lang="cs-CZ" dirty="0">
                <a:solidFill>
                  <a:prstClr val="black"/>
                </a:solidFill>
              </a:rPr>
              <a:t>Věková skupina: 5.ročník</a:t>
            </a:r>
          </a:p>
          <a:p>
            <a:r>
              <a:rPr lang="cs-CZ" dirty="0">
                <a:solidFill>
                  <a:prstClr val="black"/>
                </a:solidFill>
              </a:rPr>
              <a:t>Tematická oblast: Vlastivěda</a:t>
            </a:r>
          </a:p>
        </p:txBody>
      </p:sp>
    </p:spTree>
    <p:extLst>
      <p:ext uri="{BB962C8B-B14F-4D97-AF65-F5344CB8AC3E}">
        <p14:creationId xmlns:p14="http://schemas.microsoft.com/office/powerpoint/2010/main" val="3099218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chemeClr val="accent2"/>
          </a:solidFill>
        </p:spPr>
        <p:txBody>
          <a:bodyPr>
            <a:normAutofit/>
          </a:bodyPr>
          <a:lstStyle/>
          <a:p>
            <a:r>
              <a:rPr lang="cs-CZ" sz="8000" dirty="0" smtClean="0"/>
              <a:t>Baroko</a:t>
            </a:r>
            <a:endParaRPr lang="cs-CZ" sz="8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solidFill>
            <a:schemeClr val="accent3"/>
          </a:solidFill>
        </p:spPr>
        <p:txBody>
          <a:bodyPr>
            <a:normAutofit/>
          </a:bodyPr>
          <a:lstStyle/>
          <a:p>
            <a:r>
              <a:rPr lang="cs-CZ" sz="5400" dirty="0" smtClean="0">
                <a:solidFill>
                  <a:schemeClr val="tx1"/>
                </a:solidFill>
              </a:rPr>
              <a:t>Architektura a sochařství</a:t>
            </a:r>
            <a:endParaRPr lang="cs-CZ" sz="5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79526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/>
          </a:solidFill>
        </p:spPr>
        <p:txBody>
          <a:bodyPr/>
          <a:lstStyle/>
          <a:p>
            <a:r>
              <a:rPr lang="cs-CZ" dirty="0" smtClean="0"/>
              <a:t>Zámek Veltrusy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596700"/>
            <a:ext cx="7460329" cy="44965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80374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cs-CZ" sz="4400" dirty="0" smtClean="0"/>
              <a:t>Morový sloup</a:t>
            </a:r>
            <a:endParaRPr lang="cs-CZ" sz="44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4496" y="332656"/>
            <a:ext cx="3539912" cy="5798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53169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Kostel v Brně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538790"/>
            <a:ext cx="6048672" cy="45365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92779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Kostel Zelená Hora</a:t>
            </a:r>
            <a:endParaRPr lang="cs-CZ" dirty="0"/>
          </a:p>
        </p:txBody>
      </p:sp>
      <p:pic>
        <p:nvPicPr>
          <p:cNvPr id="1026" name="Picture 2" descr="File:Church of St John of Nepomuk at Zelená hora CZ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628800"/>
            <a:ext cx="6611888" cy="4958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9305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Uhodneš?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557338"/>
            <a:ext cx="5123260" cy="49441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18490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Matyáš Bernard Braun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714963"/>
            <a:ext cx="7135510" cy="47540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0478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>
            <a:normAutofit/>
          </a:bodyPr>
          <a:lstStyle/>
          <a:p>
            <a:r>
              <a:rPr lang="cs-CZ" sz="5400" dirty="0"/>
              <a:t>C</a:t>
            </a:r>
            <a:r>
              <a:rPr lang="cs-CZ" sz="5400" dirty="0" smtClean="0"/>
              <a:t>itace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1800" dirty="0" smtClean="0">
                <a:effectLst/>
              </a:rPr>
              <a:t>Veltrusy. [online]. [cit. 2012-10-02]. Dostupné z: </a:t>
            </a:r>
            <a:r>
              <a:rPr lang="cs-CZ" sz="1800" dirty="0" smtClean="0">
                <a:effectLst/>
                <a:hlinkClick r:id="rId2"/>
              </a:rPr>
              <a:t>http://www.google.cz/</a:t>
            </a:r>
            <a:r>
              <a:rPr lang="cs-CZ" sz="1800" dirty="0" err="1" smtClean="0">
                <a:effectLst/>
                <a:hlinkClick r:id="rId2"/>
              </a:rPr>
              <a:t>imgres?q</a:t>
            </a:r>
            <a:r>
              <a:rPr lang="cs-CZ" sz="1800" dirty="0" smtClean="0">
                <a:effectLst/>
                <a:hlinkClick r:id="rId2"/>
              </a:rPr>
              <a:t>=</a:t>
            </a:r>
            <a:r>
              <a:rPr lang="cs-CZ" sz="1800" dirty="0" err="1" smtClean="0">
                <a:effectLst/>
                <a:hlinkClick r:id="rId2"/>
              </a:rPr>
              <a:t>baroko+v+čechách&amp;num</a:t>
            </a:r>
            <a:r>
              <a:rPr lang="cs-CZ" sz="1800" dirty="0" smtClean="0">
                <a:effectLst/>
                <a:hlinkClick r:id="rId2"/>
              </a:rPr>
              <a:t>=10&amp;hl=</a:t>
            </a:r>
            <a:r>
              <a:rPr lang="cs-CZ" sz="1800" dirty="0" err="1" smtClean="0">
                <a:effectLst/>
                <a:hlinkClick r:id="rId2"/>
              </a:rPr>
              <a:t>cs&amp;biw</a:t>
            </a:r>
            <a:r>
              <a:rPr lang="cs-CZ" sz="1800" dirty="0" smtClean="0">
                <a:effectLst/>
                <a:hlinkClick r:id="rId2"/>
              </a:rPr>
              <a:t>=1138&amp;bih=525&amp;tbm=</a:t>
            </a:r>
            <a:r>
              <a:rPr lang="cs-CZ" sz="1800" dirty="0" err="1" smtClean="0">
                <a:effectLst/>
                <a:hlinkClick r:id="rId2"/>
              </a:rPr>
              <a:t>isch&amp;tbnid</a:t>
            </a:r>
            <a:r>
              <a:rPr lang="cs-CZ" sz="1800" dirty="0" smtClean="0">
                <a:effectLst/>
                <a:hlinkClick r:id="rId2"/>
              </a:rPr>
              <a:t>=Z0z108SThCXTKM:&amp;</a:t>
            </a:r>
            <a:r>
              <a:rPr lang="cs-CZ" sz="1800" dirty="0" err="1" smtClean="0">
                <a:effectLst/>
                <a:hlinkClick r:id="rId2"/>
              </a:rPr>
              <a:t>imgrefurl</a:t>
            </a:r>
            <a:r>
              <a:rPr lang="cs-CZ" sz="1800" dirty="0" smtClean="0">
                <a:effectLst/>
                <a:hlinkClick r:id="rId2"/>
              </a:rPr>
              <a:t>=http://www.vyletnik.cz/hrady-a-zamky/stre</a:t>
            </a:r>
            <a:endParaRPr lang="cs-CZ" sz="1800" dirty="0" smtClean="0">
              <a:effectLst/>
            </a:endParaRPr>
          </a:p>
          <a:p>
            <a:r>
              <a:rPr lang="en-US" sz="1600" dirty="0"/>
              <a:t>Church of St John of </a:t>
            </a:r>
            <a:r>
              <a:rPr lang="en-US" sz="1600" dirty="0" err="1"/>
              <a:t>Nepomuk</a:t>
            </a:r>
            <a:r>
              <a:rPr lang="en-US" sz="1600" dirty="0"/>
              <a:t> at </a:t>
            </a:r>
            <a:r>
              <a:rPr lang="en-US" sz="1600" dirty="0" err="1"/>
              <a:t>Zelená</a:t>
            </a:r>
            <a:r>
              <a:rPr lang="en-US" sz="1600" dirty="0"/>
              <a:t> </a:t>
            </a:r>
            <a:r>
              <a:rPr lang="en-US" sz="1600" dirty="0" err="1"/>
              <a:t>hora</a:t>
            </a:r>
            <a:r>
              <a:rPr lang="en-US" sz="1600" dirty="0"/>
              <a:t> CZ. In: </a:t>
            </a:r>
            <a:r>
              <a:rPr lang="en-US" sz="1600" i="1" dirty="0"/>
              <a:t>Wikipedia: the free encyclopedia</a:t>
            </a:r>
            <a:r>
              <a:rPr lang="en-US" sz="1600" dirty="0"/>
              <a:t> [online]. San Francisco (CA): Wikimedia Foundation, 2001- [cit. 2014-01-30]. </a:t>
            </a:r>
            <a:r>
              <a:rPr lang="en-US" sz="1600" dirty="0" err="1"/>
              <a:t>Dostupné</a:t>
            </a:r>
            <a:r>
              <a:rPr lang="en-US" sz="1600" dirty="0"/>
              <a:t> z: http://commons.wikimedia.org/wiki/File:Church_of_St_John_of_Nepomuk_at_Zelen%C3%A1_hora_CZ.jpg</a:t>
            </a:r>
            <a:r>
              <a:rPr lang="cs-CZ" sz="1800" dirty="0" smtClean="0"/>
              <a:t>K</a:t>
            </a:r>
            <a:r>
              <a:rPr lang="it-IT" sz="1800" dirty="0" smtClean="0">
                <a:effectLst/>
              </a:rPr>
              <a:t>ostel v Brně. [online]. [cit. 2012-10-02]. Dostupné z: </a:t>
            </a:r>
            <a:r>
              <a:rPr lang="it-IT" sz="1800" dirty="0" smtClean="0">
                <a:effectLst/>
                <a:hlinkClick r:id="rId3"/>
              </a:rPr>
              <a:t>http://www.google.cz/imgres?q=barokní+stavby&amp;num=10&amp;hl=cs&amp;biw=1138&amp;bih=555&amp;tbm=isch&amp;tbnid=fJNE5EviHc5vWM:&amp;imgrefurl=http://cs.wikipedia.org/wiki/Baroko</a:t>
            </a:r>
            <a:endParaRPr lang="cs-CZ" sz="1800" dirty="0" smtClean="0">
              <a:effectLst/>
            </a:endParaRPr>
          </a:p>
          <a:p>
            <a:r>
              <a:rPr lang="cs-CZ" sz="1800" dirty="0" smtClean="0">
                <a:effectLst/>
              </a:rPr>
              <a:t>Morový sloup. [online]. [cit. 2012-10-02]. Dostupné z: </a:t>
            </a:r>
            <a:r>
              <a:rPr lang="cs-CZ" sz="1800" dirty="0" smtClean="0">
                <a:effectLst/>
                <a:hlinkClick r:id="rId4"/>
              </a:rPr>
              <a:t>http://www.google.cz/</a:t>
            </a:r>
            <a:r>
              <a:rPr lang="cs-CZ" sz="1800" dirty="0" err="1" smtClean="0">
                <a:effectLst/>
                <a:hlinkClick r:id="rId4"/>
              </a:rPr>
              <a:t>imgres?q</a:t>
            </a:r>
            <a:r>
              <a:rPr lang="cs-CZ" sz="1800" dirty="0" smtClean="0">
                <a:effectLst/>
                <a:hlinkClick r:id="rId4"/>
              </a:rPr>
              <a:t>=</a:t>
            </a:r>
            <a:r>
              <a:rPr lang="cs-CZ" sz="1800" dirty="0" err="1" smtClean="0">
                <a:effectLst/>
                <a:hlinkClick r:id="rId4"/>
              </a:rPr>
              <a:t>barokní+stavby&amp;start</a:t>
            </a:r>
            <a:r>
              <a:rPr lang="cs-CZ" sz="1800" dirty="0" smtClean="0">
                <a:effectLst/>
                <a:hlinkClick r:id="rId4"/>
              </a:rPr>
              <a:t>=341&amp;num=10&amp;hl=</a:t>
            </a:r>
            <a:r>
              <a:rPr lang="cs-CZ" sz="1800" dirty="0" err="1" smtClean="0">
                <a:effectLst/>
                <a:hlinkClick r:id="rId4"/>
              </a:rPr>
              <a:t>cs&amp;biw</a:t>
            </a:r>
            <a:r>
              <a:rPr lang="cs-CZ" sz="1800" dirty="0" smtClean="0">
                <a:effectLst/>
                <a:hlinkClick r:id="rId4"/>
              </a:rPr>
              <a:t>=1138&amp;bih=555&amp;tbm=</a:t>
            </a:r>
            <a:r>
              <a:rPr lang="cs-CZ" sz="1800" dirty="0" err="1" smtClean="0">
                <a:effectLst/>
                <a:hlinkClick r:id="rId4"/>
              </a:rPr>
              <a:t>isch&amp;tbnid</a:t>
            </a:r>
            <a:r>
              <a:rPr lang="cs-CZ" sz="1800" dirty="0" smtClean="0">
                <a:effectLst/>
                <a:hlinkClick r:id="rId4"/>
              </a:rPr>
              <a:t>=</a:t>
            </a:r>
            <a:r>
              <a:rPr lang="cs-CZ" sz="1800" dirty="0" err="1" smtClean="0">
                <a:effectLst/>
                <a:hlinkClick r:id="rId4"/>
              </a:rPr>
              <a:t>rTCKWrMTOTOsSM</a:t>
            </a:r>
            <a:r>
              <a:rPr lang="cs-CZ" sz="1800" dirty="0" smtClean="0">
                <a:effectLst/>
                <a:hlinkClick r:id="rId4"/>
              </a:rPr>
              <a:t>:&amp;</a:t>
            </a:r>
            <a:r>
              <a:rPr lang="cs-CZ" sz="1800" dirty="0" err="1" smtClean="0">
                <a:effectLst/>
                <a:hlinkClick r:id="rId4"/>
              </a:rPr>
              <a:t>imgrefurl</a:t>
            </a:r>
            <a:r>
              <a:rPr lang="cs-CZ" sz="1800" dirty="0" smtClean="0">
                <a:effectLst/>
                <a:hlinkClick r:id="rId4"/>
              </a:rPr>
              <a:t>=http://www.orlicko</a:t>
            </a:r>
            <a:endParaRPr lang="cs-CZ" sz="1800" dirty="0" smtClean="0">
              <a:effectLst/>
            </a:endParaRPr>
          </a:p>
          <a:p>
            <a:r>
              <a:rPr lang="cs-CZ" sz="1800" dirty="0" smtClean="0">
                <a:effectLst/>
              </a:rPr>
              <a:t>Jablonné v Podještědí. [online]. [cit. 2012-10-02]. Dostupné z: </a:t>
            </a:r>
            <a:r>
              <a:rPr lang="cs-CZ" sz="1800" dirty="0" smtClean="0">
                <a:effectLst/>
                <a:hlinkClick r:id="rId5"/>
              </a:rPr>
              <a:t>http://www.google.cz/</a:t>
            </a:r>
            <a:r>
              <a:rPr lang="cs-CZ" sz="1800" dirty="0" err="1" smtClean="0">
                <a:effectLst/>
                <a:hlinkClick r:id="rId5"/>
              </a:rPr>
              <a:t>imgres?q</a:t>
            </a:r>
            <a:r>
              <a:rPr lang="cs-CZ" sz="1800" dirty="0" smtClean="0">
                <a:effectLst/>
                <a:hlinkClick r:id="rId5"/>
              </a:rPr>
              <a:t>=</a:t>
            </a:r>
            <a:r>
              <a:rPr lang="cs-CZ" sz="1800" dirty="0" err="1" smtClean="0">
                <a:effectLst/>
                <a:hlinkClick r:id="rId5"/>
              </a:rPr>
              <a:t>prvky+barokního+stavitelství&amp;hl</a:t>
            </a:r>
            <a:r>
              <a:rPr lang="cs-CZ" sz="1800" dirty="0" smtClean="0">
                <a:effectLst/>
                <a:hlinkClick r:id="rId5"/>
              </a:rPr>
              <a:t>=</a:t>
            </a:r>
            <a:r>
              <a:rPr lang="cs-CZ" sz="1800" dirty="0" err="1" smtClean="0">
                <a:effectLst/>
                <a:hlinkClick r:id="rId5"/>
              </a:rPr>
              <a:t>cs&amp;biw</a:t>
            </a:r>
            <a:r>
              <a:rPr lang="cs-CZ" sz="1800" dirty="0" smtClean="0">
                <a:effectLst/>
                <a:hlinkClick r:id="rId5"/>
              </a:rPr>
              <a:t>=1138&amp;bih=555&amp;tbm=</a:t>
            </a:r>
            <a:r>
              <a:rPr lang="cs-CZ" sz="1800" dirty="0" err="1" smtClean="0">
                <a:effectLst/>
                <a:hlinkClick r:id="rId5"/>
              </a:rPr>
              <a:t>isch&amp;tbnid</a:t>
            </a:r>
            <a:r>
              <a:rPr lang="cs-CZ" sz="1800" dirty="0" smtClean="0">
                <a:effectLst/>
                <a:hlinkClick r:id="rId5"/>
              </a:rPr>
              <a:t>=uxbTIDTCZAw5-M:&amp;</a:t>
            </a:r>
            <a:r>
              <a:rPr lang="cs-CZ" sz="1800" dirty="0" err="1" smtClean="0">
                <a:effectLst/>
                <a:hlinkClick r:id="rId5"/>
              </a:rPr>
              <a:t>imgrefurl</a:t>
            </a:r>
            <a:r>
              <a:rPr lang="cs-CZ" sz="1800" dirty="0" smtClean="0">
                <a:effectLst/>
                <a:hlinkClick r:id="rId5"/>
              </a:rPr>
              <a:t>=http://margarita11.blog.cz/1106/zamek-le</a:t>
            </a:r>
            <a:endParaRPr lang="cs-CZ" sz="1800" dirty="0" smtClean="0">
              <a:effectLst/>
            </a:endParaRPr>
          </a:p>
          <a:p>
            <a:r>
              <a:rPr lang="cs-CZ" sz="1800" dirty="0"/>
              <a:t>BRAUN. </a:t>
            </a:r>
            <a:r>
              <a:rPr lang="cs-CZ" sz="1800" i="1" dirty="0"/>
              <a:t>Betlém u Kuksu - Poustevník </a:t>
            </a:r>
            <a:r>
              <a:rPr lang="cs-CZ" sz="1800" i="1" dirty="0" err="1"/>
              <a:t>Onufrius</a:t>
            </a:r>
            <a:r>
              <a:rPr lang="cs-CZ" sz="1800" dirty="0"/>
              <a:t> [online]. [cit. 26.1.2014]. Dostupný na WWW: http://commons.wikimedia.org/wiki/File:Betl%C3%A9m_u_Kuksu_-_Poustevn%C3%ADk_Onufrius.jpg</a:t>
            </a:r>
            <a:endParaRPr lang="cs-CZ" sz="1800" dirty="0" smtClean="0">
              <a:effectLst/>
            </a:endParaRPr>
          </a:p>
          <a:p>
            <a:pPr marL="0" indent="0">
              <a:buNone/>
            </a:pPr>
            <a:endParaRPr lang="cs-CZ" sz="1800" dirty="0" smtClean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3924876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</TotalTime>
  <Words>101</Words>
  <Application>Microsoft Office PowerPoint</Application>
  <PresentationFormat>Předvádění na obrazovce (4:3)</PresentationFormat>
  <Paragraphs>22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Baroko-architektura a sochařství</vt:lpstr>
      <vt:lpstr>Baroko</vt:lpstr>
      <vt:lpstr>Zámek Veltrusy</vt:lpstr>
      <vt:lpstr>Prezentace aplikace PowerPoint</vt:lpstr>
      <vt:lpstr>Kostel v Brně</vt:lpstr>
      <vt:lpstr>Kostel Zelená Hora</vt:lpstr>
      <vt:lpstr>Uhodneš?</vt:lpstr>
      <vt:lpstr>Matyáš Bernard Braun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Baroko</dc:title>
  <dc:creator>Uživatel</dc:creator>
  <cp:lastModifiedBy>Uživatel</cp:lastModifiedBy>
  <cp:revision>8</cp:revision>
  <dcterms:created xsi:type="dcterms:W3CDTF">2012-10-02T15:56:37Z</dcterms:created>
  <dcterms:modified xsi:type="dcterms:W3CDTF">2014-01-30T10:41:48Z</dcterms:modified>
</cp:coreProperties>
</file>