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61" r:id="rId4"/>
    <p:sldId id="274" r:id="rId5"/>
    <p:sldId id="266" r:id="rId6"/>
    <p:sldId id="257" r:id="rId7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20112339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 –  národní jazyk, jeho podoby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Národní jazyk, spisovný jazyk, nespisovný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jazyk,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jazykov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ěda, jazykovědné disciplíny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pracovní listy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Mechanik seřizovač, 1. ročník Podnikání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Národní jazyk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VY_32_INOVACE_34_680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519917"/>
            <a:ext cx="8316416" cy="8032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O češtině:</a:t>
            </a:r>
            <a:endParaRPr lang="cs-CZ" b="1" dirty="0"/>
          </a:p>
          <a:p>
            <a:r>
              <a:rPr lang="cs-CZ" dirty="0"/>
              <a:t> </a:t>
            </a:r>
          </a:p>
          <a:p>
            <a:r>
              <a:rPr lang="cs-CZ" sz="1400" dirty="0"/>
              <a:t>„</a:t>
            </a:r>
            <a:r>
              <a:rPr lang="cs-CZ" sz="1400" dirty="0" smtClean="0"/>
              <a:t>Cizinec, </a:t>
            </a:r>
            <a:r>
              <a:rPr lang="cs-CZ" sz="1400" dirty="0"/>
              <a:t>který se učí česky a přijde pak k nám, je obyčejně velmi překvapen, že </a:t>
            </a:r>
            <a:r>
              <a:rPr lang="cs-CZ" sz="1400" dirty="0" smtClean="0"/>
              <a:t>jen </a:t>
            </a:r>
            <a:r>
              <a:rPr lang="cs-CZ" sz="1400" dirty="0"/>
              <a:t>tak málo lidí, a to i lidí vzdělaných, mluví tou podobou českého jazyka, které se on učil z učebnic, slovníků i z četby</a:t>
            </a:r>
            <a:r>
              <a:rPr lang="cs-CZ" sz="1400" dirty="0" smtClean="0"/>
              <a:t>.“</a:t>
            </a:r>
            <a:endParaRPr lang="cs-CZ" sz="1400" dirty="0"/>
          </a:p>
          <a:p>
            <a:r>
              <a:rPr lang="cs-CZ" sz="1400" dirty="0"/>
              <a:t>				J. Bělič				</a:t>
            </a:r>
          </a:p>
          <a:p>
            <a:r>
              <a:rPr lang="cs-CZ" sz="1400" dirty="0"/>
              <a:t>„Mělo by se jí vlastně říkat „druhá matka.“</a:t>
            </a:r>
          </a:p>
          <a:p>
            <a:r>
              <a:rPr lang="cs-CZ" sz="1400" dirty="0"/>
              <a:t>Když nás ta první opustí sklácena, nebo my když opustíme ji a vyjdeme do světa, ta druhá jde s námi a doprovází nás až do hrobu.“</a:t>
            </a:r>
          </a:p>
          <a:p>
            <a:r>
              <a:rPr lang="cs-CZ" sz="1400" dirty="0"/>
              <a:t>				J. </a:t>
            </a:r>
            <a:r>
              <a:rPr lang="cs-CZ" sz="1400" dirty="0" smtClean="0"/>
              <a:t>Neruda</a:t>
            </a:r>
          </a:p>
          <a:p>
            <a:endParaRPr lang="cs-CZ" sz="1400" dirty="0" smtClean="0"/>
          </a:p>
          <a:p>
            <a:r>
              <a:rPr lang="cs-CZ" sz="1400" dirty="0" smtClean="0"/>
              <a:t>V té naší mateřštině sídlí veškerý náš život, celá naše duše. Národ, který svůj jazyk ztrácí, ztrácí svůj hlas v lidu. </a:t>
            </a:r>
          </a:p>
          <a:p>
            <a:r>
              <a:rPr lang="cs-CZ" sz="1400" dirty="0" smtClean="0"/>
              <a:t>                                                                                            J</a:t>
            </a:r>
            <a:r>
              <a:rPr lang="cs-CZ" sz="1400" dirty="0"/>
              <a:t>. Neruda </a:t>
            </a:r>
          </a:p>
          <a:p>
            <a:r>
              <a:rPr lang="cs-CZ" sz="1400" dirty="0"/>
              <a:t>A ještě musím pochválit tebe, česká řeči, jazyku z nejtěžších mezi všemi, jazyku z nejbohatších všemi významy a odstíny, řeči </a:t>
            </a:r>
            <a:r>
              <a:rPr lang="cs-CZ" sz="1400" dirty="0" smtClean="0"/>
              <a:t>nejdokonalejší, </a:t>
            </a:r>
            <a:r>
              <a:rPr lang="cs-CZ" sz="1400" dirty="0"/>
              <a:t>nejcitlivější ze všech řečí, které znám nebo jsem slyšel mluvit. Musil bych žít sterým</a:t>
            </a:r>
          </a:p>
          <a:p>
            <a:r>
              <a:rPr lang="cs-CZ" sz="1400" dirty="0"/>
              <a:t>životem, abych tě poznal.</a:t>
            </a:r>
          </a:p>
          <a:p>
            <a:r>
              <a:rPr lang="cs-CZ" sz="1400" dirty="0"/>
              <a:t>                                                                                           K. Čapek </a:t>
            </a:r>
          </a:p>
          <a:p>
            <a:endParaRPr lang="cs-CZ" sz="1400" dirty="0"/>
          </a:p>
          <a:p>
            <a:r>
              <a:rPr lang="cs-CZ" sz="1400" dirty="0"/>
              <a:t>Protože čeština je krásná řeč. Ona má obrovskou plejádu slov pro obyčejný věci. Třeba „kulaťoučké jablíčko“. ..</a:t>
            </a:r>
          </a:p>
          <a:p>
            <a:r>
              <a:rPr lang="cs-CZ" sz="1400" dirty="0"/>
              <a:t>To neřeknete jinou řečí. Angličan musí říct:„ a </a:t>
            </a:r>
            <a:r>
              <a:rPr lang="cs-CZ" sz="1400" dirty="0" err="1"/>
              <a:t>little</a:t>
            </a:r>
            <a:r>
              <a:rPr lang="cs-CZ" sz="1400" dirty="0"/>
              <a:t> </a:t>
            </a:r>
            <a:r>
              <a:rPr lang="cs-CZ" sz="1400" dirty="0" err="1"/>
              <a:t>apple</a:t>
            </a:r>
            <a:r>
              <a:rPr lang="cs-CZ" sz="1400" dirty="0"/>
              <a:t>“ – malé kulaté jablko. Tomu přece chybí barva i vůně. </a:t>
            </a:r>
          </a:p>
          <a:p>
            <a:r>
              <a:rPr lang="cs-CZ" sz="1400" dirty="0"/>
              <a:t>                                                                                          J. Werich  </a:t>
            </a:r>
          </a:p>
          <a:p>
            <a:r>
              <a:rPr lang="cs-CZ" sz="1400" b="1" dirty="0" smtClean="0"/>
              <a:t>Zhodnoťte výše uvedené ukázky. </a:t>
            </a:r>
          </a:p>
          <a:p>
            <a:r>
              <a:rPr lang="cs-CZ" sz="1400" dirty="0" smtClean="0"/>
              <a:t>                                                                                           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12188" y="1916832"/>
            <a:ext cx="806489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                               </a:t>
            </a:r>
            <a:r>
              <a:rPr lang="cs-CZ" b="1" u="sng" dirty="0" smtClean="0"/>
              <a:t>NÁRODNÍ </a:t>
            </a:r>
            <a:r>
              <a:rPr lang="cs-CZ" b="1" u="sng" dirty="0"/>
              <a:t>JAZYK- </a:t>
            </a:r>
            <a:r>
              <a:rPr lang="cs-CZ" b="1" u="sng" dirty="0" smtClean="0"/>
              <a:t>ZÁKLADNÍ  ÚTVARY</a:t>
            </a:r>
            <a:endParaRPr lang="cs-CZ" b="1" u="sng" dirty="0"/>
          </a:p>
          <a:p>
            <a:r>
              <a:rPr lang="cs-CZ" sz="1400" dirty="0" smtClean="0"/>
              <a:t>                                Český </a:t>
            </a:r>
            <a:r>
              <a:rPr lang="cs-CZ" sz="1400" dirty="0"/>
              <a:t>jazyk (národní jazyk Čechů)- nemá jen jednu podobu.</a:t>
            </a:r>
          </a:p>
          <a:p>
            <a:r>
              <a:rPr lang="cs-CZ" sz="1400" dirty="0" smtClean="0"/>
              <a:t>                                                              2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     </a:t>
            </a:r>
            <a:r>
              <a:rPr lang="cs-CZ" sz="1400" dirty="0"/>
              <a:t>Reprezentativní, </a:t>
            </a:r>
            <a:r>
              <a:rPr lang="cs-CZ" sz="1400" dirty="0" smtClean="0"/>
              <a:t>oficiální,                                                    -  není jednotný na celém území  ČR </a:t>
            </a:r>
          </a:p>
          <a:p>
            <a:r>
              <a:rPr lang="cs-CZ" sz="1400" dirty="0" smtClean="0"/>
              <a:t>    -  jednotný na </a:t>
            </a:r>
            <a:r>
              <a:rPr lang="cs-CZ" sz="1400" dirty="0"/>
              <a:t>celém území ČR</a:t>
            </a:r>
            <a:r>
              <a:rPr lang="cs-CZ" sz="1400" dirty="0" smtClean="0"/>
              <a:t>,                                           -  člení se do několika vrstev </a:t>
            </a:r>
            <a:endParaRPr lang="cs-CZ" sz="1400" dirty="0"/>
          </a:p>
          <a:p>
            <a:endParaRPr lang="cs-CZ" sz="1400" dirty="0"/>
          </a:p>
          <a:p>
            <a:r>
              <a:rPr lang="cs-CZ" sz="1400" dirty="0" smtClean="0"/>
              <a:t>    -  jeho se užívá a  předpokládá </a:t>
            </a:r>
          </a:p>
          <a:p>
            <a:r>
              <a:rPr lang="cs-CZ" sz="1400" dirty="0" smtClean="0"/>
              <a:t>        ve školách, na úřadech , ve vědě,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v  médiích </a:t>
            </a:r>
            <a:r>
              <a:rPr lang="cs-CZ" sz="1400" dirty="0" smtClean="0"/>
              <a:t>(tisk</a:t>
            </a:r>
            <a:r>
              <a:rPr lang="cs-CZ" sz="1400" dirty="0" smtClean="0"/>
              <a:t>, rozhlas, televize,…)</a:t>
            </a:r>
            <a:endParaRPr lang="cs-CZ" sz="1400" dirty="0"/>
          </a:p>
          <a:p>
            <a:r>
              <a:rPr lang="cs-CZ" sz="1400" dirty="0" smtClean="0"/>
              <a:t>   -   je jazykem </a:t>
            </a:r>
            <a:r>
              <a:rPr lang="cs-CZ" sz="1400" b="1" dirty="0" smtClean="0"/>
              <a:t>normovaným,                                               -  nepodléhá žádným </a:t>
            </a:r>
            <a:r>
              <a:rPr lang="cs-CZ" sz="1400" b="1" dirty="0" smtClean="0"/>
              <a:t>normám - není </a:t>
            </a:r>
            <a:endParaRPr lang="cs-CZ" sz="1400" b="1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</a:t>
            </a:r>
            <a:r>
              <a:rPr lang="cs-CZ" sz="1400" dirty="0" smtClean="0"/>
              <a:t>podléhá jazykovým normám</a:t>
            </a:r>
            <a:r>
              <a:rPr lang="cs-CZ" sz="1400" b="1" dirty="0" smtClean="0"/>
              <a:t>                                            normovaný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       j</a:t>
            </a:r>
            <a:r>
              <a:rPr lang="cs-CZ" sz="1400" b="1" dirty="0" smtClean="0"/>
              <a:t>azykové normy </a:t>
            </a:r>
            <a:r>
              <a:rPr lang="cs-CZ" sz="1400" dirty="0" smtClean="0"/>
              <a:t>= předpisy, jimiž se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spisovná podoba jazyka řídí, měly by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být dodržovány - </a:t>
            </a:r>
            <a:r>
              <a:rPr lang="cs-CZ" sz="1400" dirty="0" smtClean="0"/>
              <a:t>jsou </a:t>
            </a:r>
            <a:r>
              <a:rPr lang="cs-CZ" sz="1400" dirty="0" smtClean="0"/>
              <a:t>zapsány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(</a:t>
            </a:r>
            <a:r>
              <a:rPr lang="cs-CZ" sz="1400" b="1" dirty="0" smtClean="0"/>
              <a:t>kodifikovány</a:t>
            </a:r>
            <a:r>
              <a:rPr lang="cs-CZ" sz="1400" dirty="0" smtClean="0"/>
              <a:t> ) v </a:t>
            </a:r>
            <a:r>
              <a:rPr lang="cs-CZ" sz="1400" b="1" dirty="0" smtClean="0"/>
              <a:t>kodifikačních jazykových příručkách</a:t>
            </a:r>
            <a:r>
              <a:rPr lang="cs-CZ" sz="1400" dirty="0" smtClean="0"/>
              <a:t>. 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</a:t>
            </a:r>
            <a:r>
              <a:rPr lang="cs-CZ" sz="1400" dirty="0"/>
              <a:t>		</a:t>
            </a:r>
            <a:endParaRPr lang="cs-CZ" sz="1400" dirty="0" smtClean="0"/>
          </a:p>
          <a:p>
            <a:r>
              <a:rPr lang="cs-CZ" dirty="0" smtClean="0"/>
              <a:t>     </a:t>
            </a:r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15616" y="2492896"/>
            <a:ext cx="25922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Spisovný  jazyk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04048" y="2564904"/>
            <a:ext cx="295232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Jazyk nespisovný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46531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59" y="1473751"/>
            <a:ext cx="792088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</a:t>
            </a:r>
            <a:r>
              <a:rPr lang="cs-CZ" b="1" dirty="0" smtClean="0"/>
              <a:t>Jazykověda</a:t>
            </a:r>
          </a:p>
          <a:p>
            <a:r>
              <a:rPr lang="cs-CZ" sz="1400" b="1" dirty="0" smtClean="0"/>
              <a:t>                                                       věda, která se zabývá studiem  jazyka.</a:t>
            </a:r>
          </a:p>
          <a:p>
            <a:r>
              <a:rPr lang="cs-CZ" sz="1400" b="1" dirty="0" smtClean="0"/>
              <a:t>                                                      (</a:t>
            </a:r>
            <a:r>
              <a:rPr lang="cs-CZ" sz="1400" b="1" dirty="0" err="1" smtClean="0"/>
              <a:t>Lingistika</a:t>
            </a:r>
            <a:r>
              <a:rPr lang="cs-CZ" sz="1400" b="1" dirty="0" smtClean="0"/>
              <a:t> z </a:t>
            </a:r>
            <a:r>
              <a:rPr lang="cs-CZ" sz="1400" b="1" dirty="0" err="1" smtClean="0"/>
              <a:t>franc</a:t>
            </a:r>
            <a:r>
              <a:rPr lang="cs-CZ" sz="1400" b="1" dirty="0" smtClean="0"/>
              <a:t>.)</a:t>
            </a:r>
          </a:p>
          <a:p>
            <a:endParaRPr lang="cs-CZ" sz="1400" b="1" dirty="0"/>
          </a:p>
          <a:p>
            <a:r>
              <a:rPr lang="cs-CZ" sz="1400" dirty="0" smtClean="0"/>
              <a:t> 		Studiem českého jazyka se zabývá </a:t>
            </a:r>
            <a:r>
              <a:rPr lang="cs-CZ" sz="1400" b="1" dirty="0" smtClean="0"/>
              <a:t>bohemistika.</a:t>
            </a:r>
          </a:p>
          <a:p>
            <a:r>
              <a:rPr lang="cs-CZ" sz="1200" dirty="0" smtClean="0"/>
              <a:t>Podle toho, kterými jazyky se zabývá , rozlišujeme např. anglistiku, hispanistiku, sinologii,…</a:t>
            </a:r>
          </a:p>
          <a:p>
            <a:r>
              <a:rPr lang="cs-CZ" sz="1200" dirty="0" smtClean="0"/>
              <a:t>Některé vědy studují více jazyků najednou, např. slavistika, germanistika, romanistika,…</a:t>
            </a:r>
          </a:p>
          <a:p>
            <a:r>
              <a:rPr lang="cs-CZ" sz="1400" b="1" dirty="0" smtClean="0"/>
              <a:t>Odhadněte, kterými jazyky se výše uvedené vědy zabývají. Proč se věda o našem jazyce nazývá bohemistika?  </a:t>
            </a:r>
          </a:p>
          <a:p>
            <a:endParaRPr lang="cs-CZ" sz="1400" b="1" dirty="0"/>
          </a:p>
          <a:p>
            <a:r>
              <a:rPr lang="cs-CZ" sz="1400" dirty="0" smtClean="0"/>
              <a:t>Lingvistiku </a:t>
            </a:r>
            <a:r>
              <a:rPr lang="cs-CZ" sz="1400" dirty="0" smtClean="0"/>
              <a:t>můžeme rozdělit na celou řadu </a:t>
            </a:r>
            <a:r>
              <a:rPr lang="cs-CZ" sz="1400" b="1" dirty="0" smtClean="0"/>
              <a:t>dílčích </a:t>
            </a:r>
            <a:r>
              <a:rPr lang="cs-CZ" sz="1400" b="1" dirty="0" smtClean="0"/>
              <a:t>oborů (disciplín</a:t>
            </a:r>
            <a:r>
              <a:rPr lang="cs-CZ" sz="1400" b="1" dirty="0" smtClean="0"/>
              <a:t>).</a:t>
            </a:r>
          </a:p>
          <a:p>
            <a:r>
              <a:rPr lang="cs-CZ" sz="1400" b="1" dirty="0" smtClean="0"/>
              <a:t>                                           1. </a:t>
            </a:r>
            <a:r>
              <a:rPr lang="cs-CZ" sz="1400" dirty="0" smtClean="0"/>
              <a:t>zvukovou stránku jazyka  zkoumá </a:t>
            </a:r>
            <a:r>
              <a:rPr lang="cs-CZ" sz="1400" b="1" dirty="0" smtClean="0"/>
              <a:t>: fonetika a fonologie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2. </a:t>
            </a:r>
            <a:r>
              <a:rPr lang="cs-CZ" sz="1400" dirty="0" smtClean="0"/>
              <a:t>spisovnou výslovností  </a:t>
            </a:r>
            <a:r>
              <a:rPr lang="cs-CZ" sz="1400" b="1" dirty="0" smtClean="0"/>
              <a:t>- ortoepie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3. </a:t>
            </a:r>
            <a:r>
              <a:rPr lang="cs-CZ" sz="1400" dirty="0" smtClean="0"/>
              <a:t>písemnou stránku jazyka, spisovný pravopis </a:t>
            </a:r>
            <a:r>
              <a:rPr lang="cs-CZ" sz="1400" b="1" dirty="0" smtClean="0"/>
              <a:t>– ortografie </a:t>
            </a:r>
            <a:endParaRPr lang="cs-CZ" sz="1400" b="1" dirty="0"/>
          </a:p>
          <a:p>
            <a:r>
              <a:rPr lang="cs-CZ" sz="1400" b="1" dirty="0" smtClean="0"/>
              <a:t>                                           4. </a:t>
            </a:r>
            <a:r>
              <a:rPr lang="cs-CZ" sz="1400" dirty="0" smtClean="0"/>
              <a:t>slovní zásobu </a:t>
            </a:r>
            <a:r>
              <a:rPr lang="cs-CZ" sz="1400" b="1" dirty="0" smtClean="0"/>
              <a:t>– lexikologie </a:t>
            </a:r>
          </a:p>
          <a:p>
            <a:r>
              <a:rPr lang="cs-CZ" sz="1400" b="1" dirty="0" smtClean="0"/>
              <a:t>                                           5</a:t>
            </a:r>
            <a:r>
              <a:rPr lang="cs-CZ" sz="1400" dirty="0" smtClean="0"/>
              <a:t>. gramatiku (mluvnici</a:t>
            </a:r>
            <a:r>
              <a:rPr lang="cs-CZ" sz="1400" b="1" dirty="0" smtClean="0"/>
              <a:t>) -  morfologie a syntax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6. </a:t>
            </a:r>
            <a:r>
              <a:rPr lang="cs-CZ" sz="1400" dirty="0" smtClean="0"/>
              <a:t>sloh </a:t>
            </a:r>
            <a:r>
              <a:rPr lang="cs-CZ" sz="1400" b="1" dirty="0" smtClean="0"/>
              <a:t>– nauka o </a:t>
            </a:r>
            <a:r>
              <a:rPr lang="cs-CZ" sz="1400" b="1" dirty="0" smtClean="0"/>
              <a:t>slohu - </a:t>
            </a:r>
            <a:r>
              <a:rPr lang="cs-CZ" sz="1400" b="1" dirty="0" smtClean="0"/>
              <a:t>stylistika</a:t>
            </a:r>
          </a:p>
          <a:p>
            <a:r>
              <a:rPr lang="cs-CZ" sz="1400" dirty="0" smtClean="0"/>
              <a:t>Některé z ostatních oborů se zabývají tradičně</a:t>
            </a:r>
            <a:r>
              <a:rPr lang="cs-CZ" sz="1400" b="1" dirty="0" smtClean="0"/>
              <a:t> specifickými stránkami jazyka , </a:t>
            </a:r>
            <a:r>
              <a:rPr lang="cs-CZ" sz="1400" dirty="0" smtClean="0"/>
              <a:t>např.</a:t>
            </a:r>
            <a:r>
              <a:rPr lang="cs-CZ" sz="1400" b="1" dirty="0" smtClean="0"/>
              <a:t>  </a:t>
            </a:r>
          </a:p>
          <a:p>
            <a:r>
              <a:rPr lang="cs-CZ" sz="1400" b="1" dirty="0" smtClean="0"/>
              <a:t>etymologie – </a:t>
            </a:r>
            <a:r>
              <a:rPr lang="cs-CZ" sz="1400" dirty="0" smtClean="0"/>
              <a:t>zkoumá původ a vývoj významů jednotlivých slov</a:t>
            </a:r>
          </a:p>
          <a:p>
            <a:r>
              <a:rPr lang="cs-CZ" sz="1400" b="1" dirty="0" smtClean="0"/>
              <a:t>dialektologie – </a:t>
            </a:r>
            <a:r>
              <a:rPr lang="cs-CZ" sz="1400" dirty="0" smtClean="0"/>
              <a:t>jednotlivá nářečí </a:t>
            </a:r>
            <a:r>
              <a:rPr lang="cs-CZ" sz="1400" b="1" dirty="0" smtClean="0"/>
              <a:t>- dialekty</a:t>
            </a:r>
          </a:p>
          <a:p>
            <a:r>
              <a:rPr lang="cs-CZ" sz="1400" b="1" dirty="0" smtClean="0"/>
              <a:t>                 </a:t>
            </a:r>
            <a:endParaRPr lang="cs-CZ" sz="1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772816"/>
            <a:ext cx="1440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65841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61548" y="165841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627784" y="1545468"/>
            <a:ext cx="3024336" cy="762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Jazykověda ( lingvistika)</a:t>
            </a:r>
          </a:p>
          <a:p>
            <a:pPr algn="ctr"/>
            <a:r>
              <a:rPr lang="cs-CZ" dirty="0" smtClean="0"/>
              <a:t>zabývá se zkoumáním jazyka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412776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1.     Rozhodněte</a:t>
            </a:r>
            <a:r>
              <a:rPr lang="cs-CZ" sz="1400" b="1" dirty="0"/>
              <a:t>, o který typ mluvy se v následujících ukázkách jedná (slang, argot, nářečí):</a:t>
            </a:r>
          </a:p>
          <a:p>
            <a:r>
              <a:rPr lang="cs-CZ" sz="1400" b="1" dirty="0" smtClean="0"/>
              <a:t>         Uveďte </a:t>
            </a:r>
            <a:r>
              <a:rPr lang="cs-CZ" sz="1400" b="1" dirty="0"/>
              <a:t>pro svá tvrzení důvody</a:t>
            </a:r>
            <a:r>
              <a:rPr lang="cs-CZ" sz="1400" b="1" dirty="0" smtClean="0"/>
              <a:t>!</a:t>
            </a:r>
          </a:p>
          <a:p>
            <a:r>
              <a:rPr lang="cs-CZ" sz="1400" b="1" dirty="0" smtClean="0"/>
              <a:t> </a:t>
            </a:r>
          </a:p>
          <a:p>
            <a:endParaRPr lang="cs-CZ" sz="1400" b="1" dirty="0"/>
          </a:p>
          <a:p>
            <a:r>
              <a:rPr lang="cs-CZ" sz="1400" dirty="0"/>
              <a:t>a) To jak ráno </a:t>
            </a:r>
            <a:r>
              <a:rPr lang="cs-CZ" sz="1400" dirty="0" err="1"/>
              <a:t>hópne</a:t>
            </a:r>
            <a:r>
              <a:rPr lang="cs-CZ" sz="1400" dirty="0"/>
              <a:t> borec z </a:t>
            </a:r>
            <a:r>
              <a:rPr lang="cs-CZ" sz="1400" dirty="0" err="1"/>
              <a:t>betle</a:t>
            </a:r>
            <a:r>
              <a:rPr lang="cs-CZ" sz="1400" dirty="0"/>
              <a:t>, hodí </a:t>
            </a:r>
            <a:r>
              <a:rPr lang="cs-CZ" sz="1400" dirty="0" err="1"/>
              <a:t>čučku</a:t>
            </a:r>
            <a:r>
              <a:rPr lang="cs-CZ" sz="1400" dirty="0"/>
              <a:t> z </a:t>
            </a:r>
            <a:r>
              <a:rPr lang="cs-CZ" sz="1400" dirty="0" err="1"/>
              <a:t>vokna</a:t>
            </a:r>
            <a:r>
              <a:rPr lang="cs-CZ" sz="1400" dirty="0"/>
              <a:t>, </a:t>
            </a:r>
            <a:r>
              <a:rPr lang="cs-CZ" sz="1400" dirty="0" smtClean="0"/>
              <a:t>rozlepí </a:t>
            </a:r>
            <a:r>
              <a:rPr lang="cs-CZ" sz="1400" dirty="0"/>
              <a:t>baterky a </a:t>
            </a:r>
            <a:r>
              <a:rPr lang="cs-CZ" sz="1400" dirty="0" err="1"/>
              <a:t>góme</a:t>
            </a:r>
            <a:r>
              <a:rPr lang="cs-CZ" sz="1400" dirty="0"/>
              <a:t>, že </a:t>
            </a:r>
            <a:r>
              <a:rPr lang="cs-CZ" sz="1400" dirty="0" err="1"/>
              <a:t>zoncna</a:t>
            </a:r>
            <a:r>
              <a:rPr lang="cs-CZ" sz="1400" dirty="0"/>
              <a:t> tvrdě </a:t>
            </a:r>
            <a:r>
              <a:rPr lang="cs-CZ" sz="1400" dirty="0" err="1"/>
              <a:t>rumluje</a:t>
            </a:r>
            <a:r>
              <a:rPr lang="cs-CZ" sz="1400" dirty="0"/>
              <a:t>, tak si </a:t>
            </a:r>
            <a:r>
              <a:rPr lang="cs-CZ" sz="1400" dirty="0" err="1"/>
              <a:t>vošolne</a:t>
            </a:r>
            <a:r>
              <a:rPr lang="cs-CZ" sz="1400" dirty="0"/>
              <a:t> </a:t>
            </a:r>
            <a:r>
              <a:rPr lang="cs-CZ" sz="1400" dirty="0" err="1"/>
              <a:t>šlupku</a:t>
            </a:r>
            <a:r>
              <a:rPr lang="cs-CZ" sz="1400" dirty="0"/>
              <a:t>, </a:t>
            </a:r>
            <a:r>
              <a:rPr lang="cs-CZ" sz="1400" dirty="0" err="1"/>
              <a:t>zbalí</a:t>
            </a:r>
            <a:r>
              <a:rPr lang="cs-CZ" sz="1400" dirty="0"/>
              <a:t> </a:t>
            </a:r>
            <a:r>
              <a:rPr lang="cs-CZ" sz="1400" dirty="0" err="1"/>
              <a:t>dečmana</a:t>
            </a:r>
            <a:r>
              <a:rPr lang="cs-CZ" sz="1400" dirty="0"/>
              <a:t> pod klepeto, dá </a:t>
            </a:r>
            <a:r>
              <a:rPr lang="cs-CZ" sz="1400" dirty="0" err="1"/>
              <a:t>ňákou</a:t>
            </a:r>
            <a:r>
              <a:rPr lang="cs-CZ" sz="1400" dirty="0"/>
              <a:t> tu </a:t>
            </a:r>
            <a:r>
              <a:rPr lang="cs-CZ" sz="1400" dirty="0" err="1"/>
              <a:t>chálku</a:t>
            </a:r>
            <a:r>
              <a:rPr lang="cs-CZ" sz="1400" dirty="0"/>
              <a:t>, pokropí </a:t>
            </a:r>
            <a:r>
              <a:rPr lang="cs-CZ" sz="1400" dirty="0" err="1"/>
              <a:t>dvouma</a:t>
            </a:r>
            <a:r>
              <a:rPr lang="cs-CZ" sz="1400" dirty="0"/>
              <a:t> </a:t>
            </a:r>
            <a:r>
              <a:rPr lang="cs-CZ" sz="1400" dirty="0" err="1"/>
              <a:t>šlopkama</a:t>
            </a:r>
            <a:r>
              <a:rPr lang="cs-CZ" sz="1400" dirty="0"/>
              <a:t> a maká na </a:t>
            </a:r>
            <a:r>
              <a:rPr lang="cs-CZ" sz="1400" dirty="0" err="1"/>
              <a:t>pringl</a:t>
            </a:r>
            <a:r>
              <a:rPr lang="cs-CZ" sz="1400" dirty="0"/>
              <a:t>.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b) Jak zloději </a:t>
            </a:r>
            <a:r>
              <a:rPr lang="cs-CZ" sz="1400" dirty="0" err="1"/>
              <a:t>ležli</a:t>
            </a:r>
            <a:r>
              <a:rPr lang="cs-CZ" sz="1400" dirty="0"/>
              <a:t> do jeho </a:t>
            </a:r>
            <a:r>
              <a:rPr lang="cs-CZ" sz="1400" dirty="0" err="1"/>
              <a:t>šopky</a:t>
            </a:r>
            <a:r>
              <a:rPr lang="cs-CZ" sz="1400" dirty="0"/>
              <a:t>, </a:t>
            </a:r>
            <a:r>
              <a:rPr lang="cs-CZ" sz="1400" dirty="0" err="1"/>
              <a:t>vyloz</a:t>
            </a:r>
            <a:r>
              <a:rPr lang="cs-CZ" sz="1400" dirty="0"/>
              <a:t> na chlívky, </a:t>
            </a:r>
            <a:r>
              <a:rPr lang="cs-CZ" sz="1400" dirty="0" err="1"/>
              <a:t>potym</a:t>
            </a:r>
            <a:r>
              <a:rPr lang="cs-CZ" sz="1400" dirty="0"/>
              <a:t> ze strachu </a:t>
            </a:r>
            <a:r>
              <a:rPr lang="cs-CZ" sz="1400" dirty="0" err="1"/>
              <a:t>zemdlol</a:t>
            </a:r>
            <a:r>
              <a:rPr lang="cs-CZ" sz="1400" dirty="0"/>
              <a:t> i spod na zloděje. Ty </a:t>
            </a:r>
            <a:r>
              <a:rPr lang="cs-CZ" sz="1400" dirty="0" err="1"/>
              <a:t>še</a:t>
            </a:r>
            <a:r>
              <a:rPr lang="cs-CZ" sz="1400" dirty="0"/>
              <a:t> </a:t>
            </a:r>
            <a:r>
              <a:rPr lang="cs-CZ" sz="1400" dirty="0" err="1"/>
              <a:t>myšleli</a:t>
            </a:r>
            <a:r>
              <a:rPr lang="cs-CZ" sz="1400" dirty="0"/>
              <a:t>, že dostal infarkt, poznali go i </a:t>
            </a:r>
            <a:r>
              <a:rPr lang="cs-CZ" sz="1400" dirty="0" err="1"/>
              <a:t>zaněsli</a:t>
            </a:r>
            <a:r>
              <a:rPr lang="cs-CZ" sz="1400" dirty="0"/>
              <a:t> do špitala, že go našli na cestě.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c) A ten konec- </a:t>
            </a:r>
            <a:r>
              <a:rPr lang="cs-CZ" sz="1400" dirty="0" err="1"/>
              <a:t>tos</a:t>
            </a:r>
            <a:r>
              <a:rPr lang="cs-CZ" sz="1400" dirty="0"/>
              <a:t> měl vidět- představ si perfektní, plachťák. Luboš na příjmu ho bere s klidem kolíbkou, pak hraje na kůl, Petr rychle </a:t>
            </a:r>
            <a:r>
              <a:rPr lang="cs-CZ" sz="1400" dirty="0" err="1"/>
              <a:t>zafintoval</a:t>
            </a:r>
            <a:r>
              <a:rPr lang="cs-CZ" sz="1400" dirty="0"/>
              <a:t> na kříž, a než se </a:t>
            </a:r>
            <a:r>
              <a:rPr lang="cs-CZ" sz="1400" dirty="0" err="1"/>
              <a:t>Dobňáci</a:t>
            </a:r>
            <a:r>
              <a:rPr lang="cs-CZ" sz="1400" dirty="0"/>
              <a:t> vzpamatovali, dal jim Pavel </a:t>
            </a:r>
            <a:r>
              <a:rPr lang="cs-CZ" sz="1400" dirty="0" err="1"/>
              <a:t>takovýho</a:t>
            </a:r>
            <a:r>
              <a:rPr lang="cs-CZ" sz="1400" dirty="0"/>
              <a:t> </a:t>
            </a:r>
            <a:r>
              <a:rPr lang="cs-CZ" sz="1400" dirty="0" err="1"/>
              <a:t>rychlíka</a:t>
            </a:r>
            <a:r>
              <a:rPr lang="cs-CZ" sz="1400" dirty="0"/>
              <a:t>, že ten jejich </a:t>
            </a:r>
            <a:r>
              <a:rPr lang="cs-CZ" sz="1400" dirty="0" err="1"/>
              <a:t>vaděšenej</a:t>
            </a:r>
            <a:r>
              <a:rPr lang="cs-CZ" sz="1400" dirty="0"/>
              <a:t> </a:t>
            </a:r>
            <a:r>
              <a:rPr lang="cs-CZ" sz="1400" dirty="0" err="1"/>
              <a:t>blokaň</a:t>
            </a:r>
            <a:r>
              <a:rPr lang="cs-CZ" sz="1400" dirty="0"/>
              <a:t> udělal strejdu a byl šlus</a:t>
            </a:r>
            <a:r>
              <a:rPr lang="cs-CZ" sz="1400" dirty="0" smtClean="0"/>
              <a:t>.</a:t>
            </a:r>
          </a:p>
          <a:p>
            <a:endParaRPr lang="cs-CZ" sz="1400" dirty="0"/>
          </a:p>
          <a:p>
            <a:pPr marL="342900" indent="-342900">
              <a:buAutoNum type="arabicPeriod" startAt="2"/>
            </a:pPr>
            <a:r>
              <a:rPr lang="cs-CZ" sz="1400" b="1" dirty="0" smtClean="0"/>
              <a:t>Pokuste se o převod těchto textů do spisovného jazyka</a:t>
            </a:r>
            <a:r>
              <a:rPr lang="cs-CZ" sz="1400" dirty="0" smtClean="0"/>
              <a:t>.</a:t>
            </a:r>
          </a:p>
          <a:p>
            <a:pPr marL="342900" indent="-342900">
              <a:buAutoNum type="arabicPeriod" startAt="2"/>
            </a:pPr>
            <a:r>
              <a:rPr lang="cs-CZ" sz="1400" b="1" dirty="0" smtClean="0"/>
              <a:t>Pokuste se definovat jednotlivé dílčí jazykovědné disciplíny. </a:t>
            </a:r>
          </a:p>
          <a:p>
            <a:pPr marL="342900" indent="-342900">
              <a:buAutoNum type="arabicPeriod" startAt="2"/>
            </a:pPr>
            <a:endParaRPr lang="cs-CZ" sz="1400" b="1" dirty="0"/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3053593" y="1844824"/>
            <a:ext cx="45719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6588224" y="472514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979712" y="1340768"/>
            <a:ext cx="504056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</a:t>
            </a:r>
            <a:endParaRPr lang="cs-CZ" dirty="0"/>
          </a:p>
        </p:txBody>
      </p:sp>
      <p:cxnSp>
        <p:nvCxnSpPr>
          <p:cNvPr id="5" name="Přímá spojnice se šipkou 4"/>
          <p:cNvCxnSpPr>
            <a:stCxn id="3" idx="2"/>
          </p:cNvCxnSpPr>
          <p:nvPr/>
        </p:nvCxnSpPr>
        <p:spPr>
          <a:xfrm flipH="1">
            <a:off x="1259632" y="1988840"/>
            <a:ext cx="324036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755576" y="2564904"/>
            <a:ext cx="20755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3" idx="2"/>
          </p:cNvCxnSpPr>
          <p:nvPr/>
        </p:nvCxnSpPr>
        <p:spPr>
          <a:xfrm>
            <a:off x="4499992" y="1988840"/>
            <a:ext cx="180020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148064" y="2708920"/>
            <a:ext cx="194421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Český jazyk  a literatura</a:t>
            </a:r>
          </a:p>
          <a:p>
            <a:pPr algn="ctr"/>
            <a:r>
              <a:rPr lang="cs-CZ" dirty="0" smtClean="0"/>
              <a:t>Marie </a:t>
            </a:r>
            <a:r>
              <a:rPr lang="cs-CZ" dirty="0" err="1" smtClean="0"/>
              <a:t>Sochrová</a:t>
            </a:r>
            <a:endParaRPr lang="cs-CZ" dirty="0" smtClean="0"/>
          </a:p>
          <a:p>
            <a:pPr algn="ctr"/>
            <a:r>
              <a:rPr lang="cs-CZ" dirty="0" smtClean="0"/>
              <a:t>ISBN 978-80-253-0468-6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2004</TotalTime>
  <Words>324</Words>
  <Application>Microsoft Office PowerPoint</Application>
  <PresentationFormat>Předvádění na obrazovce (4:3)</PresentationFormat>
  <Paragraphs>168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108</cp:revision>
  <cp:lastPrinted>2014-01-30T06:30:01Z</cp:lastPrinted>
  <dcterms:created xsi:type="dcterms:W3CDTF">2010-11-01T23:40:31Z</dcterms:created>
  <dcterms:modified xsi:type="dcterms:W3CDTF">2014-01-30T11:43:54Z</dcterms:modified>
</cp:coreProperties>
</file>