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57" r:id="rId3"/>
    <p:sldId id="269" r:id="rId4"/>
    <p:sldId id="286" r:id="rId5"/>
    <p:sldId id="284" r:id="rId6"/>
    <p:sldId id="283" r:id="rId7"/>
    <p:sldId id="281" r:id="rId8"/>
    <p:sldId id="288" r:id="rId9"/>
    <p:sldId id="280" r:id="rId10"/>
    <p:sldId id="291" r:id="rId11"/>
    <p:sldId id="29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 varScale="1">
        <p:scale>
          <a:sx n="103" d="100"/>
          <a:sy n="103" d="100"/>
        </p:scale>
        <p:origin x="-1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4721077"/>
              </p:ext>
            </p:extLst>
          </p:nvPr>
        </p:nvGraphicFramePr>
        <p:xfrm>
          <a:off x="750311" y="2060848"/>
          <a:ext cx="7560000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10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Násobení výrazů. </a:t>
                      </a: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Případné chyby ve výsledcích příkladů se mohou vyskytnou z důvodu testu pozornosti studentů.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Výraz, násobení výrazů, násobení </a:t>
                      </a:r>
                      <a:r>
                        <a:rPr lang="cs-CZ" sz="12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jednočl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.,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nás. dvoj. dvojčlenem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příklady výpočtu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Matematika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Mgr. Fričová</a:t>
                      </a:r>
                      <a:r>
                        <a:rPr lang="cs-CZ" sz="1200" baseline="0" dirty="0" smtClean="0">
                          <a:effectLst/>
                        </a:rPr>
                        <a:t> Zdeňka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prezentace, výpočty do sešitu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 obory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Násobení výrazů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9854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VY_32_INOVACE_10_186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4" name="TextovéPole 23"/>
          <p:cNvSpPr txBox="1"/>
          <p:nvPr/>
        </p:nvSpPr>
        <p:spPr>
          <a:xfrm>
            <a:off x="1064016" y="2988309"/>
            <a:ext cx="7043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2188089"/>
            <a:ext cx="488281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Násobení výrazů, 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násobení jednočlenem,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násobení dvojčlenu dvojčlenem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52958" y="1479267"/>
            <a:ext cx="2292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Násobení výrazů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68469" y="2154555"/>
            <a:ext cx="20619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Vynásobte výrazy:</a:t>
            </a:r>
            <a:endParaRPr lang="cs-CZ" sz="2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971600" y="2768065"/>
                <a:ext cx="1681358" cy="29788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a)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.7=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b="0" dirty="0" smtClean="0"/>
                  <a:t>b)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.9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b="0" dirty="0" smtClean="0"/>
                  <a:t>c)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.3,7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.0,4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768065"/>
                <a:ext cx="1681358" cy="297889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2899" t="-1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004048" y="2554665"/>
                <a:ext cx="2257349" cy="28375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f)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0,5</m:t>
                    </m:r>
                    <m:r>
                      <a:rPr lang="cs-CZ" b="0" i="1" smtClean="0">
                        <a:latin typeface="Cambria Math"/>
                      </a:rPr>
                      <m:t>𝑝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𝑝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g)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.4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h)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−9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i)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j)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−0,4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−0,5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554665"/>
                <a:ext cx="2257349" cy="283757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2432" b="-23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711113" y="1234510"/>
            <a:ext cx="2292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Násobení výrazů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86861" y="1772816"/>
            <a:ext cx="31414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Vynásobte výrazy - výsledky:</a:t>
            </a:r>
            <a:endParaRPr lang="cs-CZ" sz="2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114489" y="2636912"/>
                <a:ext cx="2344744" cy="29788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.7=21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pPr marL="342900" indent="-342900">
                  <a:buAutoNum type="alphaLcParenR"/>
                </a:pPr>
                <a:endParaRPr lang="cs-CZ" b="0" dirty="0" smtClean="0"/>
              </a:p>
              <a:p>
                <a:r>
                  <a:rPr lang="cs-CZ" b="0" dirty="0" smtClean="0"/>
                  <a:t>b)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.9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=18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b="0" dirty="0" smtClean="0"/>
                  <a:t>c)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.3,7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=0,74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.0,4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=−2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𝑏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4489" y="2636912"/>
                <a:ext cx="2344744" cy="297889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2344" t="-1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004048" y="2554665"/>
                <a:ext cx="2856872" cy="2839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f)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0,5</m:t>
                    </m:r>
                    <m:r>
                      <a:rPr lang="cs-CZ" b="0" i="1" smtClean="0">
                        <a:latin typeface="Cambria Math"/>
                      </a:rPr>
                      <m:t>𝑝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𝑝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g)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.4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=−12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h)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−9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18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pPr marL="400050" indent="-400050">
                  <a:buAutoNum type="roman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i="1" smtClean="0">
                        <a:solidFill>
                          <a:srgbClr val="00B050"/>
                        </a:solidFill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i="1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i="1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pPr marL="400050" indent="-400050">
                  <a:buAutoNum type="romanLcParenR"/>
                </a:pPr>
                <a:endParaRPr lang="cs-CZ" b="0" dirty="0" smtClean="0"/>
              </a:p>
              <a:p>
                <a:r>
                  <a:rPr lang="cs-CZ" dirty="0" smtClean="0"/>
                  <a:t>j)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−0,4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−0,5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0,2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554665"/>
                <a:ext cx="2856872" cy="28394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1919" b="-25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2697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-1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15133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35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59632" y="1844824"/>
            <a:ext cx="3185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Násobení jednočlenem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2602468"/>
            <a:ext cx="1233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Vynásobte: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3305989" y="2729515"/>
                <a:ext cx="2776209" cy="21261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 defTabSz="0">
                  <a:lnSpc>
                    <a:spcPct val="150000"/>
                  </a:lnSpc>
                  <a:buFont typeface="+mj-lt"/>
                  <a:buAutoNum type="alphaLcParenR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</m:t>
                    </m:r>
                    <m:r>
                      <a:rPr lang="cs-CZ" b="0" i="1" smtClean="0">
                        <a:latin typeface="Cambria Math"/>
                      </a:rPr>
                      <m:t>𝑛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4</m:t>
                    </m:r>
                    <m:r>
                      <a:rPr lang="cs-CZ" b="0" i="1" smtClean="0">
                        <a:latin typeface="Cambria Math"/>
                      </a:rPr>
                      <m:t>𝑛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lnSpc>
                    <a:spcPct val="150000"/>
                  </a:lnSpc>
                  <a:buFont typeface="+mj-lt"/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5989" y="2729515"/>
                <a:ext cx="2776209" cy="2126159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1535" b="-28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6719364" y="2272036"/>
            <a:ext cx="1134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Výsledky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6626498" y="3221909"/>
                <a:ext cx="125887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−6</m:t>
                      </m:r>
                      <m:sSup>
                        <m:sSupPr>
                          <m:ctrlP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−6</m:t>
                      </m:r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𝑥𝑦</m:t>
                      </m:r>
                    </m:oMath>
                  </m:oMathPara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6498" y="3221909"/>
                <a:ext cx="1258870" cy="276999"/>
              </a:xfrm>
              <a:prstGeom prst="rect">
                <a:avLst/>
              </a:prstGeom>
              <a:blipFill rotWithShape="0">
                <a:blip r:embed="rId5" cstate="print"/>
                <a:stretch>
                  <a:fillRect l="-483" t="-4444" r="-5314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6662406" y="2833300"/>
                <a:ext cx="122296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12</m:t>
                      </m:r>
                      <m:sSup>
                        <m:sSupPr>
                          <m:ctrlP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+20</m:t>
                      </m:r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2406" y="2833300"/>
                <a:ext cx="1222962" cy="276999"/>
              </a:xfrm>
              <a:prstGeom prst="rect">
                <a:avLst/>
              </a:prstGeom>
              <a:blipFill rotWithShape="0">
                <a:blip r:embed="rId6" cstate="print"/>
                <a:stretch>
                  <a:fillRect l="-4478" t="-4444" r="-3483"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6687732" y="3699202"/>
                <a:ext cx="119763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+6</m:t>
                      </m:r>
                      <m:sSup>
                        <m:sSupPr>
                          <m:ctrlP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7732" y="3699202"/>
                <a:ext cx="1197636" cy="276999"/>
              </a:xfrm>
              <a:prstGeom prst="rect">
                <a:avLst/>
              </a:prstGeom>
              <a:blipFill rotWithShape="0">
                <a:blip r:embed="rId7" cstate="print"/>
                <a:stretch>
                  <a:fillRect l="-4061" t="-4444" r="-4061" b="-8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6244438" y="4125700"/>
                <a:ext cx="195790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12</m:t>
                      </m:r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𝑚𝑛</m:t>
                      </m:r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−32</m:t>
                      </m:r>
                      <m:sSup>
                        <m:sSupPr>
                          <m:ctrlP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+8</m:t>
                      </m:r>
                      <m:r>
                        <a:rPr lang="cs-CZ" i="1">
                          <a:solidFill>
                            <a:srgbClr val="00B050"/>
                          </a:solidFill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4438" y="4125700"/>
                <a:ext cx="1957907" cy="276999"/>
              </a:xfrm>
              <a:prstGeom prst="rect">
                <a:avLst/>
              </a:prstGeom>
              <a:blipFill rotWithShape="0">
                <a:blip r:embed="rId8" cstate="print"/>
                <a:stretch>
                  <a:fillRect l="-2174" t="-4444" r="-2174"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6582307" y="4552198"/>
                <a:ext cx="147174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16</m:t>
                      </m:r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−2</m:t>
                      </m:r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𝑠</m:t>
                      </m:r>
                      <m:r>
                        <a:rPr lang="cs-CZ" i="1">
                          <a:solidFill>
                            <a:srgbClr val="C00000"/>
                          </a:solidFill>
                          <a:latin typeface="Cambria Math"/>
                        </a:rPr>
                        <m:t>+10</m:t>
                      </m:r>
                    </m:oMath>
                  </m:oMathPara>
                </a14:m>
                <a:endParaRPr lang="cs-CZ" dirty="0" smtClean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2307" y="4552198"/>
                <a:ext cx="1471749" cy="276999"/>
              </a:xfrm>
              <a:prstGeom prst="rect">
                <a:avLst/>
              </a:prstGeom>
              <a:blipFill rotWithShape="0">
                <a:blip r:embed="rId9" cstate="print"/>
                <a:stretch>
                  <a:fillRect l="-3734" r="-3320"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4178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051720" y="1844824"/>
            <a:ext cx="4248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Násobení </a:t>
            </a:r>
            <a:r>
              <a:rPr lang="cs-CZ" sz="2400" b="1" dirty="0"/>
              <a:t>dvojčlenu dvojčlenem</a:t>
            </a:r>
          </a:p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881362" y="3645024"/>
                <a:ext cx="719491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3+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+12+4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+7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+12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362" y="3645024"/>
                <a:ext cx="7194918" cy="46166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ahnutá šipka nahoru 2"/>
          <p:cNvSpPr/>
          <p:nvPr/>
        </p:nvSpPr>
        <p:spPr>
          <a:xfrm>
            <a:off x="1253952" y="4213248"/>
            <a:ext cx="1066056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1253951" y="4194655"/>
            <a:ext cx="1661865" cy="7200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>
            <a:off x="1699664" y="3159470"/>
            <a:ext cx="620344" cy="4436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hnutá šipka dolů 15"/>
          <p:cNvSpPr/>
          <p:nvPr/>
        </p:nvSpPr>
        <p:spPr>
          <a:xfrm>
            <a:off x="1699664" y="3160315"/>
            <a:ext cx="1216152" cy="4436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14785" y="508049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násobení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99664" y="267000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násobení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58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10" grpId="0" animBg="1"/>
      <p:bldP spid="16" grpId="0" animBg="1"/>
      <p:bldP spid="11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700808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000" b="1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60954"/>
            <a:ext cx="13823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Vynásobte:</a:t>
            </a:r>
          </a:p>
          <a:p>
            <a:endParaRPr lang="cs-CZ" sz="2000" dirty="0" smtClean="0"/>
          </a:p>
          <a:p>
            <a:endParaRPr lang="cs-CZ" sz="2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2627784" y="1484782"/>
                <a:ext cx="3109313" cy="4247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buAutoNum type="alphaLcParenR"/>
                </a:pPr>
                <a:endParaRPr lang="cs-CZ" b="0" dirty="0" smtClean="0"/>
              </a:p>
              <a:p>
                <a:r>
                  <a:rPr lang="cs-CZ" dirty="0" smtClean="0"/>
                  <a:t>b)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7−3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+9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+8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g)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5−2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+6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h)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+11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1484782"/>
                <a:ext cx="3109313" cy="424731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1569" t="-718" b="-1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32201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700808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000" b="1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56737"/>
            <a:ext cx="120212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Vynásobte</a:t>
            </a:r>
          </a:p>
          <a:p>
            <a:endParaRPr lang="cs-CZ" sz="2000" dirty="0" smtClean="0"/>
          </a:p>
          <a:p>
            <a:r>
              <a:rPr lang="cs-CZ" sz="2000" b="1" dirty="0" smtClean="0"/>
              <a:t>Výsledky:</a:t>
            </a:r>
            <a:endParaRPr lang="cs-CZ" sz="2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2123728" y="1484783"/>
                <a:ext cx="5764976" cy="4247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−3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𝑚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−28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pPr marL="342900" indent="-342900">
                  <a:buAutoNum type="alphaLcParenR"/>
                </a:pPr>
                <a:endParaRPr lang="cs-CZ" b="0" dirty="0" smtClean="0"/>
              </a:p>
              <a:p>
                <a:r>
                  <a:rPr lang="cs-CZ" dirty="0" smtClean="0"/>
                  <a:t>b)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7−3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15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𝑛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+17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𝑛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−42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−15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−14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+41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𝑎𝑏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−16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−40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𝑥𝑦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−25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+9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−12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+28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−36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+8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−20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𝑏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−40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+5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g)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5−2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+6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−6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+3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𝑚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+30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h)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+11</m:t>
                        </m:r>
                      </m:e>
                    </m:d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42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−53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𝑎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−44</m:t>
                    </m:r>
                  </m:oMath>
                </a14:m>
                <a:endParaRPr lang="cs-CZ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1484783"/>
                <a:ext cx="5764976" cy="424731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846" t="-718" b="-1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0804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4" y="1412776"/>
            <a:ext cx="1831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Upravte výrazy </a:t>
            </a:r>
          </a:p>
          <a:p>
            <a:r>
              <a:rPr lang="cs-CZ" sz="2000" b="1" dirty="0" smtClean="0"/>
              <a:t>(zjednodušte):</a:t>
            </a:r>
            <a:endParaRPr lang="cs-CZ" sz="2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2292829" y="2204864"/>
                <a:ext cx="3884268" cy="31393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+3.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pPr marL="342900" indent="-342900">
                  <a:buAutoNum type="alphaLcParenR"/>
                </a:pPr>
                <a:endParaRPr lang="cs-CZ" b="0" dirty="0" smtClean="0"/>
              </a:p>
              <a:p>
                <a:r>
                  <a:rPr lang="cs-CZ" b="0" dirty="0" smtClean="0"/>
                  <a:t>b)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−2.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−6.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2+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b="0" dirty="0" smtClean="0"/>
                  <a:t>d)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0,5.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+0,4.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  <m:r>
                          <a:rPr lang="cs-CZ" b="0" i="1" smtClean="0">
                            <a:latin typeface="Cambria Math"/>
                          </a:rPr>
                          <m:t>−10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−1,5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4−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−2,25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2829" y="2204864"/>
                <a:ext cx="3884268" cy="313932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1256" t="-971" b="-21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2095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2" y="1412776"/>
            <a:ext cx="162640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Upravte výrazy </a:t>
            </a:r>
          </a:p>
          <a:p>
            <a:r>
              <a:rPr lang="cs-CZ" dirty="0" smtClean="0"/>
              <a:t>(zjednodušte)</a:t>
            </a:r>
          </a:p>
          <a:p>
            <a:endParaRPr lang="cs-CZ" sz="2000" b="1" dirty="0"/>
          </a:p>
          <a:p>
            <a:r>
              <a:rPr lang="cs-CZ" sz="2000" b="1" dirty="0"/>
              <a:t>V</a:t>
            </a:r>
            <a:r>
              <a:rPr lang="cs-CZ" sz="2000" b="1" dirty="0" smtClean="0"/>
              <a:t>ýsledky</a:t>
            </a:r>
            <a:endParaRPr lang="cs-CZ" sz="20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2292829" y="2204864"/>
                <a:ext cx="4973028" cy="31393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+3.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          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5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−8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pPr marL="342900" indent="-342900">
                  <a:buAutoNum type="alphaLcParenR"/>
                </a:pPr>
                <a:endParaRPr lang="cs-CZ" b="0" dirty="0" smtClean="0"/>
              </a:p>
              <a:p>
                <a:r>
                  <a:rPr lang="cs-CZ" b="0" dirty="0" smtClean="0"/>
                  <a:t>b)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−2.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             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2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+2</m:t>
                    </m:r>
                  </m:oMath>
                </a14:m>
                <a:endParaRPr lang="cs-CZ" b="0" dirty="0" smtClean="0">
                  <a:solidFill>
                    <a:srgbClr val="00B05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−6.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2+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       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−11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𝑎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−2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b="0" dirty="0" smtClean="0"/>
                  <a:t>d)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0,5.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+0,4.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  <m:r>
                          <a:rPr lang="cs-CZ" b="0" i="1" smtClean="0">
                            <a:latin typeface="Cambria Math"/>
                          </a:rPr>
                          <m:t>−10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3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𝑝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−6</m:t>
                    </m:r>
                  </m:oMath>
                </a14:m>
                <a:endParaRPr lang="cs-CZ" b="0" dirty="0" smtClean="0"/>
              </a:p>
              <a:p>
                <a:endParaRPr lang="cs-CZ" b="0" dirty="0" smtClean="0"/>
              </a:p>
              <a:p>
                <a:r>
                  <a:rPr lang="cs-CZ" dirty="0" smtClean="0"/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C00000"/>
                        </a:solidFill>
                        <a:latin typeface="Cambria Math"/>
                      </a:rPr>
                      <m:t>+19</m:t>
                    </m:r>
                  </m:oMath>
                </a14:m>
                <a:endParaRPr lang="cs-CZ" b="0" dirty="0" smtClean="0">
                  <a:solidFill>
                    <a:srgbClr val="C00000"/>
                  </a:solidFill>
                </a:endParaRPr>
              </a:p>
              <a:p>
                <a:endParaRPr lang="cs-CZ" b="0" dirty="0" smtClean="0"/>
              </a:p>
              <a:p>
                <a:r>
                  <a:rPr lang="cs-CZ" dirty="0" smtClean="0"/>
                  <a:t>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−1,5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4−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−2,25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1,5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−15</m:t>
                    </m:r>
                  </m:oMath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2829" y="2204864"/>
                <a:ext cx="4973028" cy="313932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980" t="-971" b="-21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1921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340768"/>
            <a:ext cx="7609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r>
              <a:rPr lang="cs-CZ" sz="1200" dirty="0"/>
              <a:t>BUŠEK, </a:t>
            </a:r>
            <a:r>
              <a:rPr lang="cs-CZ" sz="1200" dirty="0" err="1"/>
              <a:t>Phdr.</a:t>
            </a:r>
            <a:r>
              <a:rPr lang="cs-CZ" sz="1200" dirty="0"/>
              <a:t> Ivan; KUBÍNOVÁ, </a:t>
            </a:r>
            <a:r>
              <a:rPr lang="cs-CZ" sz="1200" dirty="0" err="1"/>
              <a:t>Doc.rndr</a:t>
            </a:r>
            <a:r>
              <a:rPr lang="cs-CZ" sz="1200" dirty="0"/>
              <a:t>. Marie. </a:t>
            </a:r>
            <a:r>
              <a:rPr lang="cs-CZ" sz="1200" i="1" dirty="0"/>
              <a:t>Sbírka úloh z matematiky</a:t>
            </a:r>
            <a:r>
              <a:rPr lang="cs-CZ" sz="1200" dirty="0"/>
              <a:t>. Praha: SPN, 1995, ISBN 80-7196-132-9</a:t>
            </a:r>
            <a:r>
              <a:rPr lang="cs-CZ" sz="1200" dirty="0" smtClean="0"/>
              <a:t>.</a:t>
            </a:r>
          </a:p>
          <a:p>
            <a:r>
              <a:rPr lang="cs-CZ" sz="1200" dirty="0"/>
              <a:t>BUŠEK, </a:t>
            </a:r>
            <a:r>
              <a:rPr lang="cs-CZ" sz="1200" dirty="0" err="1"/>
              <a:t>RnDr.Ivan</a:t>
            </a:r>
            <a:r>
              <a:rPr lang="cs-CZ" sz="1200" dirty="0"/>
              <a:t>; MACHÁČEK, </a:t>
            </a:r>
            <a:r>
              <a:rPr lang="cs-CZ" sz="1200" dirty="0" err="1"/>
              <a:t>Phdr.</a:t>
            </a:r>
            <a:r>
              <a:rPr lang="cs-CZ" sz="1200" dirty="0"/>
              <a:t> Vlastimil. </a:t>
            </a:r>
            <a:r>
              <a:rPr lang="cs-CZ" sz="1200" i="1" dirty="0"/>
              <a:t>Sbírka úloh z matematiky</a:t>
            </a:r>
            <a:r>
              <a:rPr lang="cs-CZ" sz="1200" dirty="0"/>
              <a:t>. Praha: SPN, 1992, ISBN 80-04-26090-X</a:t>
            </a:r>
            <a:endParaRPr lang="cs-CZ" sz="12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49807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2275</TotalTime>
  <Words>255</Words>
  <Application>Microsoft Office PowerPoint</Application>
  <PresentationFormat>Předvádění na obrazovce (4:3)</PresentationFormat>
  <Paragraphs>105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258</cp:revision>
  <dcterms:created xsi:type="dcterms:W3CDTF">2010-11-01T23:40:31Z</dcterms:created>
  <dcterms:modified xsi:type="dcterms:W3CDTF">2014-03-14T08:50:29Z</dcterms:modified>
</cp:coreProperties>
</file>