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78" r:id="rId2"/>
    <p:sldId id="257" r:id="rId3"/>
    <p:sldId id="269" r:id="rId4"/>
    <p:sldId id="286" r:id="rId5"/>
    <p:sldId id="284" r:id="rId6"/>
    <p:sldId id="283" r:id="rId7"/>
    <p:sldId id="281" r:id="rId8"/>
    <p:sldId id="288" r:id="rId9"/>
    <p:sldId id="280" r:id="rId10"/>
    <p:sldId id="291" r:id="rId11"/>
    <p:sldId id="290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  <p:clrMru>
    <a:srgbClr val="02283F"/>
    <a:srgbClr val="EA851B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103" autoAdjust="0"/>
    <p:restoredTop sz="94660"/>
  </p:normalViewPr>
  <p:slideViewPr>
    <p:cSldViewPr>
      <p:cViewPr>
        <p:scale>
          <a:sx n="66" d="100"/>
          <a:sy n="66" d="100"/>
        </p:scale>
        <p:origin x="-624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1C5ED287-4BB9-49DF-BE5F-A8B224578189}" type="datetimeFigureOut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72921EA1-379A-4298-8F70-526CA60547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C917D8-7E87-43F7-B564-869CA6A7CA98}" type="datetime1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105DAB-A408-407F-957E-6EC5D60A0F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BC75DD-1234-40D0-AF73-2FCCE8B08F56}" type="datetime1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68C4B0-D511-4DA6-B839-7A384A0C50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7C6D17-1991-4B2C-BFDB-9E2803A48B55}" type="datetime1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FFE95A-C6D6-4330-921F-5EC195EAFA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02DEA1-1A64-4169-A79B-560F9B039825}" type="datetime1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1C9516-6DF0-450C-B1F7-EC5C7CEF36E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6E9CB5-2D99-4E05-B90C-BC0130D84EB2}" type="datetime1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D7A7BF-49A2-4D83-8EEE-6ACF1228BBF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AC223F-034B-444A-B99B-F0D02C767E35}" type="datetime1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652E94-5C77-4020-B163-152A214C99A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99D7F5-FFA6-4076-B4CC-A52586120483}" type="datetime1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0CFF1-25AD-4655-929E-85BE62A567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E4EBBD-470C-4DF6-9DE6-909830DFF9A9}" type="datetime1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8514FF-AE7D-4283-9CB7-B1B575AAF54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1492F3-5004-4CA5-A5E1-9E4712166025}" type="datetime1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C929F-AC4D-4B81-A3A3-C98552EF4C6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CC7C71-D3CF-463D-999D-5720E38D8855}" type="datetime1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E6C77C-1FAC-4438-BC44-9DA0D7650DC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823022-6624-4A0A-92A4-E042FDAA7198}" type="datetime1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079E7B-F4F6-4DAB-9349-0170D697E8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E6ED9FA-5A33-4D29-B194-F14C00BD6E0D}" type="datetime1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8B3DCEB-041C-4393-8AB0-FCA92309C02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2.jpeg"/><Relationship Id="rId7" Type="http://schemas.openxmlformats.org/officeDocument/2006/relationships/image" Target="../media/image10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Relationship Id="rId9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6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7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4402" name="Group 66"/>
          <p:cNvGraphicFramePr>
            <a:graphicFrameLocks noGrp="1"/>
          </p:cNvGraphicFramePr>
          <p:nvPr/>
        </p:nvGraphicFramePr>
        <p:xfrm>
          <a:off x="750888" y="2060575"/>
          <a:ext cx="7559675" cy="4000500"/>
        </p:xfrm>
        <a:graphic>
          <a:graphicData uri="http://schemas.openxmlformats.org/drawingml/2006/table">
            <a:tbl>
              <a:tblPr/>
              <a:tblGrid>
                <a:gridCol w="2268537"/>
                <a:gridCol w="5291138"/>
              </a:tblGrid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Projekt MŠMT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EU peníze středním školám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projektu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ICT do života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Registrační číslo projektu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CZ.1.07/1.5.00/34.0771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Šablona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III/2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Sada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10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Násobení výrazů. Případné chyby ve výsledcích příkladů se mohou vyskytnou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t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 z důvodu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menší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 pozornosti studentů.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Výraz, násobení výrazů, násobení jednočlenem, násobení dvojčlenem, příklady výpočtu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Předmět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Matematika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Autor, spoluautor  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Mgr. Fričová Zdeňka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Jazyk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Čeština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Prezentace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Potřebné pomůcky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PC, dataprojektor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interaktivity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Výklad pomocí prezentace, výpočty do sešitu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Střední škola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2. ročník, žáci 16 – 17 let obory H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ne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Zdroje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Seznam viz poslední strana nebo materiály SŠST Ústí nad Labem, Čelakovského 5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395" name="TextovéPole 9"/>
          <p:cNvSpPr txBox="1">
            <a:spLocks noChangeArrowheads="1"/>
          </p:cNvSpPr>
          <p:nvPr/>
        </p:nvSpPr>
        <p:spPr bwMode="auto">
          <a:xfrm>
            <a:off x="760413" y="990600"/>
            <a:ext cx="75596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400" b="1">
                <a:latin typeface="Calibri" pitchFamily="34" charset="0"/>
              </a:rPr>
              <a:t>Násobení výrazů</a:t>
            </a: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5CCD6772-DE9C-48CA-849D-37E9D9D369AB}" type="slidenum">
              <a:rPr lang="cs-CZ"/>
              <a:pPr>
                <a:defRPr/>
              </a:pPr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4398" name="TextovéPole 12"/>
          <p:cNvSpPr txBox="1">
            <a:spLocks noChangeArrowheads="1"/>
          </p:cNvSpPr>
          <p:nvPr/>
        </p:nvSpPr>
        <p:spPr bwMode="auto">
          <a:xfrm>
            <a:off x="760413" y="1452563"/>
            <a:ext cx="75596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400" b="1">
                <a:latin typeface="Calibri" pitchFamily="34" charset="0"/>
              </a:rPr>
              <a:t>VY_32_INOVACE_10_186</a:t>
            </a:r>
          </a:p>
        </p:txBody>
      </p:sp>
      <p:pic>
        <p:nvPicPr>
          <p:cNvPr id="14399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400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82F6BDB9-46B0-4839-99FE-F02A4995A3CD}" type="slidenum">
              <a:rPr lang="cs-CZ"/>
              <a:pPr>
                <a:defRPr/>
              </a:pPr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5365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6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7" name="TextovéPole 23"/>
          <p:cNvSpPr txBox="1">
            <a:spLocks noChangeArrowheads="1"/>
          </p:cNvSpPr>
          <p:nvPr/>
        </p:nvSpPr>
        <p:spPr bwMode="auto">
          <a:xfrm>
            <a:off x="1063625" y="2987675"/>
            <a:ext cx="7043738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 </a:t>
            </a:r>
          </a:p>
          <a:p>
            <a:r>
              <a:rPr lang="cs-CZ">
                <a:latin typeface="Calibri" pitchFamily="34" charset="0"/>
              </a:rPr>
              <a:t> </a:t>
            </a:r>
          </a:p>
        </p:txBody>
      </p:sp>
      <p:sp>
        <p:nvSpPr>
          <p:cNvPr id="15368" name="TextovéPole 3"/>
          <p:cNvSpPr txBox="1">
            <a:spLocks noChangeArrowheads="1"/>
          </p:cNvSpPr>
          <p:nvPr/>
        </p:nvSpPr>
        <p:spPr bwMode="auto">
          <a:xfrm>
            <a:off x="1908175" y="2187575"/>
            <a:ext cx="4881563" cy="2247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latin typeface="Calibri" pitchFamily="34" charset="0"/>
              </a:rPr>
              <a:t>Násobení výrazů, </a:t>
            </a:r>
          </a:p>
          <a:p>
            <a:endParaRPr lang="cs-CZ" sz="2800" b="1">
              <a:latin typeface="Calibri" pitchFamily="34" charset="0"/>
            </a:endParaRPr>
          </a:p>
          <a:p>
            <a:r>
              <a:rPr lang="cs-CZ" sz="2800" b="1">
                <a:latin typeface="Calibri" pitchFamily="34" charset="0"/>
              </a:rPr>
              <a:t>násobení jednočlenem,</a:t>
            </a:r>
          </a:p>
          <a:p>
            <a:endParaRPr lang="cs-CZ" sz="2800" b="1">
              <a:latin typeface="Calibri" pitchFamily="34" charset="0"/>
            </a:endParaRPr>
          </a:p>
          <a:p>
            <a:r>
              <a:rPr lang="cs-CZ" sz="2800" b="1">
                <a:latin typeface="Calibri" pitchFamily="34" charset="0"/>
              </a:rPr>
              <a:t>násobení dvojčlenu dvojčlenem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534A778F-714A-4EA0-8306-7373A258A417}" type="slidenum">
              <a:rPr lang="cs-CZ"/>
              <a:pPr>
                <a:defRPr/>
              </a:pPr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6389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0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91" name="TextovéPole 4"/>
          <p:cNvSpPr txBox="1">
            <a:spLocks noChangeArrowheads="1"/>
          </p:cNvSpPr>
          <p:nvPr/>
        </p:nvSpPr>
        <p:spPr bwMode="auto">
          <a:xfrm>
            <a:off x="2652713" y="1479550"/>
            <a:ext cx="229393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latin typeface="Calibri" pitchFamily="34" charset="0"/>
              </a:rPr>
              <a:t>Násobení výrazů</a:t>
            </a:r>
            <a:endParaRPr lang="cs-CZ" sz="2400">
              <a:latin typeface="Calibri" pitchFamily="34" charset="0"/>
            </a:endParaRPr>
          </a:p>
        </p:txBody>
      </p:sp>
      <p:sp>
        <p:nvSpPr>
          <p:cNvPr id="16392" name="TextovéPole 9"/>
          <p:cNvSpPr txBox="1">
            <a:spLocks noChangeArrowheads="1"/>
          </p:cNvSpPr>
          <p:nvPr/>
        </p:nvSpPr>
        <p:spPr bwMode="auto">
          <a:xfrm>
            <a:off x="2768600" y="2154238"/>
            <a:ext cx="2062163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>
                <a:latin typeface="Calibri" pitchFamily="34" charset="0"/>
              </a:rPr>
              <a:t>Vynásobte výrazy:</a:t>
            </a:r>
          </a:p>
        </p:txBody>
      </p:sp>
      <p:sp>
        <p:nvSpPr>
          <p:cNvPr id="11" name="TextovéPole 10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971600" y="2768065"/>
            <a:ext cx="1681358" cy="2978892"/>
          </a:xfrm>
          <a:prstGeom prst="rect">
            <a:avLst/>
          </a:prstGeom>
          <a:blipFill rotWithShape="1">
            <a:blip r:embed="rId4"/>
            <a:stretch>
              <a:fillRect l="-2899" t="-1022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12" name="TextovéPole 11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5004048" y="2554665"/>
            <a:ext cx="2257349" cy="2837572"/>
          </a:xfrm>
          <a:prstGeom prst="rect">
            <a:avLst/>
          </a:prstGeom>
          <a:blipFill rotWithShape="1">
            <a:blip r:embed="rId5"/>
            <a:stretch>
              <a:fillRect l="-2432" b="-2361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09BD5EA4-D436-4701-B636-C8DF7FD4AD1D}" type="slidenum">
              <a:rPr lang="cs-CZ"/>
              <a:pPr>
                <a:defRPr/>
              </a:pPr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7413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4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5" name="TextovéPole 4"/>
          <p:cNvSpPr txBox="1">
            <a:spLocks noChangeArrowheads="1"/>
          </p:cNvSpPr>
          <p:nvPr/>
        </p:nvSpPr>
        <p:spPr bwMode="auto">
          <a:xfrm>
            <a:off x="2711450" y="1235075"/>
            <a:ext cx="229235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latin typeface="Calibri" pitchFamily="34" charset="0"/>
              </a:rPr>
              <a:t>Násobení výrazů</a:t>
            </a:r>
            <a:endParaRPr lang="cs-CZ" sz="2400">
              <a:latin typeface="Calibri" pitchFamily="34" charset="0"/>
            </a:endParaRPr>
          </a:p>
        </p:txBody>
      </p:sp>
      <p:sp>
        <p:nvSpPr>
          <p:cNvPr id="17416" name="TextovéPole 9"/>
          <p:cNvSpPr txBox="1">
            <a:spLocks noChangeArrowheads="1"/>
          </p:cNvSpPr>
          <p:nvPr/>
        </p:nvSpPr>
        <p:spPr bwMode="auto">
          <a:xfrm>
            <a:off x="2287588" y="1773238"/>
            <a:ext cx="314007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>
                <a:latin typeface="Calibri" pitchFamily="34" charset="0"/>
              </a:rPr>
              <a:t>Vynásobte výrazy - výsledky:</a:t>
            </a:r>
          </a:p>
        </p:txBody>
      </p:sp>
      <p:sp>
        <p:nvSpPr>
          <p:cNvPr id="11" name="TextovéPole 10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1114489" y="2636912"/>
            <a:ext cx="2344744" cy="2978892"/>
          </a:xfrm>
          <a:prstGeom prst="rect">
            <a:avLst/>
          </a:prstGeom>
          <a:blipFill rotWithShape="1">
            <a:blip r:embed="rId4"/>
            <a:stretch>
              <a:fillRect l="-2344" t="-1025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12" name="TextovéPole 11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5004048" y="2554665"/>
            <a:ext cx="2856872" cy="2839432"/>
          </a:xfrm>
          <a:prstGeom prst="rect">
            <a:avLst/>
          </a:prstGeom>
          <a:blipFill rotWithShape="1">
            <a:blip r:embed="rId5"/>
            <a:stretch>
              <a:fillRect l="-1919" b="-2575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EBFFC240-9314-45BC-B537-B436C87BE2C7}" type="slidenum">
              <a:rPr lang="cs-CZ"/>
              <a:pPr>
                <a:defRPr/>
              </a:pPr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15888"/>
            <a:ext cx="5653088" cy="728662"/>
          </a:xfrm>
        </p:spPr>
        <p:txBody>
          <a:bodyPr tIns="0" rtlCol="0">
            <a:normAutofit fontScale="90000"/>
          </a:bodyPr>
          <a:lstStyle/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8437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5575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8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39" name="TextovéPole 2"/>
          <p:cNvSpPr txBox="1">
            <a:spLocks noChangeArrowheads="1"/>
          </p:cNvSpPr>
          <p:nvPr/>
        </p:nvSpPr>
        <p:spPr bwMode="auto">
          <a:xfrm>
            <a:off x="1258888" y="1844675"/>
            <a:ext cx="318611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latin typeface="Calibri" pitchFamily="34" charset="0"/>
              </a:rPr>
              <a:t>Násobení jednočlenem</a:t>
            </a:r>
            <a:endParaRPr lang="cs-CZ" sz="2400">
              <a:latin typeface="Calibri" pitchFamily="34" charset="0"/>
            </a:endParaRPr>
          </a:p>
        </p:txBody>
      </p:sp>
      <p:sp>
        <p:nvSpPr>
          <p:cNvPr id="18440" name="TextovéPole 3"/>
          <p:cNvSpPr txBox="1">
            <a:spLocks noChangeArrowheads="1"/>
          </p:cNvSpPr>
          <p:nvPr/>
        </p:nvSpPr>
        <p:spPr bwMode="auto">
          <a:xfrm>
            <a:off x="1403350" y="2601913"/>
            <a:ext cx="123348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Vynásobte:</a:t>
            </a:r>
          </a:p>
        </p:txBody>
      </p:sp>
      <p:sp>
        <p:nvSpPr>
          <p:cNvPr id="6" name="TextovéPole 5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3305989" y="2729515"/>
            <a:ext cx="2776209" cy="2126159"/>
          </a:xfrm>
          <a:prstGeom prst="rect">
            <a:avLst/>
          </a:prstGeom>
          <a:blipFill rotWithShape="0">
            <a:blip r:embed="rId4"/>
            <a:stretch>
              <a:fillRect l="-1535" b="-2865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6719888" y="2271713"/>
            <a:ext cx="113347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alibri" pitchFamily="34" charset="0"/>
              </a:rPr>
              <a:t>Výsledky</a:t>
            </a:r>
            <a:endParaRPr lang="cs-CZ">
              <a:latin typeface="Calibri" pitchFamily="34" charset="0"/>
            </a:endParaRPr>
          </a:p>
        </p:txBody>
      </p:sp>
      <p:sp>
        <p:nvSpPr>
          <p:cNvPr id="10" name="TextovéPole 9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6626498" y="3221909"/>
            <a:ext cx="1258870" cy="276999"/>
          </a:xfrm>
          <a:prstGeom prst="rect">
            <a:avLst/>
          </a:prstGeom>
          <a:blipFill rotWithShape="0">
            <a:blip r:embed="rId5"/>
            <a:stretch>
              <a:fillRect l="-483" t="-4444" r="-5314" b="-33333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11" name="TextovéPole 10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6662406" y="2833300"/>
            <a:ext cx="1222962" cy="276999"/>
          </a:xfrm>
          <a:prstGeom prst="rect">
            <a:avLst/>
          </a:prstGeom>
          <a:blipFill rotWithShape="0">
            <a:blip r:embed="rId6"/>
            <a:stretch>
              <a:fillRect l="-4478" t="-4444" r="-3483" b="-6667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12" name="TextovéPole 11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6687732" y="3699202"/>
            <a:ext cx="1197636" cy="276999"/>
          </a:xfrm>
          <a:prstGeom prst="rect">
            <a:avLst/>
          </a:prstGeom>
          <a:blipFill rotWithShape="0">
            <a:blip r:embed="rId7"/>
            <a:stretch>
              <a:fillRect l="-4061" t="-4444" r="-4061" b="-8889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13" name="TextovéPole 12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6244438" y="4125700"/>
            <a:ext cx="1957907" cy="276999"/>
          </a:xfrm>
          <a:prstGeom prst="rect">
            <a:avLst/>
          </a:prstGeom>
          <a:blipFill rotWithShape="0">
            <a:blip r:embed="rId8"/>
            <a:stretch>
              <a:fillRect l="-2174" t="-4444" r="-2174" b="-6667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14" name="TextovéPole 13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6582307" y="4552198"/>
            <a:ext cx="1471749" cy="276999"/>
          </a:xfrm>
          <a:prstGeom prst="rect">
            <a:avLst/>
          </a:prstGeom>
          <a:blipFill rotWithShape="0">
            <a:blip r:embed="rId9"/>
            <a:stretch>
              <a:fillRect l="-3734" r="-3320" b="-6667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48261639-03E3-4F45-B514-CB490EC6BCE0}" type="slidenum">
              <a:rPr lang="cs-CZ"/>
              <a:pPr>
                <a:defRPr/>
              </a:pPr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461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2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63" name="TextovéPole 3"/>
          <p:cNvSpPr txBox="1">
            <a:spLocks noChangeArrowheads="1"/>
          </p:cNvSpPr>
          <p:nvPr/>
        </p:nvSpPr>
        <p:spPr bwMode="auto">
          <a:xfrm>
            <a:off x="2051050" y="1844675"/>
            <a:ext cx="4249738" cy="738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latin typeface="Calibri" pitchFamily="34" charset="0"/>
              </a:rPr>
              <a:t>Násobení dvojčlenu dvojčlenem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5" name="TextovéPole 4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881362" y="3645024"/>
            <a:ext cx="7194918" cy="461665"/>
          </a:xfrm>
          <a:prstGeom prst="rect">
            <a:avLst/>
          </a:prstGeom>
          <a:blipFill rotWithShape="1">
            <a:blip r:embed="rId4"/>
            <a:stretch>
              <a:fillRect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3" name="Zahnutá šipka nahoru 2"/>
          <p:cNvSpPr/>
          <p:nvPr/>
        </p:nvSpPr>
        <p:spPr>
          <a:xfrm>
            <a:off x="1254125" y="4213225"/>
            <a:ext cx="1065213" cy="504825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Zahnutá šipka nahoru 5"/>
          <p:cNvSpPr/>
          <p:nvPr/>
        </p:nvSpPr>
        <p:spPr>
          <a:xfrm>
            <a:off x="1254125" y="4194175"/>
            <a:ext cx="1662113" cy="720725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" name="Zahnutá šipka dolů 9"/>
          <p:cNvSpPr/>
          <p:nvPr/>
        </p:nvSpPr>
        <p:spPr>
          <a:xfrm>
            <a:off x="1700213" y="3159125"/>
            <a:ext cx="619125" cy="444500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6" name="Zahnutá šipka dolů 15"/>
          <p:cNvSpPr/>
          <p:nvPr/>
        </p:nvSpPr>
        <p:spPr>
          <a:xfrm>
            <a:off x="1700213" y="3160713"/>
            <a:ext cx="1216025" cy="442912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1514475" y="5080000"/>
            <a:ext cx="151288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násobení</a:t>
            </a: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1700213" y="2670175"/>
            <a:ext cx="15113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násobení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6" grpId="0" animBg="1"/>
      <p:bldP spid="10" grpId="0" animBg="1"/>
      <p:bldP spid="16" grpId="0" animBg="1"/>
      <p:bldP spid="11" grpId="0"/>
      <p:bldP spid="1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CC120E56-26E0-46D8-A47A-5C4997FD51F3}" type="slidenum">
              <a:rPr lang="cs-CZ"/>
              <a:pPr>
                <a:defRPr/>
              </a:pPr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0485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6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7" name="TextovéPole 2"/>
          <p:cNvSpPr txBox="1">
            <a:spLocks noChangeArrowheads="1"/>
          </p:cNvSpPr>
          <p:nvPr/>
        </p:nvSpPr>
        <p:spPr bwMode="auto">
          <a:xfrm>
            <a:off x="611188" y="1700213"/>
            <a:ext cx="185737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 sz="2000" b="1">
              <a:latin typeface="Calibri" pitchFamily="34" charset="0"/>
            </a:endParaRPr>
          </a:p>
          <a:p>
            <a:endParaRPr lang="cs-CZ">
              <a:latin typeface="Calibri" pitchFamily="34" charset="0"/>
            </a:endParaRP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20488" name="TextovéPole 3"/>
          <p:cNvSpPr txBox="1">
            <a:spLocks noChangeArrowheads="1"/>
          </p:cNvSpPr>
          <p:nvPr/>
        </p:nvSpPr>
        <p:spPr bwMode="auto">
          <a:xfrm>
            <a:off x="611188" y="1360488"/>
            <a:ext cx="1382712" cy="101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>
                <a:latin typeface="Calibri" pitchFamily="34" charset="0"/>
              </a:rPr>
              <a:t>Vynásobte:</a:t>
            </a:r>
          </a:p>
          <a:p>
            <a:endParaRPr lang="cs-CZ" sz="2000">
              <a:latin typeface="Calibri" pitchFamily="34" charset="0"/>
            </a:endParaRPr>
          </a:p>
          <a:p>
            <a:endParaRPr lang="cs-CZ" sz="2000" b="1">
              <a:latin typeface="Calibri" pitchFamily="34" charset="0"/>
            </a:endParaRPr>
          </a:p>
        </p:txBody>
      </p:sp>
      <p:sp>
        <p:nvSpPr>
          <p:cNvPr id="5" name="TextovéPole 4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2627784" y="1484782"/>
            <a:ext cx="3109313" cy="4247317"/>
          </a:xfrm>
          <a:prstGeom prst="rect">
            <a:avLst/>
          </a:prstGeom>
          <a:blipFill rotWithShape="1">
            <a:blip r:embed="rId4"/>
            <a:stretch>
              <a:fillRect l="-1569" t="-718" b="-1437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78FFDDB6-27A8-47F8-83FD-77B33B9807E4}" type="slidenum">
              <a:rPr lang="cs-CZ"/>
              <a:pPr>
                <a:defRPr/>
              </a:pPr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1509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10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11" name="TextovéPole 2"/>
          <p:cNvSpPr txBox="1">
            <a:spLocks noChangeArrowheads="1"/>
          </p:cNvSpPr>
          <p:nvPr/>
        </p:nvSpPr>
        <p:spPr bwMode="auto">
          <a:xfrm>
            <a:off x="611188" y="1700213"/>
            <a:ext cx="185737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 sz="2000" b="1">
              <a:latin typeface="Calibri" pitchFamily="34" charset="0"/>
            </a:endParaRPr>
          </a:p>
          <a:p>
            <a:endParaRPr lang="cs-CZ">
              <a:latin typeface="Calibri" pitchFamily="34" charset="0"/>
            </a:endParaRP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21512" name="TextovéPole 3"/>
          <p:cNvSpPr txBox="1">
            <a:spLocks noChangeArrowheads="1"/>
          </p:cNvSpPr>
          <p:nvPr/>
        </p:nvSpPr>
        <p:spPr bwMode="auto">
          <a:xfrm>
            <a:off x="611188" y="1357313"/>
            <a:ext cx="1201737" cy="984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Vynásobte</a:t>
            </a:r>
          </a:p>
          <a:p>
            <a:endParaRPr lang="cs-CZ" sz="2000">
              <a:latin typeface="Calibri" pitchFamily="34" charset="0"/>
            </a:endParaRPr>
          </a:p>
          <a:p>
            <a:r>
              <a:rPr lang="cs-CZ" sz="2000" b="1">
                <a:latin typeface="Calibri" pitchFamily="34" charset="0"/>
              </a:rPr>
              <a:t>Výsledky:</a:t>
            </a:r>
          </a:p>
        </p:txBody>
      </p:sp>
      <p:sp>
        <p:nvSpPr>
          <p:cNvPr id="5" name="TextovéPole 4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2123728" y="1484783"/>
            <a:ext cx="5764976" cy="4247317"/>
          </a:xfrm>
          <a:prstGeom prst="rect">
            <a:avLst/>
          </a:prstGeom>
          <a:blipFill rotWithShape="1">
            <a:blip r:embed="rId4"/>
            <a:stretch>
              <a:fillRect l="-846" t="-718" b="-1437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F42780C6-A8B9-4F66-8EE4-76A3821D5A3D}" type="slidenum">
              <a:rPr lang="cs-CZ"/>
              <a:pPr>
                <a:defRPr/>
              </a:pPr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2533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4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535" name="TextovéPole 3"/>
          <p:cNvSpPr txBox="1">
            <a:spLocks noChangeArrowheads="1"/>
          </p:cNvSpPr>
          <p:nvPr/>
        </p:nvSpPr>
        <p:spPr bwMode="auto">
          <a:xfrm>
            <a:off x="468313" y="1412875"/>
            <a:ext cx="1830387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>
                <a:latin typeface="Calibri" pitchFamily="34" charset="0"/>
              </a:rPr>
              <a:t>Upravte výrazy </a:t>
            </a:r>
          </a:p>
          <a:p>
            <a:r>
              <a:rPr lang="cs-CZ" sz="2000" b="1">
                <a:latin typeface="Calibri" pitchFamily="34" charset="0"/>
              </a:rPr>
              <a:t>(zjednodušte):</a:t>
            </a:r>
          </a:p>
        </p:txBody>
      </p:sp>
      <p:sp>
        <p:nvSpPr>
          <p:cNvPr id="5" name="TextovéPole 4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2292829" y="2204864"/>
            <a:ext cx="3884268" cy="3139321"/>
          </a:xfrm>
          <a:prstGeom prst="rect">
            <a:avLst/>
          </a:prstGeom>
          <a:blipFill rotWithShape="1">
            <a:blip r:embed="rId4"/>
            <a:stretch>
              <a:fillRect l="-1256" t="-971" b="-2136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551BCF92-01C2-471E-AE5D-AAE1BAB3AAB3}" type="slidenum">
              <a:rPr lang="cs-CZ"/>
              <a:pPr>
                <a:defRPr/>
              </a:pPr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3557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8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3559" name="TextovéPole 3"/>
          <p:cNvSpPr txBox="1">
            <a:spLocks noChangeArrowheads="1"/>
          </p:cNvSpPr>
          <p:nvPr/>
        </p:nvSpPr>
        <p:spPr bwMode="auto">
          <a:xfrm>
            <a:off x="468313" y="1412875"/>
            <a:ext cx="1625600" cy="1262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Upravte výrazy </a:t>
            </a:r>
          </a:p>
          <a:p>
            <a:r>
              <a:rPr lang="cs-CZ">
                <a:latin typeface="Calibri" pitchFamily="34" charset="0"/>
              </a:rPr>
              <a:t>(zjednodušte)</a:t>
            </a:r>
          </a:p>
          <a:p>
            <a:endParaRPr lang="cs-CZ" sz="2000" b="1">
              <a:latin typeface="Calibri" pitchFamily="34" charset="0"/>
            </a:endParaRPr>
          </a:p>
          <a:p>
            <a:r>
              <a:rPr lang="cs-CZ" sz="2000" b="1">
                <a:latin typeface="Calibri" pitchFamily="34" charset="0"/>
              </a:rPr>
              <a:t>Výsledky</a:t>
            </a:r>
          </a:p>
        </p:txBody>
      </p:sp>
      <p:sp>
        <p:nvSpPr>
          <p:cNvPr id="5" name="TextovéPole 4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2292829" y="2204864"/>
            <a:ext cx="4973028" cy="3139321"/>
          </a:xfrm>
          <a:prstGeom prst="rect">
            <a:avLst/>
          </a:prstGeom>
          <a:blipFill rotWithShape="1">
            <a:blip r:embed="rId4"/>
            <a:stretch>
              <a:fillRect l="-980" t="-971" b="-2136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C38A045D-6D0F-4A2D-A1F8-2E9FC5D6CDFB}" type="slidenum">
              <a:rPr lang="cs-CZ"/>
              <a:pPr>
                <a:defRPr/>
              </a:pPr>
              <a:t>11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4581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82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4583" name="TextovéPole 2"/>
          <p:cNvSpPr txBox="1">
            <a:spLocks noChangeArrowheads="1"/>
          </p:cNvSpPr>
          <p:nvPr/>
        </p:nvSpPr>
        <p:spPr bwMode="auto">
          <a:xfrm>
            <a:off x="1116013" y="1341438"/>
            <a:ext cx="7608887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latin typeface="Calibri" pitchFamily="34" charset="0"/>
              </a:rPr>
              <a:t>Použité zdroje:</a:t>
            </a:r>
          </a:p>
          <a:p>
            <a:r>
              <a:rPr lang="cs-CZ" sz="1200">
                <a:latin typeface="Calibri" pitchFamily="34" charset="0"/>
              </a:rPr>
              <a:t>BUŠEK, Phdr. Ivan; KUBÍNOVÁ, Doc.rndr. Marie. </a:t>
            </a:r>
            <a:r>
              <a:rPr lang="cs-CZ" sz="1200" i="1">
                <a:latin typeface="Calibri" pitchFamily="34" charset="0"/>
              </a:rPr>
              <a:t>Sbírka úloh z matematiky</a:t>
            </a:r>
            <a:r>
              <a:rPr lang="cs-CZ" sz="1200">
                <a:latin typeface="Calibri" pitchFamily="34" charset="0"/>
              </a:rPr>
              <a:t>. Praha: SPN, 1995, ISBN 80-7196-132-9.</a:t>
            </a:r>
          </a:p>
          <a:p>
            <a:r>
              <a:rPr lang="cs-CZ" sz="1200">
                <a:latin typeface="Calibri" pitchFamily="34" charset="0"/>
              </a:rPr>
              <a:t>BUŠEK, RnDr.Ivan; MACHÁČEK, Phdr. Vlastimil. </a:t>
            </a:r>
            <a:r>
              <a:rPr lang="cs-CZ" sz="1200" i="1">
                <a:latin typeface="Calibri" pitchFamily="34" charset="0"/>
              </a:rPr>
              <a:t>Sbírka úloh z matematiky</a:t>
            </a:r>
            <a:r>
              <a:rPr lang="cs-CZ" sz="1200">
                <a:latin typeface="Calibri" pitchFamily="34" charset="0"/>
              </a:rPr>
              <a:t>. Praha: SPN, 1992, ISBN 80-04-26090-X</a:t>
            </a:r>
          </a:p>
          <a:p>
            <a:endParaRPr lang="cs-CZ" sz="240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2277</TotalTime>
  <Words>362</Words>
  <Application>Microsoft Office PowerPoint</Application>
  <PresentationFormat>On-screen Show (4:3)</PresentationFormat>
  <Paragraphs>90</Paragraphs>
  <Slides>11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6" baseType="lpstr">
      <vt:lpstr>Arial</vt:lpstr>
      <vt:lpstr>Calibri</vt:lpstr>
      <vt:lpstr>Times New Roman</vt:lpstr>
      <vt:lpstr>Book Antiqua</vt:lpstr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DUM</cp:lastModifiedBy>
  <cp:revision>260</cp:revision>
  <dcterms:created xsi:type="dcterms:W3CDTF">2010-11-01T23:40:31Z</dcterms:created>
  <dcterms:modified xsi:type="dcterms:W3CDTF">2014-01-30T15:00:55Z</dcterms:modified>
</cp:coreProperties>
</file>