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57" r:id="rId3"/>
    <p:sldId id="269" r:id="rId4"/>
    <p:sldId id="284" r:id="rId5"/>
    <p:sldId id="286" r:id="rId6"/>
    <p:sldId id="283" r:id="rId7"/>
    <p:sldId id="287" r:id="rId8"/>
    <p:sldId id="281" r:id="rId9"/>
    <p:sldId id="279" r:id="rId10"/>
    <p:sldId id="288" r:id="rId11"/>
    <p:sldId id="285" r:id="rId12"/>
    <p:sldId id="289" r:id="rId13"/>
    <p:sldId id="28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6" autoAdjust="0"/>
    <p:restoredTop sz="94660"/>
  </p:normalViewPr>
  <p:slideViewPr>
    <p:cSldViewPr>
      <p:cViewPr>
        <p:scale>
          <a:sx n="66" d="100"/>
          <a:sy n="66" d="100"/>
        </p:scale>
        <p:origin x="-618" y="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1419852-AED2-4957-8F86-991CAB460ABF}" type="datetimeFigureOut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598AF3-9300-48E2-9056-EC7882C367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BBB27-2C6A-45DF-BF39-933C0089A74D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60205-216E-4D44-B600-A32E6ED698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09E11-771C-4B25-B392-A32CFA28F873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238D6-DA81-4FA1-9B48-C10711582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8C09-5960-416F-92B2-769D626F9425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A960C-0A19-44E9-AA71-C923714A6D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20193-AEF2-4AAB-B46A-0F93F859C7EC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5D94E-8D61-4E2A-AF87-61CEC18AA6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8CFA8-5928-4C4B-9B2C-433050DB0DC1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FA281-713E-448B-B303-FD74A1A1B0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3919B-3488-457C-8BFA-2FAD55B9F1FA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31DE6-6C07-42E5-AB0C-A89A3793C0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19E5-6BAA-4D2F-8DC5-1C57BC57C169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EB7EC-D819-4E61-ABAA-7EE1E8C79D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ED40B-45C8-44C1-9A77-0FD77197B03F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192D3-46B1-460E-9D9E-351580AB15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73D28-0749-4007-9217-D2DBF067779C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C6F4C-79BD-4199-B82B-422C1F0572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1798F-A405-4ED1-93B9-251ACA6C166D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20785-F341-40C1-9389-E4A1D0981C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4C7E3-ADF2-4030-A569-2EBBF6841CFC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8A419-9064-4090-BEDC-AFAE65A688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6BAA81-08D9-4818-A22E-7D12CAB820A4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979A10-37D2-484E-8BCA-DC00C7113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2" name="Group 66"/>
          <p:cNvGraphicFramePr>
            <a:graphicFrameLocks noGrp="1"/>
          </p:cNvGraphicFramePr>
          <p:nvPr/>
        </p:nvGraphicFramePr>
        <p:xfrm>
          <a:off x="750888" y="2060575"/>
          <a:ext cx="7559675" cy="40005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Algebraické vzorce. Případné chyby ve výsledcích příkladů se mohou vyskytnou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z důvodu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menší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pozornosti studentů.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Výraz, algebraické vzorce, výpočet pomocí vzorců, rozklad pomocí vzorců, příklady výpočtu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Matematika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Fričová Zdeňka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Výklad pomocí prezentace, výpočty do sešitu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 ročník, žáci 16 – 17 let obory H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nebo materiály SŠST Ústí nad Labem, Čelakovského 5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6041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Výrazy-algebraické vzorce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B1F22AE-9352-441D-B059-A335ECE84321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815975" y="1452563"/>
            <a:ext cx="7559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VY_32_INOVACE_10_187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EFFAB4A-ED0C-43D1-A9E6-933CE25454D4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3"/>
          <p:cNvSpPr txBox="1">
            <a:spLocks noChangeArrowheads="1"/>
          </p:cNvSpPr>
          <p:nvPr/>
        </p:nvSpPr>
        <p:spPr bwMode="auto">
          <a:xfrm>
            <a:off x="1063625" y="2987675"/>
            <a:ext cx="70437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 </a:t>
            </a:r>
          </a:p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15368" name="TextovéPole 3"/>
          <p:cNvSpPr txBox="1">
            <a:spLocks noChangeArrowheads="1"/>
          </p:cNvSpPr>
          <p:nvPr/>
        </p:nvSpPr>
        <p:spPr bwMode="auto">
          <a:xfrm>
            <a:off x="3038475" y="3049588"/>
            <a:ext cx="33337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Calibri" pitchFamily="34" charset="0"/>
              </a:rPr>
              <a:t>Algebraické vzorce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8F07E82-B650-498E-A4B5-A3E8ADA5EAA1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46004" y="2852936"/>
            <a:ext cx="5033686" cy="1591974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6392" name="TextovéPole 3"/>
          <p:cNvSpPr txBox="1">
            <a:spLocks noChangeArrowheads="1"/>
          </p:cNvSpPr>
          <p:nvPr/>
        </p:nvSpPr>
        <p:spPr bwMode="auto">
          <a:xfrm>
            <a:off x="611188" y="1916113"/>
            <a:ext cx="2590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Zapamatujte si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C170EB2-48BF-4E7E-BE2F-03368777B629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15888"/>
            <a:ext cx="5653088" cy="72866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2"/>
          <p:cNvSpPr txBox="1">
            <a:spLocks noChangeArrowheads="1"/>
          </p:cNvSpPr>
          <p:nvPr/>
        </p:nvSpPr>
        <p:spPr bwMode="auto">
          <a:xfrm>
            <a:off x="846138" y="1316038"/>
            <a:ext cx="2714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Calibri" pitchFamily="34" charset="0"/>
              </a:rPr>
              <a:t>Umocněte podle vzorce: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60094" y="1988840"/>
            <a:ext cx="2205412" cy="3566169"/>
          </a:xfrm>
          <a:prstGeom prst="rect">
            <a:avLst/>
          </a:prstGeom>
          <a:blipFill rotWithShape="0">
            <a:blip r:embed="rId4"/>
            <a:stretch>
              <a:fillRect l="-1934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EA2181B-E4C3-4D6B-806A-AC5C40C44615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15888"/>
            <a:ext cx="5653088" cy="72866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309563" y="1557338"/>
            <a:ext cx="24018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Umocněte podle vzorce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sz="2000" b="1">
                <a:latin typeface="Calibri" pitchFamily="34" charset="0"/>
              </a:rPr>
              <a:t>Výsledky: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51720" y="2132856"/>
            <a:ext cx="4730269" cy="3331553"/>
          </a:xfrm>
          <a:prstGeom prst="rect">
            <a:avLst/>
          </a:prstGeom>
          <a:blipFill rotWithShape="1">
            <a:blip r:embed="rId4"/>
            <a:stretch>
              <a:fillRect l="-1160" t="-916" b="-219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D972129-38C6-4BC1-97C0-D3183E95861B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2"/>
          <p:cNvSpPr txBox="1">
            <a:spLocks noChangeArrowheads="1"/>
          </p:cNvSpPr>
          <p:nvPr/>
        </p:nvSpPr>
        <p:spPr bwMode="auto">
          <a:xfrm>
            <a:off x="1116013" y="1844675"/>
            <a:ext cx="184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2000" b="1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9464" name="TextovéPole 3"/>
          <p:cNvSpPr txBox="1">
            <a:spLocks noChangeArrowheads="1"/>
          </p:cNvSpPr>
          <p:nvPr/>
        </p:nvSpPr>
        <p:spPr bwMode="auto">
          <a:xfrm>
            <a:off x="406400" y="1916113"/>
            <a:ext cx="26701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Calibri" pitchFamily="34" charset="0"/>
              </a:rPr>
              <a:t>Rozložte pomocí vzorce </a:t>
            </a:r>
          </a:p>
          <a:p>
            <a:r>
              <a:rPr lang="cs-CZ" sz="2000">
                <a:latin typeface="Calibri" pitchFamily="34" charset="0"/>
              </a:rPr>
              <a:t>do sou</a:t>
            </a:r>
            <a:r>
              <a:rPr lang="cs-CZ">
                <a:latin typeface="Calibri" pitchFamily="34" charset="0"/>
              </a:rPr>
              <a:t>činu:</a:t>
            </a: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63887" y="2060848"/>
            <a:ext cx="2276457" cy="3139321"/>
          </a:xfrm>
          <a:prstGeom prst="rect">
            <a:avLst/>
          </a:prstGeom>
          <a:blipFill rotWithShape="1">
            <a:blip r:embed="rId4"/>
            <a:stretch>
              <a:fillRect l="-2413" t="-971" b="-213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BD337D6-7545-42B1-90F2-64344BC57E2B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2"/>
          <p:cNvSpPr txBox="1">
            <a:spLocks noChangeArrowheads="1"/>
          </p:cNvSpPr>
          <p:nvPr/>
        </p:nvSpPr>
        <p:spPr bwMode="auto">
          <a:xfrm>
            <a:off x="1116013" y="1844675"/>
            <a:ext cx="184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2000" b="1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0488" name="TextovéPole 3"/>
          <p:cNvSpPr txBox="1">
            <a:spLocks noChangeArrowheads="1"/>
          </p:cNvSpPr>
          <p:nvPr/>
        </p:nvSpPr>
        <p:spPr bwMode="auto">
          <a:xfrm>
            <a:off x="455613" y="1700213"/>
            <a:ext cx="3451225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Rozložte pomocí vzorce do součinu</a:t>
            </a: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 b="1">
                <a:latin typeface="Calibri" pitchFamily="34" charset="0"/>
              </a:rPr>
              <a:t>Výsledky: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65591" y="2321877"/>
            <a:ext cx="3558795" cy="3139321"/>
          </a:xfrm>
          <a:prstGeom prst="rect">
            <a:avLst/>
          </a:prstGeom>
          <a:blipFill rotWithShape="1">
            <a:blip r:embed="rId4"/>
            <a:stretch>
              <a:fillRect l="-1370" t="-971" b="-213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59254E25-8E7F-4911-AF87-44A03ADDE858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4"/>
          <p:cNvSpPr txBox="1">
            <a:spLocks noChangeArrowheads="1"/>
          </p:cNvSpPr>
          <p:nvPr/>
        </p:nvSpPr>
        <p:spPr bwMode="auto">
          <a:xfrm>
            <a:off x="714375" y="1773238"/>
            <a:ext cx="2590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Zapamatujte si !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09279" y="2719477"/>
            <a:ext cx="5125442" cy="2361416"/>
          </a:xfrm>
          <a:prstGeom prst="rect">
            <a:avLst/>
          </a:prstGeom>
          <a:blipFill rotWithShape="1">
            <a:blip r:embed="rId4"/>
            <a:stretch>
              <a:fillRect l="-107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1D5B5B0-BDEC-49BC-B663-76B301CA4C20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ovéPole 3"/>
          <p:cNvSpPr txBox="1">
            <a:spLocks noChangeArrowheads="1"/>
          </p:cNvSpPr>
          <p:nvPr/>
        </p:nvSpPr>
        <p:spPr bwMode="auto">
          <a:xfrm>
            <a:off x="676275" y="1196975"/>
            <a:ext cx="2871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Calibri" pitchFamily="34" charset="0"/>
              </a:rPr>
              <a:t>Užitím vzorců vypočítejte:</a:t>
            </a: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053593" y="1904638"/>
            <a:ext cx="2886175" cy="3139321"/>
          </a:xfrm>
          <a:prstGeom prst="rect">
            <a:avLst/>
          </a:prstGeom>
          <a:blipFill rotWithShape="1">
            <a:blip r:embed="rId4"/>
            <a:stretch>
              <a:fillRect l="-1903" t="-971" b="-213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BBC2792-775E-465A-BDB9-C0529B792AC1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355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TextovéPole 3"/>
          <p:cNvSpPr txBox="1">
            <a:spLocks noChangeArrowheads="1"/>
          </p:cNvSpPr>
          <p:nvPr/>
        </p:nvSpPr>
        <p:spPr bwMode="auto">
          <a:xfrm>
            <a:off x="663575" y="1196975"/>
            <a:ext cx="25400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Užitím vzorců vypočítejte</a:t>
            </a: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 b="1">
                <a:latin typeface="Calibri" pitchFamily="34" charset="0"/>
              </a:rPr>
              <a:t>Výsledky: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99895" y="2060848"/>
            <a:ext cx="5544210" cy="3139321"/>
          </a:xfrm>
          <a:prstGeom prst="rect">
            <a:avLst/>
          </a:prstGeom>
          <a:blipFill rotWithShape="1">
            <a:blip r:embed="rId4"/>
            <a:stretch>
              <a:fillRect l="-879" t="-971" b="-213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4FA9DA1-4BEB-4FB2-A30C-C5FF55C62EFE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458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ovéPole 2"/>
          <p:cNvSpPr txBox="1">
            <a:spLocks noChangeArrowheads="1"/>
          </p:cNvSpPr>
          <p:nvPr/>
        </p:nvSpPr>
        <p:spPr bwMode="auto">
          <a:xfrm>
            <a:off x="512763" y="1574800"/>
            <a:ext cx="27320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Calibri" pitchFamily="34" charset="0"/>
              </a:rPr>
              <a:t>Rozložte na součin </a:t>
            </a:r>
          </a:p>
          <a:p>
            <a:r>
              <a:rPr lang="cs-CZ" sz="2000">
                <a:latin typeface="Calibri" pitchFamily="34" charset="0"/>
              </a:rPr>
              <a:t>užitím vhodného vzorce:</a:t>
            </a: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61882" y="2204864"/>
            <a:ext cx="2483950" cy="3419398"/>
          </a:xfrm>
          <a:prstGeom prst="rect">
            <a:avLst/>
          </a:prstGeom>
          <a:blipFill rotWithShape="1">
            <a:blip r:embed="rId4"/>
            <a:stretch>
              <a:fillRect l="-1961" t="-89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773FF00-EFEC-497C-8002-FCC8289F85A4}" type="slidenum">
              <a:rPr lang="cs-CZ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560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ovéPole 2"/>
          <p:cNvSpPr txBox="1">
            <a:spLocks noChangeArrowheads="1"/>
          </p:cNvSpPr>
          <p:nvPr/>
        </p:nvSpPr>
        <p:spPr bwMode="auto">
          <a:xfrm>
            <a:off x="512763" y="1574800"/>
            <a:ext cx="46370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Calibri" pitchFamily="34" charset="0"/>
              </a:rPr>
              <a:t>Rozložte na součin užitím vhodného vzorce</a:t>
            </a: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 b="1">
                <a:latin typeface="Calibri" pitchFamily="34" charset="0"/>
              </a:rPr>
              <a:t>Výsledky: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15374" y="2083346"/>
            <a:ext cx="3913251" cy="3419398"/>
          </a:xfrm>
          <a:prstGeom prst="rect">
            <a:avLst/>
          </a:prstGeom>
          <a:blipFill rotWithShape="1">
            <a:blip r:embed="rId4"/>
            <a:stretch>
              <a:fillRect l="-1246" t="-89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819E47E-5E5B-4EF1-9C31-68DCF13720CD}" type="slidenum">
              <a:rPr lang="cs-CZ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662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ovéPole 2"/>
          <p:cNvSpPr txBox="1">
            <a:spLocks noChangeArrowheads="1"/>
          </p:cNvSpPr>
          <p:nvPr/>
        </p:nvSpPr>
        <p:spPr bwMode="auto">
          <a:xfrm>
            <a:off x="995363" y="1341438"/>
            <a:ext cx="760888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Použité zdroje:</a:t>
            </a:r>
          </a:p>
          <a:p>
            <a:endParaRPr lang="cs-CZ" sz="2400" b="1">
              <a:latin typeface="Calibri" pitchFamily="34" charset="0"/>
            </a:endParaRPr>
          </a:p>
          <a:p>
            <a:r>
              <a:rPr lang="cs-CZ" sz="1200">
                <a:latin typeface="Calibri" pitchFamily="34" charset="0"/>
              </a:rPr>
              <a:t>BUŠEK, Phdr. Ivan; KUBÍNOVÁ, Doc.rndr. Marie. </a:t>
            </a:r>
            <a:r>
              <a:rPr lang="cs-CZ" sz="1200" i="1">
                <a:latin typeface="Calibri" pitchFamily="34" charset="0"/>
              </a:rPr>
              <a:t>Sbírka úloh z matematiky</a:t>
            </a:r>
            <a:r>
              <a:rPr lang="cs-CZ" sz="1200">
                <a:latin typeface="Calibri" pitchFamily="34" charset="0"/>
              </a:rPr>
              <a:t>. Praha: SPN, 1995, ISBN 80-7196-132-9.</a:t>
            </a:r>
          </a:p>
          <a:p>
            <a:r>
              <a:rPr lang="cs-CZ" sz="1200">
                <a:latin typeface="Calibri" pitchFamily="34" charset="0"/>
              </a:rPr>
              <a:t>BUŠEK, RnDr.Ivan; MACHÁČEK, Phdr. Vlastimil. </a:t>
            </a:r>
            <a:r>
              <a:rPr lang="cs-CZ" sz="1200" i="1">
                <a:latin typeface="Calibri" pitchFamily="34" charset="0"/>
              </a:rPr>
              <a:t>Sbírka úloh z matematiky</a:t>
            </a:r>
            <a:r>
              <a:rPr lang="cs-CZ" sz="1200">
                <a:latin typeface="Calibri" pitchFamily="34" charset="0"/>
              </a:rPr>
              <a:t>. Praha: SPN, 1992, ISBN 80-04-26090-X</a:t>
            </a:r>
          </a:p>
          <a:p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2276</TotalTime>
  <Words>407</Words>
  <Application>Microsoft Office PowerPoint</Application>
  <PresentationFormat>On-screen Show (4:3)</PresentationFormat>
  <Paragraphs>91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255</cp:revision>
  <dcterms:created xsi:type="dcterms:W3CDTF">2010-11-01T23:40:31Z</dcterms:created>
  <dcterms:modified xsi:type="dcterms:W3CDTF">2014-01-30T14:59:37Z</dcterms:modified>
</cp:coreProperties>
</file>