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78" r:id="rId2"/>
    <p:sldId id="257" r:id="rId3"/>
    <p:sldId id="269" r:id="rId4"/>
    <p:sldId id="284" r:id="rId5"/>
    <p:sldId id="286" r:id="rId6"/>
    <p:sldId id="283" r:id="rId7"/>
    <p:sldId id="281" r:id="rId8"/>
    <p:sldId id="287" r:id="rId9"/>
    <p:sldId id="279" r:id="rId10"/>
    <p:sldId id="280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EA851B"/>
    <a:srgbClr val="02283F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>
        <p:scale>
          <a:sx n="50" d="100"/>
          <a:sy n="50" d="100"/>
        </p:scale>
        <p:origin x="-1074" y="3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E020DDBB-E4D4-4BF4-A77E-925EB2263A88}" type="datetimeFigureOut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71DF1AB-2FFA-480F-AAD2-ED1B41BAE7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991920-AB15-4045-9B3F-6A400A90FA02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5A9AB8-C5EF-4FAD-8C90-AAC4F66FA0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07AF5C-0B0D-4552-8219-6D0CD7AA09C7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BA1D36-9543-42DA-A538-36859B5ADA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E04ED7-FE8B-4F51-9EE3-FA21E9FCB4F6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C34D57-4EFC-439C-B5DB-6223619FEC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8F06C7-3027-47B5-8909-11BDBD8927CD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29B588-6B89-4C4B-BE0A-600CC6D76D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F5A425-4512-4B17-BEFE-9CE53F37DEE6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DB332E-3458-497E-80CD-25C2A9D750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AB9E62-609C-477F-96A7-D930B13A8114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88E4E7-D204-4C20-9404-315E5E0393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5E9457-E5A1-40BF-8A99-399FD4108F74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42C3BB-5635-46FC-B68C-AC74727393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F732A6-2F8F-4355-B341-4FD748773830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C1539D-7772-4CFB-BB81-B6D5BE38B4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3A21BC-9C84-4BAF-9458-71E818CD16D9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2D5F35-5688-4375-9D2F-0BEA779B24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A5F8C4-7C31-4B28-810F-E4888ACDC434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CC4B80-D602-4579-A51B-46F5BD5A8A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4F006E-2E98-4936-89EF-8C9F20152594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7DB0EE-B104-4DAC-9551-2C20B1E7E4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7E64AC4-0CF3-487A-B55C-EFA09870AC9A}" type="datetime1">
              <a:rPr lang="cs-CZ"/>
              <a:pPr>
                <a:defRPr/>
              </a:pPr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23A7912-EFC8-4D83-ABCE-C23C65412D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jpe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402" name="Group 66"/>
          <p:cNvGraphicFramePr>
            <a:graphicFrameLocks noGrp="1"/>
          </p:cNvGraphicFramePr>
          <p:nvPr/>
        </p:nvGraphicFramePr>
        <p:xfrm>
          <a:off x="750888" y="2060575"/>
          <a:ext cx="7559675" cy="38354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10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Lomený výraz-rozšiřování, krácení. Případné chyby ve výsledcích příkladů se mohou vyskytnou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t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z důvodu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menší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pozornosti studentů.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Lomené výrazy, podmínky řešitelnosti, rozšiřování, krácení, společný jmenovatel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Matematika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Fričová Zdeňka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Výklad pomocí prezentace, výpočty do sešitu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 ročník, žáci 16 – 17 let obory H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ne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Seznam viz poslední strana nebo materiály SŠST Ústí nad Labem, Čelakovského 5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95" name="TextovéPole 9"/>
          <p:cNvSpPr txBox="1">
            <a:spLocks noChangeArrowheads="1"/>
          </p:cNvSpPr>
          <p:nvPr/>
        </p:nvSpPr>
        <p:spPr bwMode="auto">
          <a:xfrm>
            <a:off x="760413" y="990600"/>
            <a:ext cx="7559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Lomené výrazy-podmínky řešitelnosti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494E86C3-F9A9-45C6-B846-7AD2A3FBAF27}" type="slidenum">
              <a:rPr lang="cs-CZ"/>
              <a:pPr>
                <a:defRPr/>
              </a:pPr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4398" name="TextovéPole 12"/>
          <p:cNvSpPr txBox="1">
            <a:spLocks noChangeArrowheads="1"/>
          </p:cNvSpPr>
          <p:nvPr/>
        </p:nvSpPr>
        <p:spPr bwMode="auto">
          <a:xfrm>
            <a:off x="787400" y="1452563"/>
            <a:ext cx="75612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VY_32_INOVACE_10_188</a:t>
            </a:r>
          </a:p>
        </p:txBody>
      </p:sp>
      <p:pic>
        <p:nvPicPr>
          <p:cNvPr id="1439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40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5A295D77-E93A-469F-B130-B169DC8A7E45}" type="slidenum">
              <a:rPr lang="cs-CZ"/>
              <a:pPr>
                <a:defRPr/>
              </a:pPr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536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7" name="TextovéPole 23"/>
          <p:cNvSpPr txBox="1">
            <a:spLocks noChangeArrowheads="1"/>
          </p:cNvSpPr>
          <p:nvPr/>
        </p:nvSpPr>
        <p:spPr bwMode="auto">
          <a:xfrm>
            <a:off x="1063625" y="2987675"/>
            <a:ext cx="7043738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 </a:t>
            </a:r>
          </a:p>
          <a:p>
            <a:r>
              <a:rPr lang="cs-CZ">
                <a:latin typeface="Calibri" pitchFamily="34" charset="0"/>
              </a:rPr>
              <a:t> </a:t>
            </a:r>
          </a:p>
        </p:txBody>
      </p:sp>
      <p:sp>
        <p:nvSpPr>
          <p:cNvPr id="15368" name="TextovéPole 3"/>
          <p:cNvSpPr txBox="1">
            <a:spLocks noChangeArrowheads="1"/>
          </p:cNvSpPr>
          <p:nvPr/>
        </p:nvSpPr>
        <p:spPr bwMode="auto">
          <a:xfrm>
            <a:off x="3209925" y="2852738"/>
            <a:ext cx="27241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>
                <a:latin typeface="Calibri" pitchFamily="34" charset="0"/>
              </a:rPr>
              <a:t>Lomené výrazy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43487EEE-07F0-4C89-AF7E-16EF6523F6B3}" type="slidenum">
              <a:rPr lang="cs-CZ"/>
              <a:pPr>
                <a:defRPr/>
              </a:pPr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638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128429" y="1950532"/>
            <a:ext cx="494045" cy="616515"/>
          </a:xfrm>
          <a:prstGeom prst="rect">
            <a:avLst/>
          </a:prstGeom>
          <a:blipFill rotWithShape="1">
            <a:blip r:embed="rId4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4" name="TextovéPole 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667621" y="1930235"/>
            <a:ext cx="771943" cy="610936"/>
          </a:xfrm>
          <a:prstGeom prst="rect">
            <a:avLst/>
          </a:prstGeom>
          <a:blipFill rotWithShape="1">
            <a:blip r:embed="rId5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6393" name="TextovéPole 4"/>
          <p:cNvSpPr txBox="1">
            <a:spLocks noChangeArrowheads="1"/>
          </p:cNvSpPr>
          <p:nvPr/>
        </p:nvSpPr>
        <p:spPr bwMode="auto">
          <a:xfrm>
            <a:off x="387350" y="1268413"/>
            <a:ext cx="164306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Calibri" pitchFamily="34" charset="0"/>
              </a:rPr>
              <a:t>Lomený výraz</a:t>
            </a:r>
          </a:p>
        </p:txBody>
      </p:sp>
      <p:sp>
        <p:nvSpPr>
          <p:cNvPr id="10" name="TextovéPole 9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572000" y="1923823"/>
            <a:ext cx="900183" cy="617348"/>
          </a:xfrm>
          <a:prstGeom prst="rect">
            <a:avLst/>
          </a:prstGeom>
          <a:blipFill rotWithShape="1">
            <a:blip r:embed="rId6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1" name="TextovéPole 10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6660232" y="1923823"/>
            <a:ext cx="900183" cy="610936"/>
          </a:xfrm>
          <a:prstGeom prst="rect">
            <a:avLst/>
          </a:prstGeom>
          <a:blipFill rotWithShape="1">
            <a:blip r:embed="rId7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6396" name="TextovéPole 11"/>
          <p:cNvSpPr txBox="1">
            <a:spLocks noChangeArrowheads="1"/>
          </p:cNvSpPr>
          <p:nvPr/>
        </p:nvSpPr>
        <p:spPr bwMode="auto">
          <a:xfrm>
            <a:off x="395288" y="2781300"/>
            <a:ext cx="43688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>
                <a:latin typeface="Calibri" pitchFamily="34" charset="0"/>
              </a:rPr>
              <a:t>Pro které hodnoty má daný výraz smysl?</a:t>
            </a:r>
            <a:endParaRPr lang="cs-CZ" sz="2400" b="1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14" name="TextovéPole 1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852808" y="4520659"/>
            <a:ext cx="1076641" cy="1172309"/>
          </a:xfrm>
          <a:prstGeom prst="rect">
            <a:avLst/>
          </a:prstGeom>
          <a:blipFill rotWithShape="1">
            <a:blip r:embed="rId8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16" name="TextovéPole 15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530950" y="4491683"/>
            <a:ext cx="1076641" cy="1166730"/>
          </a:xfrm>
          <a:prstGeom prst="rect">
            <a:avLst/>
          </a:prstGeom>
          <a:blipFill rotWithShape="1">
            <a:blip r:embed="rId9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20" name="TextovéPole 19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412886" y="4382641"/>
            <a:ext cx="1250535" cy="1448345"/>
          </a:xfrm>
          <a:prstGeom prst="rect">
            <a:avLst/>
          </a:prstGeom>
          <a:blipFill rotWithShape="1">
            <a:blip r:embed="rId10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21" name="TextovéPole 20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7110323" y="4491683"/>
            <a:ext cx="1076641" cy="1166794"/>
          </a:xfrm>
          <a:prstGeom prst="rect">
            <a:avLst/>
          </a:prstGeom>
          <a:blipFill rotWithShape="1">
            <a:blip r:embed="rId11"/>
            <a:stretch>
              <a:fillRect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079500" y="3375025"/>
            <a:ext cx="69850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Ve jmenovateli lomeného výrazu nesmí být 0!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6" presetClass="emph" presetSubtype="0" repeatCount="5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50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6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1C434840-052C-40DD-8A9C-1E36E0E6C0A0}" type="slidenum">
              <a:rPr lang="cs-CZ"/>
              <a:pPr>
                <a:defRPr/>
              </a:pPr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15888"/>
            <a:ext cx="5653088" cy="728662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741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5575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5" name="TextovéPole 2"/>
          <p:cNvSpPr txBox="1">
            <a:spLocks noChangeArrowheads="1"/>
          </p:cNvSpPr>
          <p:nvPr/>
        </p:nvSpPr>
        <p:spPr bwMode="auto">
          <a:xfrm>
            <a:off x="755650" y="1628775"/>
            <a:ext cx="40449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Calibri" pitchFamily="34" charset="0"/>
              </a:rPr>
              <a:t>Napište, kdy dané výrazy mají smysl:</a:t>
            </a:r>
          </a:p>
        </p:txBody>
      </p:sp>
      <p:sp>
        <p:nvSpPr>
          <p:cNvPr id="4" name="TextovéPole 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187624" y="2734841"/>
            <a:ext cx="864917" cy="2531206"/>
          </a:xfrm>
          <a:prstGeom prst="rect">
            <a:avLst/>
          </a:prstGeom>
          <a:blipFill rotWithShape="1">
            <a:blip r:embed="rId4"/>
            <a:stretch>
              <a:fillRect l="-6338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5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932040" y="2708920"/>
            <a:ext cx="1359346" cy="2630335"/>
          </a:xfrm>
          <a:prstGeom prst="rect">
            <a:avLst/>
          </a:prstGeom>
          <a:blipFill rotWithShape="1">
            <a:blip r:embed="rId5"/>
            <a:stretch>
              <a:fillRect l="-3587" b="-463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154DF8F2-546B-4C8B-9671-5EDE67B5EB80}" type="slidenum">
              <a:rPr lang="cs-CZ"/>
              <a:pPr>
                <a:defRPr/>
              </a:pPr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15888"/>
            <a:ext cx="5653088" cy="728662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843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5575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9" name="TextovéPole 2"/>
          <p:cNvSpPr txBox="1">
            <a:spLocks noChangeArrowheads="1"/>
          </p:cNvSpPr>
          <p:nvPr/>
        </p:nvSpPr>
        <p:spPr bwMode="auto">
          <a:xfrm>
            <a:off x="755650" y="1538288"/>
            <a:ext cx="3517900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Napište, kdy dané výrazy mají smysl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 sz="2000" b="1">
                <a:latin typeface="Calibri" pitchFamily="34" charset="0"/>
              </a:rPr>
              <a:t>Podmínky:</a:t>
            </a:r>
          </a:p>
        </p:txBody>
      </p:sp>
      <p:sp>
        <p:nvSpPr>
          <p:cNvPr id="4" name="TextovéPole 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929568" y="2996952"/>
            <a:ext cx="2599943" cy="2808205"/>
          </a:xfrm>
          <a:prstGeom prst="rect">
            <a:avLst/>
          </a:prstGeom>
          <a:blipFill rotWithShape="1">
            <a:blip r:embed="rId4"/>
            <a:stretch>
              <a:fillRect l="-1874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5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911055" y="2924944"/>
            <a:ext cx="3301353" cy="2630335"/>
          </a:xfrm>
          <a:prstGeom prst="rect">
            <a:avLst/>
          </a:prstGeom>
          <a:blipFill rotWithShape="1">
            <a:blip r:embed="rId5"/>
            <a:stretch>
              <a:fillRect l="-1664" b="-696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37303728-F99B-474D-A905-3919D7C49A09}" type="slidenum">
              <a:rPr lang="cs-CZ"/>
              <a:pPr>
                <a:defRPr/>
              </a:pPr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461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3" name="TextovéPole 3"/>
          <p:cNvSpPr txBox="1">
            <a:spLocks noChangeArrowheads="1"/>
          </p:cNvSpPr>
          <p:nvPr/>
        </p:nvSpPr>
        <p:spPr bwMode="auto">
          <a:xfrm>
            <a:off x="325438" y="1412875"/>
            <a:ext cx="7948612" cy="200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alibri" pitchFamily="34" charset="0"/>
              </a:rPr>
              <a:t>Rozšiřování a krácení lomených výrazů.</a:t>
            </a:r>
          </a:p>
          <a:p>
            <a:endParaRPr lang="cs-CZ" sz="2000" b="1">
              <a:latin typeface="Calibri" pitchFamily="34" charset="0"/>
            </a:endParaRPr>
          </a:p>
          <a:p>
            <a:r>
              <a:rPr lang="cs-CZ" sz="2000" b="1">
                <a:latin typeface="Calibri" pitchFamily="34" charset="0"/>
              </a:rPr>
              <a:t>Rozšiřování				Krácení</a:t>
            </a:r>
          </a:p>
          <a:p>
            <a:r>
              <a:rPr lang="cs-CZ" sz="2000" b="1">
                <a:latin typeface="Calibri" pitchFamily="34" charset="0"/>
              </a:rPr>
              <a:t>-násobení čitatele i jmenovatele		-dělení čitatele i jmenovatele </a:t>
            </a:r>
          </a:p>
          <a:p>
            <a:r>
              <a:rPr lang="cs-CZ" sz="2000" b="1">
                <a:latin typeface="Calibri" pitchFamily="34" charset="0"/>
              </a:rPr>
              <a:t> stejným výrazem			 stejným výrazem</a:t>
            </a:r>
          </a:p>
          <a:p>
            <a:endParaRPr lang="cs-CZ" sz="2000" b="1">
              <a:latin typeface="Calibri" pitchFamily="34" charset="0"/>
            </a:endParaRPr>
          </a:p>
        </p:txBody>
      </p:sp>
      <p:sp>
        <p:nvSpPr>
          <p:cNvPr id="5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29258" y="3501008"/>
            <a:ext cx="3275127" cy="1777090"/>
          </a:xfrm>
          <a:prstGeom prst="rect">
            <a:avLst/>
          </a:prstGeom>
          <a:blipFill rotWithShape="1">
            <a:blip r:embed="rId4"/>
            <a:stretch>
              <a:fillRect l="-1490" t="-1712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6" name="TextovéPole 5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04047" y="3544416"/>
            <a:ext cx="2422266" cy="1726306"/>
          </a:xfrm>
          <a:prstGeom prst="rect">
            <a:avLst/>
          </a:prstGeom>
          <a:blipFill rotWithShape="1">
            <a:blip r:embed="rId5"/>
            <a:stretch>
              <a:fillRect l="-2267" t="-1761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9D73501F-0728-437B-8D52-FE2140BEB173}" type="slidenum">
              <a:rPr lang="cs-CZ"/>
              <a:pPr>
                <a:defRPr/>
              </a:pPr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048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7" name="TextovéPole 4"/>
          <p:cNvSpPr txBox="1">
            <a:spLocks noChangeArrowheads="1"/>
          </p:cNvSpPr>
          <p:nvPr/>
        </p:nvSpPr>
        <p:spPr bwMode="auto">
          <a:xfrm>
            <a:off x="611188" y="1484313"/>
            <a:ext cx="336708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Calibri" pitchFamily="34" charset="0"/>
              </a:rPr>
              <a:t>Rozšiř daný lomený výraz </a:t>
            </a:r>
          </a:p>
          <a:p>
            <a:r>
              <a:rPr lang="cs-CZ" sz="2000" b="1">
                <a:latin typeface="Calibri" pitchFamily="34" charset="0"/>
              </a:rPr>
              <a:t>výrazem uvedeným v závorce:</a:t>
            </a:r>
          </a:p>
        </p:txBody>
      </p:sp>
      <p:sp>
        <p:nvSpPr>
          <p:cNvPr id="6" name="TextovéPole 5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755576" y="2492896"/>
            <a:ext cx="1945404" cy="2790572"/>
          </a:xfrm>
          <a:prstGeom prst="rect">
            <a:avLst/>
          </a:prstGeom>
          <a:blipFill rotWithShape="1">
            <a:blip r:embed="rId4"/>
            <a:stretch>
              <a:fillRect l="-2821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20489" name="TextovéPole 11"/>
          <p:cNvSpPr txBox="1">
            <a:spLocks noChangeArrowheads="1"/>
          </p:cNvSpPr>
          <p:nvPr/>
        </p:nvSpPr>
        <p:spPr bwMode="auto">
          <a:xfrm>
            <a:off x="4716463" y="1484313"/>
            <a:ext cx="22304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Calibri" pitchFamily="34" charset="0"/>
              </a:rPr>
              <a:t>Doplňte tak, </a:t>
            </a:r>
          </a:p>
          <a:p>
            <a:r>
              <a:rPr lang="cs-CZ" sz="2000" b="1">
                <a:latin typeface="Calibri" pitchFamily="34" charset="0"/>
              </a:rPr>
              <a:t>aby platila rovnost:</a:t>
            </a:r>
          </a:p>
        </p:txBody>
      </p:sp>
      <p:sp>
        <p:nvSpPr>
          <p:cNvPr id="13" name="TextovéPole 12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716016" y="2533546"/>
            <a:ext cx="1549783" cy="2594300"/>
          </a:xfrm>
          <a:prstGeom prst="rect">
            <a:avLst/>
          </a:prstGeom>
          <a:blipFill rotWithShape="1">
            <a:blip r:embed="rId5"/>
            <a:stretch>
              <a:fillRect l="-3543" b="-706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28EB8CB5-EE1F-4EA1-97A0-5D946F29F75A}" type="slidenum">
              <a:rPr lang="cs-CZ"/>
              <a:pPr>
                <a:defRPr/>
              </a:pPr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150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1" name="TextovéPole 4"/>
          <p:cNvSpPr txBox="1">
            <a:spLocks noChangeArrowheads="1"/>
          </p:cNvSpPr>
          <p:nvPr/>
        </p:nvSpPr>
        <p:spPr bwMode="auto">
          <a:xfrm>
            <a:off x="755650" y="1493838"/>
            <a:ext cx="26701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600">
                <a:latin typeface="Calibri" pitchFamily="34" charset="0"/>
              </a:rPr>
              <a:t>Rozšiř daný lomený výraz </a:t>
            </a:r>
          </a:p>
          <a:p>
            <a:r>
              <a:rPr lang="cs-CZ" sz="1600">
                <a:latin typeface="Calibri" pitchFamily="34" charset="0"/>
              </a:rPr>
              <a:t>výrazem uvedeným v závorce:</a:t>
            </a:r>
          </a:p>
        </p:txBody>
      </p:sp>
      <p:sp>
        <p:nvSpPr>
          <p:cNvPr id="6" name="TextovéPole 5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755576" y="2492896"/>
            <a:ext cx="3203377" cy="2923749"/>
          </a:xfrm>
          <a:prstGeom prst="rect">
            <a:avLst/>
          </a:prstGeom>
          <a:blipFill rotWithShape="1">
            <a:blip r:embed="rId4"/>
            <a:stretch>
              <a:fillRect l="-1714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21513" name="TextovéPole 11"/>
          <p:cNvSpPr txBox="1">
            <a:spLocks noChangeArrowheads="1"/>
          </p:cNvSpPr>
          <p:nvPr/>
        </p:nvSpPr>
        <p:spPr bwMode="auto">
          <a:xfrm>
            <a:off x="5210175" y="1493838"/>
            <a:ext cx="17716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600">
                <a:latin typeface="Calibri" pitchFamily="34" charset="0"/>
              </a:rPr>
              <a:t>Doplňte tak, </a:t>
            </a:r>
          </a:p>
          <a:p>
            <a:r>
              <a:rPr lang="cs-CZ" sz="1600">
                <a:latin typeface="Calibri" pitchFamily="34" charset="0"/>
              </a:rPr>
              <a:t>aby platila rovnost:</a:t>
            </a:r>
          </a:p>
        </p:txBody>
      </p:sp>
      <p:sp>
        <p:nvSpPr>
          <p:cNvPr id="13" name="TextovéPole 12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210798" y="2533546"/>
            <a:ext cx="2958952" cy="2573653"/>
          </a:xfrm>
          <a:prstGeom prst="rect">
            <a:avLst/>
          </a:prstGeom>
          <a:blipFill rotWithShape="1">
            <a:blip r:embed="rId5"/>
            <a:stretch>
              <a:fillRect l="-1856" b="-711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21515" name="TextovéPole 2"/>
          <p:cNvSpPr txBox="1">
            <a:spLocks noChangeArrowheads="1"/>
          </p:cNvSpPr>
          <p:nvPr/>
        </p:nvSpPr>
        <p:spPr bwMode="auto">
          <a:xfrm>
            <a:off x="3790950" y="1084263"/>
            <a:ext cx="120173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Calibri" pitchFamily="34" charset="0"/>
              </a:rPr>
              <a:t>Výsledky: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4412B706-A950-47F7-900A-5C59B24DCF64}" type="slidenum">
              <a:rPr lang="cs-CZ"/>
              <a:pPr>
                <a:defRPr/>
              </a:pPr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253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5" name="TextovéPole 3"/>
          <p:cNvSpPr txBox="1">
            <a:spLocks noChangeArrowheads="1"/>
          </p:cNvSpPr>
          <p:nvPr/>
        </p:nvSpPr>
        <p:spPr bwMode="auto">
          <a:xfrm>
            <a:off x="508000" y="1357313"/>
            <a:ext cx="56102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Calibri" pitchFamily="34" charset="0"/>
              </a:rPr>
              <a:t>Najděte společného jmenovatele lomených výrazů:</a:t>
            </a:r>
          </a:p>
        </p:txBody>
      </p:sp>
      <p:sp>
        <p:nvSpPr>
          <p:cNvPr id="5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979712" y="2060848"/>
            <a:ext cx="4951035" cy="3197029"/>
          </a:xfrm>
          <a:prstGeom prst="rect">
            <a:avLst/>
          </a:prstGeom>
          <a:blipFill rotWithShape="1">
            <a:blip r:embed="rId4"/>
            <a:stretch>
              <a:fillRect l="-1108" b="-190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BA01BA9F-5430-4223-9A7D-9440ED515811}" type="slidenum">
              <a:rPr lang="cs-CZ"/>
              <a:pPr>
                <a:defRPr/>
              </a:pPr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 rtlCol="0">
            <a:normAutofit fontScale="90000"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355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9" name="TextovéPole 2"/>
          <p:cNvSpPr txBox="1">
            <a:spLocks noChangeArrowheads="1"/>
          </p:cNvSpPr>
          <p:nvPr/>
        </p:nvSpPr>
        <p:spPr bwMode="auto">
          <a:xfrm>
            <a:off x="900113" y="1628775"/>
            <a:ext cx="7608887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latin typeface="Calibri" pitchFamily="34" charset="0"/>
              </a:rPr>
              <a:t>Použité zdroje:</a:t>
            </a:r>
          </a:p>
          <a:p>
            <a:endParaRPr lang="cs-CZ" sz="2400">
              <a:latin typeface="Calibri" pitchFamily="34" charset="0"/>
            </a:endParaRPr>
          </a:p>
          <a:p>
            <a:r>
              <a:rPr lang="cs-CZ" sz="1200">
                <a:latin typeface="Calibri" pitchFamily="34" charset="0"/>
              </a:rPr>
              <a:t>BUŠEK, RnDr.Ivan; MACHÁČEK, Phdr. Vlastimil. </a:t>
            </a:r>
            <a:r>
              <a:rPr lang="cs-CZ" sz="1200" i="1">
                <a:latin typeface="Calibri" pitchFamily="34" charset="0"/>
              </a:rPr>
              <a:t>Sbírka úloh z matematiky</a:t>
            </a:r>
            <a:r>
              <a:rPr lang="cs-CZ" sz="1200">
                <a:latin typeface="Calibri" pitchFamily="34" charset="0"/>
              </a:rPr>
              <a:t>. Praha: SPN, 1992, ISBN 80-04-26090-X</a:t>
            </a:r>
          </a:p>
          <a:p>
            <a:endParaRPr lang="cs-CZ" sz="24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3128</TotalTime>
  <Words>378</Words>
  <Application>Microsoft Office PowerPoint</Application>
  <PresentationFormat>On-screen Show (4:3)</PresentationFormat>
  <Paragraphs>84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5" baseType="lpstr">
      <vt:lpstr>Calibri</vt:lpstr>
      <vt:lpstr>Arial</vt:lpstr>
      <vt:lpstr>Times New Roman</vt:lpstr>
      <vt:lpstr>Book Antiqua</vt:lpstr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DUM</cp:lastModifiedBy>
  <cp:revision>262</cp:revision>
  <dcterms:created xsi:type="dcterms:W3CDTF">2010-11-01T23:40:31Z</dcterms:created>
  <dcterms:modified xsi:type="dcterms:W3CDTF">2014-01-30T15:20:55Z</dcterms:modified>
</cp:coreProperties>
</file>