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8" r:id="rId2"/>
    <p:sldId id="257" r:id="rId3"/>
    <p:sldId id="269" r:id="rId4"/>
    <p:sldId id="284" r:id="rId5"/>
    <p:sldId id="283" r:id="rId6"/>
    <p:sldId id="286" r:id="rId7"/>
    <p:sldId id="281" r:id="rId8"/>
    <p:sldId id="279" r:id="rId9"/>
    <p:sldId id="285" r:id="rId10"/>
    <p:sldId id="287" r:id="rId11"/>
    <p:sldId id="288" r:id="rId12"/>
    <p:sldId id="28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2283F"/>
    <a:srgbClr val="EA851B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66" d="100"/>
          <a:sy n="66" d="100"/>
        </p:scale>
        <p:origin x="-624" y="9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5E087D3-668B-46A5-9805-DC7EA575E334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E19BD06-A824-4DFA-AAE2-65DB8A629E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6F1FAF-9682-41D2-A9BD-596C6B3B83C4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A9EAC8-5151-4624-B4CB-F307F29693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C1FEBF-42DF-4994-AF35-120141CAFC0B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CE175-F307-4857-A5CC-86EAFE2015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1B74E7-057D-46F0-8161-6C06FD50F7EA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95B45-C769-484E-83A1-C4EB7854CD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AF92F1-DBD7-41A3-A643-69EABA7343AA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F58F52-5570-4C88-965C-341E7B0997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8AB396-D4F9-485F-B3C7-49B20209CEED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958DA-0710-4D17-A751-EB2EBCB672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9D4C1-A682-40F8-8C53-C378DC84F746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EFD4AB-71E2-479C-B240-B141CE70A2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2D0A23-E095-46B6-9D51-10E063B7B356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16FE4-AC32-4871-975A-9EE73FDAE4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56165B-F97B-4801-9197-5EA3B650892E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72DC0B-A208-44C3-9286-FA6CC161C7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A64ABE-9D6C-4B90-9771-1DC0AC7C2A55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F8D4B-A257-4A90-8C22-FE40A88798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4F56BC-DEA3-4FA2-8F24-BEEE4382C9C4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4565FA-45A4-492A-8C2E-470FF951ED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38728E-91D2-4619-AF15-688E6AC9BDDB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7C3CB-FF3C-47C5-9B37-A2B3C30D4B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B4DFAD8-0658-4831-8682-1CB40A9DDA53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EB2113-5CEA-4451-83CA-1A97BCF528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2" name="Group 66"/>
          <p:cNvGraphicFramePr>
            <a:graphicFrameLocks noGrp="1"/>
          </p:cNvGraphicFramePr>
          <p:nvPr/>
        </p:nvGraphicFramePr>
        <p:xfrm>
          <a:off x="750888" y="2060575"/>
          <a:ext cx="7559675" cy="40005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Násobení a dělení lomených výrazů. Případné chyby ve výsledcích příkladů se mohou vyskytnou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z důvodu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menší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pozornosti studentů.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Násobení, dělení lomených výrazů, podmínky, převrácená hodnota lomeného výrazu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Matematika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Fričová Zdeňka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Výklad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prezentace, výpočty do sešitu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ročník, žáci 16 – 17 let obory H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nebo materiály SŠST Ústí nad Labem, Čelakovského 5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6041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Násobení a dělení lomených výrazů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9556B48-41BC-432C-8268-999371F2EE48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VY_32_INOVACE_10_191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DC8270AF-60FD-4CC8-8ACD-84A3A2BE2823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TextovéPole 2"/>
          <p:cNvSpPr txBox="1">
            <a:spLocks noChangeArrowheads="1"/>
          </p:cNvSpPr>
          <p:nvPr/>
        </p:nvSpPr>
        <p:spPr bwMode="auto">
          <a:xfrm>
            <a:off x="2051050" y="2870200"/>
            <a:ext cx="53181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Násobení lomených výrazů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4211AF0-3E61-45EE-BD1F-409311CCDB71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TextovéPole 5"/>
          <p:cNvSpPr txBox="1">
            <a:spLocks noChangeArrowheads="1"/>
          </p:cNvSpPr>
          <p:nvPr/>
        </p:nvSpPr>
        <p:spPr bwMode="auto">
          <a:xfrm>
            <a:off x="827088" y="1773238"/>
            <a:ext cx="1857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6392" name="TextovéPole 2"/>
          <p:cNvSpPr txBox="1">
            <a:spLocks noChangeArrowheads="1"/>
          </p:cNvSpPr>
          <p:nvPr/>
        </p:nvSpPr>
        <p:spPr bwMode="auto">
          <a:xfrm>
            <a:off x="468313" y="1539875"/>
            <a:ext cx="41783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Násobení lomených výrazů: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68313" y="2436813"/>
            <a:ext cx="63896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Nezapomeneme na podmínky řešitelnosti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68313" y="3273425"/>
            <a:ext cx="6389687" cy="123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B050"/>
                </a:solidFill>
                <a:latin typeface="Calibri" pitchFamily="34" charset="0"/>
              </a:rPr>
              <a:t>Čitatele násobíme čitatelem, </a:t>
            </a:r>
          </a:p>
          <a:p>
            <a:r>
              <a:rPr lang="cs-CZ" sz="2800" b="1">
                <a:solidFill>
                  <a:srgbClr val="00B050"/>
                </a:solidFill>
                <a:latin typeface="Calibri" pitchFamily="34" charset="0"/>
              </a:rPr>
              <a:t>jmenovatele násobíme jmenovatelem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68313" y="4611688"/>
            <a:ext cx="7751762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2060"/>
                </a:solidFill>
                <a:latin typeface="Calibri" pitchFamily="34" charset="0"/>
              </a:rPr>
              <a:t>Pokud lze krátit, krátíme čitatele se jmenovatelem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70657E7-9146-42C8-8853-75C6755286B9}" type="slidenum">
              <a:rPr lang="cs-CZ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15888"/>
            <a:ext cx="5653088" cy="728662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47109" y="1196752"/>
            <a:ext cx="2327240" cy="2274725"/>
          </a:xfrm>
          <a:prstGeom prst="rect">
            <a:avLst/>
          </a:prstGeom>
          <a:blipFill rotWithShape="1">
            <a:blip r:embed="rId4"/>
            <a:stretch>
              <a:fillRect l="-2356" t="-1340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360166" y="1733019"/>
            <a:ext cx="4333109" cy="1202189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47109" y="3471325"/>
            <a:ext cx="3599960" cy="1506823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22243" y="3466328"/>
            <a:ext cx="4657814" cy="1483804"/>
          </a:xfrm>
          <a:prstGeom prst="rect">
            <a:avLst/>
          </a:prstGeom>
          <a:blipFill rotWithShape="1">
            <a:blip r:embed="rId7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72DAC12-BDB0-4C5A-A326-1F418A0E7596}" type="slidenum">
              <a:rPr lang="cs-CZ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2"/>
          <p:cNvSpPr txBox="1">
            <a:spLocks noChangeArrowheads="1"/>
          </p:cNvSpPr>
          <p:nvPr/>
        </p:nvSpPr>
        <p:spPr bwMode="auto">
          <a:xfrm>
            <a:off x="2268538" y="1268413"/>
            <a:ext cx="3938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alibri" pitchFamily="34" charset="0"/>
              </a:rPr>
              <a:t>Upravte a stanovte podmínky: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380924" y="2372375"/>
            <a:ext cx="2158155" cy="2650277"/>
          </a:xfrm>
          <a:prstGeom prst="rect">
            <a:avLst/>
          </a:prstGeom>
          <a:blipFill rotWithShape="1">
            <a:blip r:embed="rId4"/>
            <a:stretch>
              <a:fillRect l="-254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220072" y="2372375"/>
            <a:ext cx="2301784" cy="2633221"/>
          </a:xfrm>
          <a:prstGeom prst="rect">
            <a:avLst/>
          </a:prstGeom>
          <a:blipFill rotWithShape="1">
            <a:blip r:embed="rId5"/>
            <a:stretch>
              <a:fillRect l="-2116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5F3A7B45-68F7-4657-8772-5BDB508699AF}" type="slidenum">
              <a:rPr lang="cs-CZ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ovéPole 2"/>
          <p:cNvSpPr txBox="1">
            <a:spLocks noChangeArrowheads="1"/>
          </p:cNvSpPr>
          <p:nvPr/>
        </p:nvSpPr>
        <p:spPr bwMode="auto">
          <a:xfrm>
            <a:off x="2838450" y="1268413"/>
            <a:ext cx="30051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Upravte a stanovte podmínky: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63307" y="2708920"/>
            <a:ext cx="4077976" cy="2685030"/>
          </a:xfrm>
          <a:prstGeom prst="rect">
            <a:avLst/>
          </a:prstGeom>
          <a:blipFill rotWithShape="1">
            <a:blip r:embed="rId4"/>
            <a:stretch>
              <a:fillRect l="-1196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716016" y="2705842"/>
            <a:ext cx="4242700" cy="2688108"/>
          </a:xfrm>
          <a:prstGeom prst="rect">
            <a:avLst/>
          </a:prstGeom>
          <a:blipFill rotWithShape="0">
            <a:blip r:embed="rId5"/>
            <a:stretch>
              <a:fillRect l="-129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9466" name="TextovéPole 5"/>
          <p:cNvSpPr txBox="1">
            <a:spLocks noChangeArrowheads="1"/>
          </p:cNvSpPr>
          <p:nvPr/>
        </p:nvSpPr>
        <p:spPr bwMode="auto">
          <a:xfrm>
            <a:off x="3794125" y="1773238"/>
            <a:ext cx="11318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Výsledky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BD3B52F-9519-4612-B307-8643C52C2510}" type="slidenum">
              <a:rPr lang="cs-CZ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2"/>
          <p:cNvSpPr txBox="1">
            <a:spLocks noChangeArrowheads="1"/>
          </p:cNvSpPr>
          <p:nvPr/>
        </p:nvSpPr>
        <p:spPr bwMode="auto">
          <a:xfrm>
            <a:off x="611188" y="1700213"/>
            <a:ext cx="1857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0488" name="TextovéPole 3"/>
          <p:cNvSpPr txBox="1">
            <a:spLocks noChangeArrowheads="1"/>
          </p:cNvSpPr>
          <p:nvPr/>
        </p:nvSpPr>
        <p:spPr bwMode="auto">
          <a:xfrm>
            <a:off x="2339975" y="2852738"/>
            <a:ext cx="474186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Dělení lomených výrazů</a:t>
            </a:r>
          </a:p>
          <a:p>
            <a:endParaRPr lang="cs-CZ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27A17859-7E42-4D70-97F0-3E50685A6042}" type="slidenum">
              <a:rPr lang="cs-CZ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2"/>
          <p:cNvSpPr txBox="1">
            <a:spLocks noChangeArrowheads="1"/>
          </p:cNvSpPr>
          <p:nvPr/>
        </p:nvSpPr>
        <p:spPr bwMode="auto">
          <a:xfrm>
            <a:off x="755650" y="1677988"/>
            <a:ext cx="5302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lphaLcParenR"/>
            </a:pPr>
            <a:endParaRPr lang="cs-CZ" sz="2000">
              <a:latin typeface="Calibri" pitchFamily="34" charset="0"/>
            </a:endParaRPr>
          </a:p>
          <a:p>
            <a:pPr marL="342900" indent="-342900">
              <a:buFontTx/>
              <a:buAutoNum type="alphaLcParenR"/>
            </a:pPr>
            <a:endParaRPr lang="cs-CZ" sz="2000">
              <a:latin typeface="Calibri" pitchFamily="34" charset="0"/>
            </a:endParaRPr>
          </a:p>
        </p:txBody>
      </p:sp>
      <p:sp>
        <p:nvSpPr>
          <p:cNvPr id="21512" name="TextovéPole 3"/>
          <p:cNvSpPr txBox="1">
            <a:spLocks noChangeArrowheads="1"/>
          </p:cNvSpPr>
          <p:nvPr/>
        </p:nvSpPr>
        <p:spPr bwMode="auto">
          <a:xfrm>
            <a:off x="755650" y="1773238"/>
            <a:ext cx="37290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Dělení lomených výrazů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17550" y="3476625"/>
            <a:ext cx="6345238" cy="1662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B050"/>
                </a:solidFill>
                <a:latin typeface="Calibri" pitchFamily="34" charset="0"/>
              </a:rPr>
              <a:t>Dělení změníme </a:t>
            </a:r>
          </a:p>
          <a:p>
            <a:r>
              <a:rPr lang="cs-CZ" sz="2800" b="1">
                <a:solidFill>
                  <a:srgbClr val="00B050"/>
                </a:solidFill>
                <a:latin typeface="Calibri" pitchFamily="34" charset="0"/>
              </a:rPr>
              <a:t>na násobení převrácené hodnoty </a:t>
            </a:r>
          </a:p>
          <a:p>
            <a:r>
              <a:rPr lang="cs-CZ" sz="2800" b="1">
                <a:solidFill>
                  <a:srgbClr val="00B050"/>
                </a:solidFill>
                <a:latin typeface="Calibri" pitchFamily="34" charset="0"/>
              </a:rPr>
              <a:t>druhého lomeného výrazu (zlomku)</a:t>
            </a:r>
          </a:p>
          <a:p>
            <a:endParaRPr lang="cs-CZ">
              <a:latin typeface="Calibri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3088" y="2584450"/>
            <a:ext cx="6546850" cy="749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727075" y="5227638"/>
            <a:ext cx="66786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2060"/>
                </a:solidFill>
                <a:latin typeface="Calibri" pitchFamily="34" charset="0"/>
              </a:rPr>
              <a:t>Pokračujeme jako u předchozího násobení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A8E3DD51-7634-482F-B3AE-BAD13C8221BC}" type="slidenum">
              <a:rPr lang="cs-CZ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2"/>
          <p:cNvSpPr txBox="1">
            <a:spLocks noChangeArrowheads="1"/>
          </p:cNvSpPr>
          <p:nvPr/>
        </p:nvSpPr>
        <p:spPr bwMode="auto">
          <a:xfrm>
            <a:off x="611188" y="1628775"/>
            <a:ext cx="3997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Vydělte a stanovte podmínky: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11560" y="2564904"/>
            <a:ext cx="5854231" cy="2517036"/>
          </a:xfrm>
          <a:prstGeom prst="rect">
            <a:avLst/>
          </a:prstGeom>
          <a:blipFill rotWithShape="1">
            <a:blip r:embed="rId4"/>
            <a:stretch>
              <a:fillRect l="-83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F0B69D5-ADA2-4D10-8B6F-83974FACA705}" type="slidenum">
              <a:rPr lang="cs-CZ"/>
              <a:pPr>
                <a:defRPr/>
              </a:pPr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3"/>
          <p:cNvSpPr txBox="1">
            <a:spLocks noChangeArrowheads="1"/>
          </p:cNvSpPr>
          <p:nvPr/>
        </p:nvSpPr>
        <p:spPr bwMode="auto">
          <a:xfrm>
            <a:off x="2339975" y="1570038"/>
            <a:ext cx="3995738" cy="739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Vydělte a stanovte podmínky: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202540" y="2636911"/>
            <a:ext cx="2487219" cy="2507225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6056" y="2636911"/>
            <a:ext cx="2205476" cy="2633157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D4A14257-56D7-4045-B396-6D5EB9543FB0}" type="slidenum">
              <a:rPr lang="cs-CZ"/>
              <a:pPr>
                <a:defRPr/>
              </a:pPr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458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3" name="TextovéPole 3"/>
          <p:cNvSpPr txBox="1">
            <a:spLocks noChangeArrowheads="1"/>
          </p:cNvSpPr>
          <p:nvPr/>
        </p:nvSpPr>
        <p:spPr bwMode="auto">
          <a:xfrm>
            <a:off x="3073400" y="1196975"/>
            <a:ext cx="30353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Vydělte a stanovte podmínky: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40751" y="2636910"/>
            <a:ext cx="3987566" cy="1986506"/>
          </a:xfrm>
          <a:prstGeom prst="rect">
            <a:avLst/>
          </a:prstGeom>
          <a:blipFill rotWithShape="1">
            <a:blip r:embed="rId4"/>
            <a:stretch>
              <a:fillRect l="-1221" b="-1231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849764" y="2636910"/>
            <a:ext cx="4184222" cy="2633157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4586" name="TextovéPole 2"/>
          <p:cNvSpPr txBox="1">
            <a:spLocks noChangeArrowheads="1"/>
          </p:cNvSpPr>
          <p:nvPr/>
        </p:nvSpPr>
        <p:spPr bwMode="auto">
          <a:xfrm>
            <a:off x="4006850" y="1916113"/>
            <a:ext cx="11303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Výsledky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215EEF8-70FE-46CD-A1BD-48C1B6A2CCAB}" type="slidenum">
              <a:rPr lang="cs-CZ"/>
              <a:pPr>
                <a:defRPr/>
              </a:pPr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560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7" name="TextovéPole 2"/>
          <p:cNvSpPr txBox="1">
            <a:spLocks noChangeArrowheads="1"/>
          </p:cNvSpPr>
          <p:nvPr/>
        </p:nvSpPr>
        <p:spPr bwMode="auto">
          <a:xfrm>
            <a:off x="766763" y="1628775"/>
            <a:ext cx="7610475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Použité zdroje: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1200">
                <a:latin typeface="Calibri" pitchFamily="34" charset="0"/>
              </a:rPr>
              <a:t>BUŠEK, Phdr. Ivan; KUBÍNOVÁ CSC., Doc.rndr. Marie. </a:t>
            </a:r>
            <a:r>
              <a:rPr lang="cs-CZ" sz="1200" i="1">
                <a:latin typeface="Calibri" pitchFamily="34" charset="0"/>
              </a:rPr>
              <a:t>Sbírka úloh z matematiky</a:t>
            </a:r>
            <a:r>
              <a:rPr lang="cs-CZ" sz="1200">
                <a:latin typeface="Calibri" pitchFamily="34" charset="0"/>
              </a:rPr>
              <a:t>. Praha: Prometheus, 1995, ISBN 80-7196-132-9.</a:t>
            </a:r>
          </a:p>
          <a:p>
            <a:endParaRPr lang="cs-CZ" sz="2400">
              <a:latin typeface="Calibri" pitchFamily="34" charset="0"/>
            </a:endParaRPr>
          </a:p>
          <a:p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2295</TotalTime>
  <Words>403</Words>
  <Application>Microsoft Office PowerPoint</Application>
  <PresentationFormat>On-screen Show (4:3)</PresentationFormat>
  <Paragraphs>82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Calibri</vt:lpstr>
      <vt:lpstr>Arial</vt:lpstr>
      <vt:lpstr>Times New Roman</vt:lpstr>
      <vt:lpstr>Book Antiqua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259</cp:revision>
  <dcterms:created xsi:type="dcterms:W3CDTF">2010-11-01T23:40:31Z</dcterms:created>
  <dcterms:modified xsi:type="dcterms:W3CDTF">2014-01-30T15:26:08Z</dcterms:modified>
</cp:coreProperties>
</file>