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78" r:id="rId2"/>
    <p:sldId id="257" r:id="rId3"/>
    <p:sldId id="269" r:id="rId4"/>
    <p:sldId id="284" r:id="rId5"/>
    <p:sldId id="286" r:id="rId6"/>
    <p:sldId id="289" r:id="rId7"/>
    <p:sldId id="288" r:id="rId8"/>
    <p:sldId id="283" r:id="rId9"/>
    <p:sldId id="280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2283F"/>
    <a:srgbClr val="EA851B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03" autoAdjust="0"/>
    <p:restoredTop sz="94660"/>
  </p:normalViewPr>
  <p:slideViewPr>
    <p:cSldViewPr>
      <p:cViewPr>
        <p:scale>
          <a:sx n="66" d="100"/>
          <a:sy n="66" d="100"/>
        </p:scale>
        <p:origin x="-624" y="7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4B5D809-7E5C-44DD-A13C-EA23D5BA0EB6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94E6292-672B-445F-903A-91ECE6DCE3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E55ADE-841F-48EB-982E-A120AC8496D8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FB90CE-AEAA-40D1-B821-7B0C72B39F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92E356-3513-467A-966E-E0955F0168FB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658CE8-8A09-4BEC-A1E7-BE5F7298CB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9E4CBB-85B9-4F50-9841-DC2AAB3135B0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20B0A-9799-4277-83F7-3D7FDDB840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BCF0DF-DC85-4C0C-93B5-8F00F853F3A1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EBB25D-6DC0-4B3A-9A49-23EDA02840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7B950C-39F4-4CB4-BD43-77616E28879F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8B3066-F9FD-427E-AFEE-A0C72A91B8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360383-3C94-420D-84A7-F52EDDCA9C61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6E3D0C-721B-4B00-92F7-A513E3018A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3DB7F4-7ADC-4B3D-AEC6-AEE8CFF8BA2E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4FA36D-F08E-4DEF-903B-0DA68720EB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DA342C-5639-42CD-AEF0-09C904641439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57662D-D459-4908-8992-EEE2AC08B6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71079A-BE0A-47D4-A237-FE9D989A06E0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9E6B0-FB63-4949-A513-1BEEFC0AFF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54C2CD-145B-407C-94F6-111D5BDB0BCE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8C4166-BE09-4539-AA73-D57F41A3C7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2ED091-D6C1-4EA7-AB15-DBF13F16D5A7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47DE6C-569E-4630-93C2-39661214BB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0DCE6D6-9666-4E81-8F3A-A7FFDB52FDB2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7615436-8F33-4341-A4BC-4FF6AE8DC7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2.png"/><Relationship Id="rId3" Type="http://schemas.openxmlformats.org/officeDocument/2006/relationships/image" Target="../media/image2.jpeg"/><Relationship Id="rId7" Type="http://schemas.openxmlformats.org/officeDocument/2006/relationships/image" Target="../media/image16.png"/><Relationship Id="rId12" Type="http://schemas.openxmlformats.org/officeDocument/2006/relationships/image" Target="../media/image2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2.png"/><Relationship Id="rId3" Type="http://schemas.openxmlformats.org/officeDocument/2006/relationships/image" Target="../media/image2.jpeg"/><Relationship Id="rId7" Type="http://schemas.openxmlformats.org/officeDocument/2006/relationships/image" Target="../media/image16.png"/><Relationship Id="rId12" Type="http://schemas.openxmlformats.org/officeDocument/2006/relationships/image" Target="../media/image2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23.png"/><Relationship Id="rId9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50888" y="2060575"/>
          <a:ext cx="7559675" cy="3671888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10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Tematická práce-výrazy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Zjednodušte, upravte podle vzorce, vytkněte, rozložte podle vzorce, roznásobte.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Matematika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Fričová Zdeňka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Výklad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Doplňování myšlenkové mapy, výpočty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 ročník, žáci 16 – 17 let obory H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6041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Tematická práce-výrazy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8380183D-016D-47ED-8920-2E1B8BD1F500}" type="slidenum">
              <a:rPr lang="cs-CZ"/>
              <a:pPr>
                <a:defRPr/>
              </a:pPr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VY_32_INOVACE_10_192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D3850DE9-DD9C-4D58-AD2C-F6A51376CA12}" type="slidenum">
              <a:rPr lang="cs-CZ"/>
              <a:pPr>
                <a:defRPr/>
              </a:pPr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7" name="TextovéPole 23"/>
          <p:cNvSpPr txBox="1">
            <a:spLocks noChangeArrowheads="1"/>
          </p:cNvSpPr>
          <p:nvPr/>
        </p:nvSpPr>
        <p:spPr bwMode="auto">
          <a:xfrm>
            <a:off x="1063625" y="2987675"/>
            <a:ext cx="704373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 </a:t>
            </a:r>
          </a:p>
          <a:p>
            <a:r>
              <a:rPr lang="cs-CZ">
                <a:latin typeface="Calibri" pitchFamily="34" charset="0"/>
              </a:rPr>
              <a:t> </a:t>
            </a:r>
          </a:p>
        </p:txBody>
      </p:sp>
      <p:sp>
        <p:nvSpPr>
          <p:cNvPr id="15368" name="TextovéPole 3"/>
          <p:cNvSpPr txBox="1">
            <a:spLocks noChangeArrowheads="1"/>
          </p:cNvSpPr>
          <p:nvPr/>
        </p:nvSpPr>
        <p:spPr bwMode="auto">
          <a:xfrm>
            <a:off x="2051050" y="2852738"/>
            <a:ext cx="48434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Tematická práce - výrazy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982EBC4B-864E-4104-9AA9-2185B284B937}" type="slidenum">
              <a:rPr lang="cs-CZ"/>
              <a:pPr>
                <a:defRPr/>
              </a:pPr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1" name="TextovéPole 2"/>
          <p:cNvSpPr txBox="1">
            <a:spLocks noChangeArrowheads="1"/>
          </p:cNvSpPr>
          <p:nvPr/>
        </p:nvSpPr>
        <p:spPr bwMode="auto">
          <a:xfrm>
            <a:off x="1908175" y="973138"/>
            <a:ext cx="3397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A</a:t>
            </a:r>
          </a:p>
          <a:p>
            <a:endParaRPr lang="cs-CZ" sz="2000" b="1">
              <a:latin typeface="Calibri" pitchFamily="34" charset="0"/>
            </a:endParaRPr>
          </a:p>
        </p:txBody>
      </p:sp>
      <p:sp>
        <p:nvSpPr>
          <p:cNvPr id="16392" name="TextovéPole 3"/>
          <p:cNvSpPr txBox="1">
            <a:spLocks noChangeArrowheads="1"/>
          </p:cNvSpPr>
          <p:nvPr/>
        </p:nvSpPr>
        <p:spPr bwMode="auto">
          <a:xfrm>
            <a:off x="6089650" y="941388"/>
            <a:ext cx="3302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B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2225" y="1524000"/>
            <a:ext cx="3878263" cy="6461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dirty="0">
                <a:latin typeface="+mn-lt"/>
                <a:cs typeface="+mn-cs"/>
              </a:rPr>
              <a:t>Upravte </a:t>
            </a:r>
            <a:r>
              <a:rPr lang="cs-CZ" dirty="0">
                <a:latin typeface="+mn-lt"/>
                <a:cs typeface="+mn-cs"/>
              </a:rPr>
              <a:t>algebraický výraz:	</a:t>
            </a: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</p:txBody>
      </p:sp>
      <p:sp>
        <p:nvSpPr>
          <p:cNvPr id="16394" name="TextovéPole 9"/>
          <p:cNvSpPr txBox="1">
            <a:spLocks noChangeArrowheads="1"/>
          </p:cNvSpPr>
          <p:nvPr/>
        </p:nvSpPr>
        <p:spPr bwMode="auto">
          <a:xfrm>
            <a:off x="5148263" y="1573213"/>
            <a:ext cx="291941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1.  Upravte algebraický výraz: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6395" name="TextovéPole 10"/>
          <p:cNvSpPr txBox="1">
            <a:spLocks noChangeArrowheads="1"/>
          </p:cNvSpPr>
          <p:nvPr/>
        </p:nvSpPr>
        <p:spPr bwMode="auto">
          <a:xfrm>
            <a:off x="52388" y="2284413"/>
            <a:ext cx="29733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2.   Upravte algebraický výraz:</a:t>
            </a:r>
          </a:p>
          <a:p>
            <a:r>
              <a:rPr lang="cs-CZ">
                <a:latin typeface="Calibri" pitchFamily="34" charset="0"/>
              </a:rPr>
              <a:t>	</a:t>
            </a:r>
          </a:p>
        </p:txBody>
      </p:sp>
      <p:sp>
        <p:nvSpPr>
          <p:cNvPr id="16396" name="TextovéPole 11"/>
          <p:cNvSpPr txBox="1">
            <a:spLocks noChangeArrowheads="1"/>
          </p:cNvSpPr>
          <p:nvPr/>
        </p:nvSpPr>
        <p:spPr bwMode="auto">
          <a:xfrm>
            <a:off x="5157788" y="2359025"/>
            <a:ext cx="29733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2.  Upravte algebraický výraz: </a:t>
            </a:r>
          </a:p>
        </p:txBody>
      </p:sp>
      <p:sp>
        <p:nvSpPr>
          <p:cNvPr id="13" name="TextovéPole 1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438223" y="2624654"/>
            <a:ext cx="4811382" cy="681982"/>
          </a:xfrm>
          <a:prstGeom prst="rect">
            <a:avLst/>
          </a:prstGeom>
          <a:blipFill rotWithShape="1">
            <a:blip r:embed="rId4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6" name="TextovéPole 1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69628" y="1804174"/>
            <a:ext cx="3911584" cy="646331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6399" name="TextovéPole 16"/>
          <p:cNvSpPr txBox="1">
            <a:spLocks noChangeArrowheads="1"/>
          </p:cNvSpPr>
          <p:nvPr/>
        </p:nvSpPr>
        <p:spPr bwMode="auto">
          <a:xfrm>
            <a:off x="1112838" y="5013325"/>
            <a:ext cx="11080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	</a:t>
            </a:r>
          </a:p>
        </p:txBody>
      </p:sp>
      <p:sp>
        <p:nvSpPr>
          <p:cNvPr id="18" name="TextovéPole 17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69628" y="2624654"/>
            <a:ext cx="1562735" cy="646331"/>
          </a:xfrm>
          <a:prstGeom prst="rect">
            <a:avLst/>
          </a:prstGeom>
          <a:blipFill rotWithShape="1">
            <a:blip r:embed="rId6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2" name="TextovéPole 2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336898" y="1896666"/>
            <a:ext cx="1507016" cy="646331"/>
          </a:xfrm>
          <a:prstGeom prst="rect">
            <a:avLst/>
          </a:prstGeom>
          <a:blipFill rotWithShape="1">
            <a:blip r:embed="rId7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6402" name="TextovéPole 22"/>
          <p:cNvSpPr txBox="1">
            <a:spLocks noChangeArrowheads="1"/>
          </p:cNvSpPr>
          <p:nvPr/>
        </p:nvSpPr>
        <p:spPr bwMode="auto">
          <a:xfrm>
            <a:off x="52388" y="3086100"/>
            <a:ext cx="29606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3.  Podle  vzorce vypočítejte:</a:t>
            </a:r>
          </a:p>
        </p:txBody>
      </p:sp>
      <p:sp>
        <p:nvSpPr>
          <p:cNvPr id="24" name="TextovéPole 2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63884" y="3406374"/>
            <a:ext cx="1302729" cy="375552"/>
          </a:xfrm>
          <a:prstGeom prst="rect">
            <a:avLst/>
          </a:prstGeom>
          <a:blipFill rotWithShape="1">
            <a:blip r:embed="rId8"/>
            <a:stretch>
              <a:fillRect b="-6557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6404" name="TextovéPole 24"/>
          <p:cNvSpPr txBox="1">
            <a:spLocks noChangeArrowheads="1"/>
          </p:cNvSpPr>
          <p:nvPr/>
        </p:nvSpPr>
        <p:spPr bwMode="auto">
          <a:xfrm>
            <a:off x="5127625" y="3259138"/>
            <a:ext cx="2849563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3.  Podle  vzorce vypočítejte: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26" name="TextovéPole 2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509354" y="3530702"/>
            <a:ext cx="1301125" cy="375552"/>
          </a:xfrm>
          <a:prstGeom prst="rect">
            <a:avLst/>
          </a:prstGeom>
          <a:blipFill rotWithShape="1">
            <a:blip r:embed="rId9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6406" name="TextovéPole 26"/>
          <p:cNvSpPr txBox="1">
            <a:spLocks noChangeArrowheads="1"/>
          </p:cNvSpPr>
          <p:nvPr/>
        </p:nvSpPr>
        <p:spPr bwMode="auto">
          <a:xfrm>
            <a:off x="53975" y="3917950"/>
            <a:ext cx="24987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4.  Podle vzorce rozložte:</a:t>
            </a:r>
          </a:p>
        </p:txBody>
      </p:sp>
      <p:sp>
        <p:nvSpPr>
          <p:cNvPr id="16407" name="TextovéPole 27"/>
          <p:cNvSpPr txBox="1">
            <a:spLocks noChangeArrowheads="1"/>
          </p:cNvSpPr>
          <p:nvPr/>
        </p:nvSpPr>
        <p:spPr bwMode="auto">
          <a:xfrm>
            <a:off x="5116513" y="4068763"/>
            <a:ext cx="24971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4.  Podle vzorce rozložte:</a:t>
            </a:r>
          </a:p>
        </p:txBody>
      </p:sp>
      <p:sp>
        <p:nvSpPr>
          <p:cNvPr id="29" name="TextovéPole 28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16824" y="4221088"/>
            <a:ext cx="1596847" cy="375552"/>
          </a:xfrm>
          <a:prstGeom prst="rect">
            <a:avLst/>
          </a:prstGeom>
          <a:blipFill rotWithShape="1">
            <a:blip r:embed="rId10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30" name="TextovéPole 29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415194" y="4438854"/>
            <a:ext cx="1489447" cy="375552"/>
          </a:xfrm>
          <a:prstGeom prst="rect">
            <a:avLst/>
          </a:prstGeom>
          <a:blipFill rotWithShape="1">
            <a:blip r:embed="rId11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6410" name="TextovéPole 30"/>
          <p:cNvSpPr txBox="1">
            <a:spLocks noChangeArrowheads="1"/>
          </p:cNvSpPr>
          <p:nvPr/>
        </p:nvSpPr>
        <p:spPr bwMode="auto">
          <a:xfrm>
            <a:off x="52388" y="4797425"/>
            <a:ext cx="2030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5.  Roznásobte:	</a:t>
            </a:r>
          </a:p>
        </p:txBody>
      </p:sp>
      <p:sp>
        <p:nvSpPr>
          <p:cNvPr id="32" name="TextovéPole 3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03325" y="5082341"/>
            <a:ext cx="1999330" cy="369332"/>
          </a:xfrm>
          <a:prstGeom prst="rect">
            <a:avLst/>
          </a:prstGeom>
          <a:blipFill rotWithShape="1">
            <a:blip r:embed="rId12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6412" name="TextovéPole 32"/>
          <p:cNvSpPr txBox="1">
            <a:spLocks noChangeArrowheads="1"/>
          </p:cNvSpPr>
          <p:nvPr/>
        </p:nvSpPr>
        <p:spPr bwMode="auto">
          <a:xfrm>
            <a:off x="5102225" y="5062538"/>
            <a:ext cx="2030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5.  Zjednodušte:	</a:t>
            </a:r>
          </a:p>
        </p:txBody>
      </p:sp>
      <p:sp>
        <p:nvSpPr>
          <p:cNvPr id="34" name="TextovéPole 3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419544" y="5432012"/>
            <a:ext cx="2642711" cy="369332"/>
          </a:xfrm>
          <a:prstGeom prst="rect">
            <a:avLst/>
          </a:prstGeom>
          <a:blipFill rotWithShape="1">
            <a:blip r:embed="rId13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84D92F6A-2217-4C8E-9328-53AFF8BFFB4F}" type="slidenum">
              <a:rPr lang="cs-CZ"/>
              <a:pPr>
                <a:defRPr/>
              </a:pPr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15888"/>
            <a:ext cx="5653088" cy="728662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5575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TextovéPole 2"/>
          <p:cNvSpPr txBox="1">
            <a:spLocks noChangeArrowheads="1"/>
          </p:cNvSpPr>
          <p:nvPr/>
        </p:nvSpPr>
        <p:spPr bwMode="auto">
          <a:xfrm>
            <a:off x="184150" y="1654175"/>
            <a:ext cx="24987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6.  Podle vzorce rozložte: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67544" y="2022315"/>
            <a:ext cx="1424557" cy="375552"/>
          </a:xfrm>
          <a:prstGeom prst="rect">
            <a:avLst/>
          </a:prstGeom>
          <a:blipFill rotWithShape="1">
            <a:blip r:embed="rId4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7417" name="TextovéPole 4"/>
          <p:cNvSpPr txBox="1">
            <a:spLocks noChangeArrowheads="1"/>
          </p:cNvSpPr>
          <p:nvPr/>
        </p:nvSpPr>
        <p:spPr bwMode="auto">
          <a:xfrm>
            <a:off x="2484438" y="1196975"/>
            <a:ext cx="3397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A</a:t>
            </a:r>
          </a:p>
        </p:txBody>
      </p:sp>
      <p:sp>
        <p:nvSpPr>
          <p:cNvPr id="17418" name="TextovéPole 5"/>
          <p:cNvSpPr txBox="1">
            <a:spLocks noChangeArrowheads="1"/>
          </p:cNvSpPr>
          <p:nvPr/>
        </p:nvSpPr>
        <p:spPr bwMode="auto">
          <a:xfrm>
            <a:off x="6089650" y="1196975"/>
            <a:ext cx="3302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B</a:t>
            </a:r>
          </a:p>
        </p:txBody>
      </p:sp>
      <p:sp>
        <p:nvSpPr>
          <p:cNvPr id="17419" name="TextovéPole 10"/>
          <p:cNvSpPr txBox="1">
            <a:spLocks noChangeArrowheads="1"/>
          </p:cNvSpPr>
          <p:nvPr/>
        </p:nvSpPr>
        <p:spPr bwMode="auto">
          <a:xfrm>
            <a:off x="5065713" y="1744663"/>
            <a:ext cx="16906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6.  Zjednodušte:</a:t>
            </a:r>
          </a:p>
        </p:txBody>
      </p:sp>
      <p:sp>
        <p:nvSpPr>
          <p:cNvPr id="12" name="TextovéPole 1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220072" y="2113503"/>
            <a:ext cx="2686826" cy="375552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7421" name="TextovéPole 12"/>
          <p:cNvSpPr txBox="1">
            <a:spLocks noChangeArrowheads="1"/>
          </p:cNvSpPr>
          <p:nvPr/>
        </p:nvSpPr>
        <p:spPr bwMode="auto">
          <a:xfrm>
            <a:off x="184150" y="2636838"/>
            <a:ext cx="13684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7.  Vytkněte:</a:t>
            </a:r>
          </a:p>
        </p:txBody>
      </p:sp>
      <p:sp>
        <p:nvSpPr>
          <p:cNvPr id="14" name="TextovéPole 1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67544" y="2953192"/>
            <a:ext cx="2031325" cy="375552"/>
          </a:xfrm>
          <a:prstGeom prst="rect">
            <a:avLst/>
          </a:prstGeom>
          <a:blipFill rotWithShape="1">
            <a:blip r:embed="rId6"/>
            <a:stretch>
              <a:fillRect l="-2703" t="-6452" b="-24194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6" name="TextovéPole 1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95536" y="3328742"/>
            <a:ext cx="1947969" cy="646331"/>
          </a:xfrm>
          <a:prstGeom prst="rect">
            <a:avLst/>
          </a:prstGeom>
          <a:blipFill rotWithShape="1">
            <a:blip r:embed="rId7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7424" name="TextovéPole 16"/>
          <p:cNvSpPr txBox="1">
            <a:spLocks noChangeArrowheads="1"/>
          </p:cNvSpPr>
          <p:nvPr/>
        </p:nvSpPr>
        <p:spPr bwMode="auto">
          <a:xfrm>
            <a:off x="184150" y="3914775"/>
            <a:ext cx="16922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8.  Zjednodušte: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8" name="TextovéPole 17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67544" y="4237945"/>
            <a:ext cx="2808654" cy="394852"/>
          </a:xfrm>
          <a:prstGeom prst="rect">
            <a:avLst/>
          </a:prstGeom>
          <a:blipFill rotWithShape="1">
            <a:blip r:embed="rId8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7426" name="TextovéPole 19"/>
          <p:cNvSpPr txBox="1">
            <a:spLocks noChangeArrowheads="1"/>
          </p:cNvSpPr>
          <p:nvPr/>
        </p:nvSpPr>
        <p:spPr bwMode="auto">
          <a:xfrm>
            <a:off x="184150" y="4797425"/>
            <a:ext cx="16922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9.  Zjednodušte: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21" name="TextovéPole 20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95536" y="5225211"/>
            <a:ext cx="2702215" cy="889731"/>
          </a:xfrm>
          <a:prstGeom prst="rect">
            <a:avLst/>
          </a:prstGeom>
          <a:blipFill rotWithShape="1">
            <a:blip r:embed="rId9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7428" name="TextovéPole 22"/>
          <p:cNvSpPr txBox="1">
            <a:spLocks noChangeArrowheads="1"/>
          </p:cNvSpPr>
          <p:nvPr/>
        </p:nvSpPr>
        <p:spPr bwMode="auto">
          <a:xfrm>
            <a:off x="5065713" y="2584450"/>
            <a:ext cx="16129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7.  Roznásobte:</a:t>
            </a:r>
          </a:p>
        </p:txBody>
      </p:sp>
      <p:sp>
        <p:nvSpPr>
          <p:cNvPr id="24" name="TextovéPole 2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335860" y="2953192"/>
            <a:ext cx="2008948" cy="369332"/>
          </a:xfrm>
          <a:prstGeom prst="rect">
            <a:avLst/>
          </a:prstGeom>
          <a:blipFill rotWithShape="1">
            <a:blip r:embed="rId10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7430" name="TextovéPole 24"/>
          <p:cNvSpPr txBox="1">
            <a:spLocks noChangeArrowheads="1"/>
          </p:cNvSpPr>
          <p:nvPr/>
        </p:nvSpPr>
        <p:spPr bwMode="auto">
          <a:xfrm>
            <a:off x="5065713" y="3590925"/>
            <a:ext cx="284956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8.  Podle  vzorce vypočítejte: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26" name="TextovéPole 2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359084" y="3894551"/>
            <a:ext cx="1462644" cy="652551"/>
          </a:xfrm>
          <a:prstGeom prst="rect">
            <a:avLst/>
          </a:prstGeom>
          <a:blipFill rotWithShape="1">
            <a:blip r:embed="rId11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7432" name="TextovéPole 26"/>
          <p:cNvSpPr txBox="1">
            <a:spLocks noChangeArrowheads="1"/>
          </p:cNvSpPr>
          <p:nvPr/>
        </p:nvSpPr>
        <p:spPr bwMode="auto">
          <a:xfrm>
            <a:off x="5126038" y="4532313"/>
            <a:ext cx="13684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9.  Vytkněte: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28" name="TextovéPole 27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444268" y="4855879"/>
            <a:ext cx="1119217" cy="369332"/>
          </a:xfrm>
          <a:prstGeom prst="rect">
            <a:avLst/>
          </a:prstGeom>
          <a:blipFill rotWithShape="1">
            <a:blip r:embed="rId12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9" name="TextovéPole 28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454553" y="5230088"/>
            <a:ext cx="1316322" cy="677430"/>
          </a:xfrm>
          <a:prstGeom prst="rect">
            <a:avLst/>
          </a:prstGeom>
          <a:blipFill rotWithShape="1">
            <a:blip r:embed="rId13"/>
            <a:stretch>
              <a:fillRect r="-2778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E8DCB90B-3E13-43BC-A706-628E98C63D7C}" type="slidenum">
              <a:rPr lang="cs-CZ"/>
              <a:pPr>
                <a:defRPr/>
              </a:pPr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15888"/>
            <a:ext cx="5653088" cy="728662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5575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TextovéPole 13"/>
          <p:cNvSpPr txBox="1">
            <a:spLocks noChangeArrowheads="1"/>
          </p:cNvSpPr>
          <p:nvPr/>
        </p:nvSpPr>
        <p:spPr bwMode="auto">
          <a:xfrm>
            <a:off x="468313" y="2952750"/>
            <a:ext cx="11064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	</a:t>
            </a:r>
          </a:p>
        </p:txBody>
      </p:sp>
      <p:sp>
        <p:nvSpPr>
          <p:cNvPr id="18440" name="TextovéPole 9"/>
          <p:cNvSpPr txBox="1">
            <a:spLocks noChangeArrowheads="1"/>
          </p:cNvSpPr>
          <p:nvPr/>
        </p:nvSpPr>
        <p:spPr bwMode="auto">
          <a:xfrm>
            <a:off x="2124075" y="2876550"/>
            <a:ext cx="42545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Hodnocení tematické práce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459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31C04D2-33CF-4F7F-B425-AD235C74DF61}" type="slidenum">
              <a:rPr lang="cs-CZ">
                <a:solidFill>
                  <a:srgbClr val="898989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solidFill>
                <a:srgbClr val="898989"/>
              </a:solidFill>
              <a:cs typeface="Arial" charset="0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46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TextovéPole 2"/>
          <p:cNvSpPr txBox="1">
            <a:spLocks noChangeArrowheads="1"/>
          </p:cNvSpPr>
          <p:nvPr/>
        </p:nvSpPr>
        <p:spPr bwMode="auto">
          <a:xfrm>
            <a:off x="1908175" y="973138"/>
            <a:ext cx="3397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A</a:t>
            </a:r>
          </a:p>
          <a:p>
            <a:endParaRPr lang="cs-CZ" sz="2000" b="1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9464" name="TextovéPole 3"/>
          <p:cNvSpPr txBox="1">
            <a:spLocks noChangeArrowheads="1"/>
          </p:cNvSpPr>
          <p:nvPr/>
        </p:nvSpPr>
        <p:spPr bwMode="auto">
          <a:xfrm>
            <a:off x="6089650" y="941388"/>
            <a:ext cx="3302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2225" y="1524000"/>
            <a:ext cx="3878263" cy="6461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dirty="0">
                <a:solidFill>
                  <a:prstClr val="black"/>
                </a:solidFill>
                <a:latin typeface="+mn-lt"/>
                <a:cs typeface="+mn-cs"/>
              </a:rPr>
              <a:t>Upravte </a:t>
            </a:r>
            <a:r>
              <a:rPr lang="cs-CZ" dirty="0">
                <a:solidFill>
                  <a:prstClr val="black"/>
                </a:solidFill>
                <a:latin typeface="+mn-lt"/>
                <a:cs typeface="+mn-cs"/>
              </a:rPr>
              <a:t>algebraický výraz</a:t>
            </a:r>
            <a:r>
              <a:rPr lang="cs-CZ" dirty="0">
                <a:solidFill>
                  <a:prstClr val="black"/>
                </a:solidFill>
                <a:latin typeface="+mn-lt"/>
                <a:cs typeface="+mn-cs"/>
              </a:rPr>
              <a:t>: </a:t>
            </a:r>
            <a:r>
              <a:rPr lang="cs-CZ" dirty="0">
                <a:solidFill>
                  <a:srgbClr val="FF0000"/>
                </a:solidFill>
                <a:latin typeface="+mn-lt"/>
                <a:cs typeface="+mn-cs"/>
              </a:rPr>
              <a:t>2</a:t>
            </a:r>
            <a:r>
              <a:rPr lang="cs-CZ" dirty="0">
                <a:solidFill>
                  <a:prstClr val="black"/>
                </a:solidFill>
                <a:latin typeface="+mn-lt"/>
                <a:cs typeface="+mn-cs"/>
              </a:rPr>
              <a:t>	</a:t>
            </a:r>
            <a:endParaRPr lang="cs-CZ" dirty="0">
              <a:solidFill>
                <a:prstClr val="black"/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9466" name="TextovéPole 9"/>
          <p:cNvSpPr txBox="1">
            <a:spLocks noChangeArrowheads="1"/>
          </p:cNvSpPr>
          <p:nvPr/>
        </p:nvSpPr>
        <p:spPr bwMode="auto">
          <a:xfrm>
            <a:off x="5148263" y="1573213"/>
            <a:ext cx="30892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1.  Upravte algebraický výraz: </a:t>
            </a:r>
            <a:r>
              <a:rPr lang="cs-CZ">
                <a:solidFill>
                  <a:srgbClr val="FF0000"/>
                </a:solidFill>
                <a:latin typeface="Calibri" pitchFamily="34" charset="0"/>
              </a:rPr>
              <a:t>1</a:t>
            </a:r>
          </a:p>
          <a:p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9467" name="TextovéPole 10"/>
          <p:cNvSpPr txBox="1">
            <a:spLocks noChangeArrowheads="1"/>
          </p:cNvSpPr>
          <p:nvPr/>
        </p:nvSpPr>
        <p:spPr bwMode="auto">
          <a:xfrm>
            <a:off x="52388" y="2284413"/>
            <a:ext cx="31432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2.   Upravte algebraický výraz: </a:t>
            </a:r>
            <a:r>
              <a:rPr lang="cs-CZ">
                <a:solidFill>
                  <a:srgbClr val="FF0000"/>
                </a:solidFill>
                <a:latin typeface="Calibri" pitchFamily="34" charset="0"/>
              </a:rPr>
              <a:t>1</a:t>
            </a:r>
          </a:p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	</a:t>
            </a:r>
          </a:p>
        </p:txBody>
      </p:sp>
      <p:sp>
        <p:nvSpPr>
          <p:cNvPr id="19468" name="TextovéPole 11"/>
          <p:cNvSpPr txBox="1">
            <a:spLocks noChangeArrowheads="1"/>
          </p:cNvSpPr>
          <p:nvPr/>
        </p:nvSpPr>
        <p:spPr bwMode="auto">
          <a:xfrm>
            <a:off x="5157788" y="2359025"/>
            <a:ext cx="31432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2.  Upravte algebraický výraz: </a:t>
            </a:r>
            <a:r>
              <a:rPr lang="cs-CZ">
                <a:solidFill>
                  <a:srgbClr val="FF0000"/>
                </a:solidFill>
                <a:latin typeface="Calibri" pitchFamily="34" charset="0"/>
              </a:rPr>
              <a:t>2</a:t>
            </a:r>
            <a:r>
              <a:rPr lang="cs-CZ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13" name="TextovéPole 1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438223" y="2624654"/>
            <a:ext cx="4811382" cy="681982"/>
          </a:xfrm>
          <a:prstGeom prst="rect">
            <a:avLst/>
          </a:prstGeom>
          <a:blipFill rotWithShape="1">
            <a:blip r:embed="rId4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6" name="TextovéPole 1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69628" y="1804174"/>
            <a:ext cx="3911584" cy="646331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9471" name="TextovéPole 16"/>
          <p:cNvSpPr txBox="1">
            <a:spLocks noChangeArrowheads="1"/>
          </p:cNvSpPr>
          <p:nvPr/>
        </p:nvSpPr>
        <p:spPr bwMode="auto">
          <a:xfrm>
            <a:off x="1112838" y="5013325"/>
            <a:ext cx="11080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	</a:t>
            </a:r>
          </a:p>
        </p:txBody>
      </p:sp>
      <p:sp>
        <p:nvSpPr>
          <p:cNvPr id="18" name="TextovéPole 17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69628" y="2624654"/>
            <a:ext cx="1562735" cy="646331"/>
          </a:xfrm>
          <a:prstGeom prst="rect">
            <a:avLst/>
          </a:prstGeom>
          <a:blipFill rotWithShape="1">
            <a:blip r:embed="rId6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2" name="TextovéPole 2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336898" y="1896666"/>
            <a:ext cx="1507016" cy="646331"/>
          </a:xfrm>
          <a:prstGeom prst="rect">
            <a:avLst/>
          </a:prstGeom>
          <a:blipFill rotWithShape="1">
            <a:blip r:embed="rId7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9474" name="TextovéPole 22"/>
          <p:cNvSpPr txBox="1">
            <a:spLocks noChangeArrowheads="1"/>
          </p:cNvSpPr>
          <p:nvPr/>
        </p:nvSpPr>
        <p:spPr bwMode="auto">
          <a:xfrm>
            <a:off x="52388" y="3086100"/>
            <a:ext cx="30194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3.  Podle  vzorce vypočítejte: </a:t>
            </a:r>
            <a:r>
              <a:rPr lang="cs-CZ">
                <a:solidFill>
                  <a:srgbClr val="FF0000"/>
                </a:solidFill>
                <a:latin typeface="Calibri" pitchFamily="34" charset="0"/>
              </a:rPr>
              <a:t>3</a:t>
            </a:r>
          </a:p>
        </p:txBody>
      </p:sp>
      <p:sp>
        <p:nvSpPr>
          <p:cNvPr id="24" name="TextovéPole 2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63884" y="3406374"/>
            <a:ext cx="1302729" cy="375552"/>
          </a:xfrm>
          <a:prstGeom prst="rect">
            <a:avLst/>
          </a:prstGeom>
          <a:blipFill rotWithShape="1">
            <a:blip r:embed="rId8"/>
            <a:stretch>
              <a:fillRect b="-6557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9476" name="TextovéPole 24"/>
          <p:cNvSpPr txBox="1">
            <a:spLocks noChangeArrowheads="1"/>
          </p:cNvSpPr>
          <p:nvPr/>
        </p:nvSpPr>
        <p:spPr bwMode="auto">
          <a:xfrm>
            <a:off x="5127625" y="3259138"/>
            <a:ext cx="30194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3.  Podle  vzorce vypočítejte: </a:t>
            </a:r>
            <a:r>
              <a:rPr lang="cs-CZ">
                <a:solidFill>
                  <a:srgbClr val="FF0000"/>
                </a:solidFill>
                <a:latin typeface="Calibri" pitchFamily="34" charset="0"/>
              </a:rPr>
              <a:t>3</a:t>
            </a:r>
          </a:p>
          <a:p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6" name="TextovéPole 2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509354" y="3530702"/>
            <a:ext cx="1301125" cy="375552"/>
          </a:xfrm>
          <a:prstGeom prst="rect">
            <a:avLst/>
          </a:prstGeom>
          <a:blipFill rotWithShape="1">
            <a:blip r:embed="rId9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9478" name="TextovéPole 26"/>
          <p:cNvSpPr txBox="1">
            <a:spLocks noChangeArrowheads="1"/>
          </p:cNvSpPr>
          <p:nvPr/>
        </p:nvSpPr>
        <p:spPr bwMode="auto">
          <a:xfrm>
            <a:off x="53975" y="3917950"/>
            <a:ext cx="26685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4.  Podle vzorce rozložte: </a:t>
            </a:r>
            <a:r>
              <a:rPr lang="cs-CZ">
                <a:solidFill>
                  <a:srgbClr val="FF0000"/>
                </a:solidFill>
                <a:latin typeface="Calibri" pitchFamily="34" charset="0"/>
              </a:rPr>
              <a:t>2</a:t>
            </a:r>
          </a:p>
        </p:txBody>
      </p:sp>
      <p:sp>
        <p:nvSpPr>
          <p:cNvPr id="19479" name="TextovéPole 27"/>
          <p:cNvSpPr txBox="1">
            <a:spLocks noChangeArrowheads="1"/>
          </p:cNvSpPr>
          <p:nvPr/>
        </p:nvSpPr>
        <p:spPr bwMode="auto">
          <a:xfrm>
            <a:off x="5116513" y="4068763"/>
            <a:ext cx="2667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4.  Podle vzorce rozložte: </a:t>
            </a:r>
            <a:r>
              <a:rPr lang="cs-CZ">
                <a:solidFill>
                  <a:srgbClr val="FF0000"/>
                </a:solidFill>
                <a:latin typeface="Calibri" pitchFamily="34" charset="0"/>
              </a:rPr>
              <a:t>2</a:t>
            </a:r>
          </a:p>
        </p:txBody>
      </p:sp>
      <p:sp>
        <p:nvSpPr>
          <p:cNvPr id="29" name="TextovéPole 28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16824" y="4221088"/>
            <a:ext cx="1596847" cy="375552"/>
          </a:xfrm>
          <a:prstGeom prst="rect">
            <a:avLst/>
          </a:prstGeom>
          <a:blipFill rotWithShape="1">
            <a:blip r:embed="rId10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30" name="TextovéPole 29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415194" y="4438854"/>
            <a:ext cx="1489447" cy="375552"/>
          </a:xfrm>
          <a:prstGeom prst="rect">
            <a:avLst/>
          </a:prstGeom>
          <a:blipFill rotWithShape="1">
            <a:blip r:embed="rId11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9482" name="TextovéPole 30"/>
          <p:cNvSpPr txBox="1">
            <a:spLocks noChangeArrowheads="1"/>
          </p:cNvSpPr>
          <p:nvPr/>
        </p:nvSpPr>
        <p:spPr bwMode="auto">
          <a:xfrm>
            <a:off x="52388" y="4797425"/>
            <a:ext cx="2030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5.  Roznásobte: </a:t>
            </a:r>
            <a:r>
              <a:rPr lang="cs-CZ">
                <a:solidFill>
                  <a:srgbClr val="FF0000"/>
                </a:solidFill>
                <a:latin typeface="Calibri" pitchFamily="34" charset="0"/>
              </a:rPr>
              <a:t>2</a:t>
            </a:r>
            <a:r>
              <a:rPr lang="cs-CZ">
                <a:solidFill>
                  <a:srgbClr val="000000"/>
                </a:solidFill>
                <a:latin typeface="Calibri" pitchFamily="34" charset="0"/>
              </a:rPr>
              <a:t>	</a:t>
            </a:r>
          </a:p>
        </p:txBody>
      </p:sp>
      <p:sp>
        <p:nvSpPr>
          <p:cNvPr id="32" name="TextovéPole 3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03325" y="5082341"/>
            <a:ext cx="1999330" cy="369332"/>
          </a:xfrm>
          <a:prstGeom prst="rect">
            <a:avLst/>
          </a:prstGeom>
          <a:blipFill rotWithShape="1">
            <a:blip r:embed="rId12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9484" name="TextovéPole 32"/>
          <p:cNvSpPr txBox="1">
            <a:spLocks noChangeArrowheads="1"/>
          </p:cNvSpPr>
          <p:nvPr/>
        </p:nvSpPr>
        <p:spPr bwMode="auto">
          <a:xfrm>
            <a:off x="5102225" y="5062538"/>
            <a:ext cx="2030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5.  Zjednodušte: </a:t>
            </a:r>
            <a:r>
              <a:rPr lang="cs-CZ">
                <a:solidFill>
                  <a:srgbClr val="FF0000"/>
                </a:solidFill>
                <a:latin typeface="Calibri" pitchFamily="34" charset="0"/>
              </a:rPr>
              <a:t>3</a:t>
            </a:r>
            <a:r>
              <a:rPr lang="cs-CZ">
                <a:solidFill>
                  <a:srgbClr val="000000"/>
                </a:solidFill>
                <a:latin typeface="Calibri" pitchFamily="34" charset="0"/>
              </a:rPr>
              <a:t>	</a:t>
            </a:r>
          </a:p>
        </p:txBody>
      </p:sp>
      <p:sp>
        <p:nvSpPr>
          <p:cNvPr id="34" name="TextovéPole 3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419544" y="5432012"/>
            <a:ext cx="2642711" cy="369332"/>
          </a:xfrm>
          <a:prstGeom prst="rect">
            <a:avLst/>
          </a:prstGeom>
          <a:blipFill rotWithShape="1">
            <a:blip r:embed="rId13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E6F21B1-41CA-404A-AADC-E4A829A660C6}" type="slidenum">
              <a:rPr lang="cs-CZ"/>
              <a:pPr>
                <a:defRPr/>
              </a:pPr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15888"/>
            <a:ext cx="5653088" cy="728662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04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5575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TextovéPole 2"/>
          <p:cNvSpPr txBox="1">
            <a:spLocks noChangeArrowheads="1"/>
          </p:cNvSpPr>
          <p:nvPr/>
        </p:nvSpPr>
        <p:spPr bwMode="auto">
          <a:xfrm>
            <a:off x="184150" y="1654175"/>
            <a:ext cx="266858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6.  Podle vzorce rozložte: </a:t>
            </a:r>
            <a:r>
              <a:rPr lang="cs-CZ">
                <a:solidFill>
                  <a:srgbClr val="FF0000"/>
                </a:solidFill>
                <a:latin typeface="Calibri" pitchFamily="34" charset="0"/>
              </a:rPr>
              <a:t>3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67544" y="2022315"/>
            <a:ext cx="1424557" cy="375552"/>
          </a:xfrm>
          <a:prstGeom prst="rect">
            <a:avLst/>
          </a:prstGeom>
          <a:blipFill rotWithShape="1">
            <a:blip r:embed="rId4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0489" name="TextovéPole 4"/>
          <p:cNvSpPr txBox="1">
            <a:spLocks noChangeArrowheads="1"/>
          </p:cNvSpPr>
          <p:nvPr/>
        </p:nvSpPr>
        <p:spPr bwMode="auto">
          <a:xfrm>
            <a:off x="2484438" y="1196975"/>
            <a:ext cx="3397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A</a:t>
            </a:r>
          </a:p>
        </p:txBody>
      </p:sp>
      <p:sp>
        <p:nvSpPr>
          <p:cNvPr id="20490" name="TextovéPole 5"/>
          <p:cNvSpPr txBox="1">
            <a:spLocks noChangeArrowheads="1"/>
          </p:cNvSpPr>
          <p:nvPr/>
        </p:nvSpPr>
        <p:spPr bwMode="auto">
          <a:xfrm>
            <a:off x="6089650" y="1196975"/>
            <a:ext cx="3302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B</a:t>
            </a:r>
          </a:p>
        </p:txBody>
      </p:sp>
      <p:sp>
        <p:nvSpPr>
          <p:cNvPr id="20491" name="TextovéPole 10"/>
          <p:cNvSpPr txBox="1">
            <a:spLocks noChangeArrowheads="1"/>
          </p:cNvSpPr>
          <p:nvPr/>
        </p:nvSpPr>
        <p:spPr bwMode="auto">
          <a:xfrm>
            <a:off x="5065713" y="1744663"/>
            <a:ext cx="18605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6.  Zjednodušte: </a:t>
            </a:r>
            <a:r>
              <a:rPr lang="cs-CZ">
                <a:solidFill>
                  <a:srgbClr val="FF0000"/>
                </a:solidFill>
                <a:latin typeface="Calibri" pitchFamily="34" charset="0"/>
              </a:rPr>
              <a:t>1</a:t>
            </a:r>
          </a:p>
        </p:txBody>
      </p:sp>
      <p:sp>
        <p:nvSpPr>
          <p:cNvPr id="12" name="TextovéPole 1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220072" y="2113503"/>
            <a:ext cx="2686826" cy="375552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0493" name="TextovéPole 12"/>
          <p:cNvSpPr txBox="1">
            <a:spLocks noChangeArrowheads="1"/>
          </p:cNvSpPr>
          <p:nvPr/>
        </p:nvSpPr>
        <p:spPr bwMode="auto">
          <a:xfrm>
            <a:off x="184150" y="2636838"/>
            <a:ext cx="15382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7.  Vytkněte: </a:t>
            </a:r>
            <a:r>
              <a:rPr lang="cs-CZ">
                <a:solidFill>
                  <a:srgbClr val="FF0000"/>
                </a:solidFill>
                <a:latin typeface="Calibri" pitchFamily="34" charset="0"/>
              </a:rPr>
              <a:t>2</a:t>
            </a:r>
          </a:p>
        </p:txBody>
      </p:sp>
      <p:sp>
        <p:nvSpPr>
          <p:cNvPr id="14" name="TextovéPole 1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67544" y="2953192"/>
            <a:ext cx="2031325" cy="375552"/>
          </a:xfrm>
          <a:prstGeom prst="rect">
            <a:avLst/>
          </a:prstGeom>
          <a:blipFill rotWithShape="1">
            <a:blip r:embed="rId6"/>
            <a:stretch>
              <a:fillRect l="-2703" t="-6452" b="-24194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6" name="TextovéPole 1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95536" y="3328742"/>
            <a:ext cx="1947969" cy="646331"/>
          </a:xfrm>
          <a:prstGeom prst="rect">
            <a:avLst/>
          </a:prstGeom>
          <a:blipFill rotWithShape="1">
            <a:blip r:embed="rId7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0496" name="TextovéPole 16"/>
          <p:cNvSpPr txBox="1">
            <a:spLocks noChangeArrowheads="1"/>
          </p:cNvSpPr>
          <p:nvPr/>
        </p:nvSpPr>
        <p:spPr bwMode="auto">
          <a:xfrm>
            <a:off x="184150" y="3914775"/>
            <a:ext cx="18621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8.  Zjednodušte: </a:t>
            </a:r>
            <a:r>
              <a:rPr lang="cs-CZ">
                <a:solidFill>
                  <a:srgbClr val="FF0000"/>
                </a:solidFill>
                <a:latin typeface="Calibri" pitchFamily="34" charset="0"/>
              </a:rPr>
              <a:t>1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8" name="TextovéPole 17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67544" y="4237945"/>
            <a:ext cx="2808654" cy="394852"/>
          </a:xfrm>
          <a:prstGeom prst="rect">
            <a:avLst/>
          </a:prstGeom>
          <a:blipFill rotWithShape="1">
            <a:blip r:embed="rId8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0498" name="TextovéPole 19"/>
          <p:cNvSpPr txBox="1">
            <a:spLocks noChangeArrowheads="1"/>
          </p:cNvSpPr>
          <p:nvPr/>
        </p:nvSpPr>
        <p:spPr bwMode="auto">
          <a:xfrm>
            <a:off x="184150" y="4797425"/>
            <a:ext cx="18621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9.  Zjednodušte: </a:t>
            </a:r>
            <a:r>
              <a:rPr lang="cs-CZ">
                <a:solidFill>
                  <a:srgbClr val="FF0000"/>
                </a:solidFill>
                <a:latin typeface="Calibri" pitchFamily="34" charset="0"/>
              </a:rPr>
              <a:t>3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21" name="TextovéPole 20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95536" y="5225211"/>
            <a:ext cx="2702215" cy="889731"/>
          </a:xfrm>
          <a:prstGeom prst="rect">
            <a:avLst/>
          </a:prstGeom>
          <a:blipFill rotWithShape="1">
            <a:blip r:embed="rId9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0500" name="TextovéPole 22"/>
          <p:cNvSpPr txBox="1">
            <a:spLocks noChangeArrowheads="1"/>
          </p:cNvSpPr>
          <p:nvPr/>
        </p:nvSpPr>
        <p:spPr bwMode="auto">
          <a:xfrm>
            <a:off x="5065713" y="2584450"/>
            <a:ext cx="17827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7.  Roznásobte: </a:t>
            </a:r>
            <a:r>
              <a:rPr lang="cs-CZ">
                <a:solidFill>
                  <a:srgbClr val="FF0000"/>
                </a:solidFill>
                <a:latin typeface="Calibri" pitchFamily="34" charset="0"/>
              </a:rPr>
              <a:t>2</a:t>
            </a:r>
          </a:p>
        </p:txBody>
      </p:sp>
      <p:sp>
        <p:nvSpPr>
          <p:cNvPr id="24" name="TextovéPole 2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335860" y="2953192"/>
            <a:ext cx="2008948" cy="369332"/>
          </a:xfrm>
          <a:prstGeom prst="rect">
            <a:avLst/>
          </a:prstGeom>
          <a:blipFill rotWithShape="1">
            <a:blip r:embed="rId10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0502" name="TextovéPole 24"/>
          <p:cNvSpPr txBox="1">
            <a:spLocks noChangeArrowheads="1"/>
          </p:cNvSpPr>
          <p:nvPr/>
        </p:nvSpPr>
        <p:spPr bwMode="auto">
          <a:xfrm>
            <a:off x="5065713" y="3590925"/>
            <a:ext cx="30194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8.  Podle  vzorce vypočítejte: </a:t>
            </a:r>
            <a:r>
              <a:rPr lang="cs-CZ">
                <a:solidFill>
                  <a:srgbClr val="FF0000"/>
                </a:solidFill>
                <a:latin typeface="Calibri" pitchFamily="34" charset="0"/>
              </a:rPr>
              <a:t>3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26" name="TextovéPole 2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359084" y="3894551"/>
            <a:ext cx="1462644" cy="652551"/>
          </a:xfrm>
          <a:prstGeom prst="rect">
            <a:avLst/>
          </a:prstGeom>
          <a:blipFill rotWithShape="1">
            <a:blip r:embed="rId11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0504" name="TextovéPole 26"/>
          <p:cNvSpPr txBox="1">
            <a:spLocks noChangeArrowheads="1"/>
          </p:cNvSpPr>
          <p:nvPr/>
        </p:nvSpPr>
        <p:spPr bwMode="auto">
          <a:xfrm>
            <a:off x="5126038" y="4532313"/>
            <a:ext cx="15382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9.  Vytkněte: </a:t>
            </a:r>
            <a:r>
              <a:rPr lang="cs-CZ">
                <a:solidFill>
                  <a:srgbClr val="FF0000"/>
                </a:solidFill>
                <a:latin typeface="Calibri" pitchFamily="34" charset="0"/>
              </a:rPr>
              <a:t>2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28" name="TextovéPole 27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444268" y="4855879"/>
            <a:ext cx="1119217" cy="369332"/>
          </a:xfrm>
          <a:prstGeom prst="rect">
            <a:avLst/>
          </a:prstGeom>
          <a:blipFill rotWithShape="1">
            <a:blip r:embed="rId12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9" name="TextovéPole 28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454553" y="5230088"/>
            <a:ext cx="1316322" cy="677430"/>
          </a:xfrm>
          <a:prstGeom prst="rect">
            <a:avLst/>
          </a:prstGeom>
          <a:blipFill rotWithShape="1">
            <a:blip r:embed="rId13"/>
            <a:stretch>
              <a:fillRect r="-2778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F0AA851D-60DB-4ED2-85F7-DAB5E3876B7D}" type="slidenum">
              <a:rPr lang="cs-CZ"/>
              <a:pPr>
                <a:defRPr/>
              </a:pPr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TextovéPole 3"/>
          <p:cNvSpPr txBox="1">
            <a:spLocks noChangeArrowheads="1"/>
          </p:cNvSpPr>
          <p:nvPr/>
        </p:nvSpPr>
        <p:spPr bwMode="auto">
          <a:xfrm>
            <a:off x="3024188" y="1620838"/>
            <a:ext cx="22336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Bodové  hodnocení</a:t>
            </a:r>
          </a:p>
        </p:txBody>
      </p:sp>
      <p:sp>
        <p:nvSpPr>
          <p:cNvPr id="21512" name="TextovéPole 4"/>
          <p:cNvSpPr txBox="1">
            <a:spLocks noChangeArrowheads="1"/>
          </p:cNvSpPr>
          <p:nvPr/>
        </p:nvSpPr>
        <p:spPr bwMode="auto">
          <a:xfrm>
            <a:off x="2916238" y="2636838"/>
            <a:ext cx="3071812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Rozhraní		hodnocení</a:t>
            </a:r>
          </a:p>
          <a:p>
            <a:r>
              <a:rPr lang="cs-CZ">
                <a:latin typeface="Calibri" pitchFamily="34" charset="0"/>
              </a:rPr>
              <a:t>19 – 18		1</a:t>
            </a:r>
          </a:p>
          <a:p>
            <a:r>
              <a:rPr lang="cs-CZ">
                <a:latin typeface="Calibri" pitchFamily="34" charset="0"/>
              </a:rPr>
              <a:t>17 – 14		2</a:t>
            </a:r>
          </a:p>
          <a:p>
            <a:r>
              <a:rPr lang="cs-CZ">
                <a:latin typeface="Calibri" pitchFamily="34" charset="0"/>
              </a:rPr>
              <a:t>13 – 8		3</a:t>
            </a:r>
          </a:p>
          <a:p>
            <a:r>
              <a:rPr lang="cs-CZ">
                <a:latin typeface="Calibri" pitchFamily="34" charset="0"/>
              </a:rPr>
              <a:t>7 – 4		4</a:t>
            </a:r>
          </a:p>
          <a:p>
            <a:r>
              <a:rPr lang="cs-CZ">
                <a:latin typeface="Calibri" pitchFamily="34" charset="0"/>
              </a:rPr>
              <a:t>3 – 0		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8232A042-36D9-40FA-B605-1DA42C75AE0C}" type="slidenum">
              <a:rPr lang="cs-CZ"/>
              <a:pPr>
                <a:defRPr/>
              </a:pPr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253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TextovéPole 2"/>
          <p:cNvSpPr txBox="1">
            <a:spLocks noChangeArrowheads="1"/>
          </p:cNvSpPr>
          <p:nvPr/>
        </p:nvSpPr>
        <p:spPr bwMode="auto">
          <a:xfrm>
            <a:off x="995363" y="1341438"/>
            <a:ext cx="7608887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Použité zdroje:</a:t>
            </a:r>
          </a:p>
          <a:p>
            <a:r>
              <a:rPr lang="cs-CZ" sz="1600">
                <a:latin typeface="Calibri" pitchFamily="34" charset="0"/>
              </a:rPr>
              <a:t>Z vlastních písemných prací</a:t>
            </a:r>
          </a:p>
          <a:p>
            <a:endParaRPr lang="cs-CZ" sz="24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2194</TotalTime>
  <Words>406</Words>
  <Application>Microsoft Office PowerPoint</Application>
  <PresentationFormat>On-screen Show (4:3)</PresentationFormat>
  <Paragraphs>116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4" baseType="lpstr">
      <vt:lpstr>Calibri</vt:lpstr>
      <vt:lpstr>Arial</vt:lpstr>
      <vt:lpstr>Times New Roman</vt:lpstr>
      <vt:lpstr>Book Antiqua</vt:lpstr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DUM</cp:lastModifiedBy>
  <cp:revision>245</cp:revision>
  <dcterms:created xsi:type="dcterms:W3CDTF">2010-11-01T23:40:31Z</dcterms:created>
  <dcterms:modified xsi:type="dcterms:W3CDTF">2014-01-30T15:29:02Z</dcterms:modified>
</cp:coreProperties>
</file>