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8" r:id="rId2"/>
    <p:sldId id="257" r:id="rId3"/>
    <p:sldId id="269" r:id="rId4"/>
    <p:sldId id="284" r:id="rId5"/>
    <p:sldId id="286" r:id="rId6"/>
    <p:sldId id="283" r:id="rId7"/>
    <p:sldId id="287" r:id="rId8"/>
    <p:sldId id="281" r:id="rId9"/>
    <p:sldId id="288" r:id="rId10"/>
    <p:sldId id="28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50" d="100"/>
          <a:sy n="50" d="100"/>
        </p:scale>
        <p:origin x="-1074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6360FC-48C6-41F7-A51B-AEA884DF84EA}" type="datetimeFigureOut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59B1B1F-7538-42B5-B74A-881D223011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AF91F-2F9F-4B59-80A3-5A23D7D67E1D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C8AF7-8AAE-4B40-BCC5-3CC70E19D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D8C4D-A7EB-46BA-AE09-9E55D839EB70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31E9-AACF-453E-9C6F-D01F8BB9AE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196FF-D1CB-4E88-AA65-9614FA390EAA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DE651-C007-4B8E-AA63-015D4645A9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BF0CC-0DC1-4386-9792-D209B27169AF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E0709-9C96-4C03-9A89-1D73CB1528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4A52D-5C2F-42B6-8779-2DB8D38611DA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15144-FE59-4685-90C7-D857EEED74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40661-23F8-43A6-AE44-5D1CF9DF454E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E9E94-90BA-4861-826F-668B5AC8C3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5AD76-E385-4E52-995B-6396FF6A3D06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3021B-9C69-4528-8E89-5B5A84B575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97C5C-71FF-4A42-A856-D76A721327BB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07F98-7FD6-449D-988B-82E377BC57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8167B-2EBD-4F96-80F3-AFDAEE98E8BC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9E0FD-61DA-486C-BF49-F81E6C740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AD34E-A77F-4594-B5D4-54A18B4EA24E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78AA9-ED0A-488D-A039-8054A1BC22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64D2E-D5A7-4556-B3AF-F5214A80649F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50177-4A89-4B09-8E40-4F08D3AF73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E8EE28-8CB7-450A-8E14-50C6DE24D33B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8B59DE-9503-4F4D-BAAE-3B37806F6F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2" name="Group 66"/>
          <p:cNvGraphicFramePr>
            <a:graphicFrameLocks noGrp="1"/>
          </p:cNvGraphicFramePr>
          <p:nvPr/>
        </p:nvGraphicFramePr>
        <p:xfrm>
          <a:off x="750888" y="2060575"/>
          <a:ext cx="7559675" cy="38354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Početní úkony se zlomky. Případné chyby ve výsledcích příkladů se mohou vyskytnou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z důvodu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menší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pozornosti studentů.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Násobení a dělení zlomků, krácení zlomků, převrácená hodnota zlomku, závorky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Matematika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Fričová Zdeňka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Výklad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výpočty do sešitu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 obory H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6041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Početní úkony se zlomky 2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1E72175-379D-4146-BE53-8038355CB5DF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79550"/>
            <a:ext cx="75612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VY_32_INOVACE_10_194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2015E5B-FFF5-48BC-B8F3-E6079EC17063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23"/>
          <p:cNvSpPr txBox="1">
            <a:spLocks noChangeArrowheads="1"/>
          </p:cNvSpPr>
          <p:nvPr/>
        </p:nvSpPr>
        <p:spPr bwMode="auto">
          <a:xfrm>
            <a:off x="1063625" y="2987675"/>
            <a:ext cx="70437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 </a:t>
            </a:r>
          </a:p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15368" name="TextovéPole 2"/>
          <p:cNvSpPr txBox="1">
            <a:spLocks noChangeArrowheads="1"/>
          </p:cNvSpPr>
          <p:nvPr/>
        </p:nvSpPr>
        <p:spPr bwMode="auto">
          <a:xfrm>
            <a:off x="2124075" y="2781300"/>
            <a:ext cx="5111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 b="1">
                <a:latin typeface="Calibri" pitchFamily="34" charset="0"/>
              </a:rPr>
              <a:t>Násobení a dělení zlomků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B4077AA-A395-4724-9187-A9B68F52B105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ovéPole 2"/>
          <p:cNvSpPr txBox="1">
            <a:spLocks noChangeArrowheads="1"/>
          </p:cNvSpPr>
          <p:nvPr/>
        </p:nvSpPr>
        <p:spPr bwMode="auto">
          <a:xfrm>
            <a:off x="317500" y="1978025"/>
            <a:ext cx="20177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Násobení zlomků</a:t>
            </a:r>
          </a:p>
        </p:txBody>
      </p:sp>
      <p:sp>
        <p:nvSpPr>
          <p:cNvPr id="16392" name="TextovéPole 3"/>
          <p:cNvSpPr txBox="1">
            <a:spLocks noChangeArrowheads="1"/>
          </p:cNvSpPr>
          <p:nvPr/>
        </p:nvSpPr>
        <p:spPr bwMode="auto">
          <a:xfrm>
            <a:off x="4648200" y="1931988"/>
            <a:ext cx="1698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Dělení zlomků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17500" y="3068638"/>
            <a:ext cx="32781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00B050"/>
                </a:solidFill>
                <a:latin typeface="Calibri" pitchFamily="34" charset="0"/>
              </a:rPr>
              <a:t>Čitatele násobíme čitatelem, </a:t>
            </a:r>
          </a:p>
          <a:p>
            <a:r>
              <a:rPr lang="cs-CZ" sz="2000" b="1">
                <a:solidFill>
                  <a:srgbClr val="00B050"/>
                </a:solidFill>
                <a:latin typeface="Calibri" pitchFamily="34" charset="0"/>
              </a:rPr>
              <a:t>jmenovatele násobíme </a:t>
            </a:r>
          </a:p>
          <a:p>
            <a:r>
              <a:rPr lang="cs-CZ" sz="2000" b="1">
                <a:solidFill>
                  <a:srgbClr val="00B050"/>
                </a:solidFill>
                <a:latin typeface="Calibri" pitchFamily="34" charset="0"/>
              </a:rPr>
              <a:t>jmenovatelem</a:t>
            </a:r>
            <a:endParaRPr lang="cs-CZ">
              <a:latin typeface="Calibri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652963" y="3068638"/>
            <a:ext cx="39782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solidFill>
                  <a:srgbClr val="C00000"/>
                </a:solidFill>
                <a:latin typeface="Calibri" pitchFamily="34" charset="0"/>
              </a:rPr>
              <a:t>Dělení změníme </a:t>
            </a:r>
          </a:p>
          <a:p>
            <a:r>
              <a:rPr lang="cs-CZ" sz="2000" b="1">
                <a:solidFill>
                  <a:srgbClr val="C00000"/>
                </a:solidFill>
                <a:latin typeface="Calibri" pitchFamily="34" charset="0"/>
              </a:rPr>
              <a:t>na násobení převrácené hodnoty </a:t>
            </a:r>
          </a:p>
          <a:p>
            <a:r>
              <a:rPr lang="cs-CZ" sz="2000" b="1">
                <a:solidFill>
                  <a:srgbClr val="C00000"/>
                </a:solidFill>
                <a:latin typeface="Calibri" pitchFamily="34" charset="0"/>
              </a:rPr>
              <a:t>druhého lomeného výrazu (zlomku)</a:t>
            </a: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317500" y="4267200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rgbClr val="002060"/>
                </a:solidFill>
                <a:latin typeface="Calibri" pitchFamily="34" charset="0"/>
              </a:rPr>
              <a:t>Pokud lze krátit, </a:t>
            </a:r>
          </a:p>
          <a:p>
            <a:r>
              <a:rPr lang="cs-CZ" sz="2000" b="1">
                <a:solidFill>
                  <a:srgbClr val="002060"/>
                </a:solidFill>
                <a:latin typeface="Calibri" pitchFamily="34" charset="0"/>
              </a:rPr>
              <a:t>krátíme čitatele se jmenovatelem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4649788" y="4278313"/>
            <a:ext cx="3963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rgbClr val="00B050"/>
                </a:solidFill>
                <a:latin typeface="Calibri" pitchFamily="34" charset="0"/>
              </a:rPr>
              <a:t>Pokračujeme jako </a:t>
            </a:r>
          </a:p>
          <a:p>
            <a:r>
              <a:rPr lang="cs-CZ" sz="2000" b="1">
                <a:solidFill>
                  <a:srgbClr val="00B050"/>
                </a:solidFill>
                <a:latin typeface="Calibri" pitchFamily="34" charset="0"/>
              </a:rPr>
              <a:t>u předchozího násobení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1880B819-DF20-41AA-88A7-3DA299BA556B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15888"/>
            <a:ext cx="5653088" cy="72866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ovéPole 2"/>
          <p:cNvSpPr txBox="1">
            <a:spLocks noChangeArrowheads="1"/>
          </p:cNvSpPr>
          <p:nvPr/>
        </p:nvSpPr>
        <p:spPr bwMode="auto">
          <a:xfrm>
            <a:off x="3786188" y="1306513"/>
            <a:ext cx="11414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Násobte: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43608" y="3140968"/>
            <a:ext cx="1159292" cy="2499467"/>
          </a:xfrm>
          <a:prstGeom prst="rect">
            <a:avLst/>
          </a:prstGeom>
          <a:blipFill rotWithShape="1">
            <a:blip r:embed="rId4"/>
            <a:stretch>
              <a:fillRect l="-4211" b="-73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42529" y="3090461"/>
            <a:ext cx="1176925" cy="3059043"/>
          </a:xfrm>
          <a:prstGeom prst="rect">
            <a:avLst/>
          </a:prstGeom>
          <a:blipFill rotWithShape="1">
            <a:blip r:embed="rId5"/>
            <a:stretch>
              <a:fillRect l="-466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72200" y="3139301"/>
            <a:ext cx="1755609" cy="2501134"/>
          </a:xfrm>
          <a:prstGeom prst="rect">
            <a:avLst/>
          </a:prstGeom>
          <a:blipFill rotWithShape="1">
            <a:blip r:embed="rId6"/>
            <a:stretch>
              <a:fillRect l="-2778" b="-73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" name="TextovéPole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66395" y="1934027"/>
            <a:ext cx="2981072" cy="676852"/>
          </a:xfrm>
          <a:prstGeom prst="rect">
            <a:avLst/>
          </a:prstGeom>
          <a:blipFill rotWithShape="0">
            <a:blip r:embed="rId7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C73777D-32AD-4A4C-AAA3-1398B35C71B2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15888"/>
            <a:ext cx="5653088" cy="728662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2"/>
          <p:cNvSpPr txBox="1">
            <a:spLocks noChangeArrowheads="1"/>
          </p:cNvSpPr>
          <p:nvPr/>
        </p:nvSpPr>
        <p:spPr bwMode="auto">
          <a:xfrm>
            <a:off x="2949575" y="1401763"/>
            <a:ext cx="2952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Násobte:	</a:t>
            </a:r>
            <a:r>
              <a:rPr lang="cs-CZ" sz="2000" b="1">
                <a:solidFill>
                  <a:srgbClr val="FF0000"/>
                </a:solidFill>
                <a:latin typeface="Calibri" pitchFamily="34" charset="0"/>
              </a:rPr>
              <a:t>výsledky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15616" y="2780928"/>
            <a:ext cx="1378904" cy="2523961"/>
          </a:xfrm>
          <a:prstGeom prst="rect">
            <a:avLst/>
          </a:prstGeom>
          <a:blipFill rotWithShape="1">
            <a:blip r:embed="rId4"/>
            <a:stretch>
              <a:fillRect l="-3540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07904" y="2705125"/>
            <a:ext cx="1436612" cy="3059043"/>
          </a:xfrm>
          <a:prstGeom prst="rect">
            <a:avLst/>
          </a:prstGeom>
          <a:blipFill rotWithShape="1">
            <a:blip r:embed="rId5"/>
            <a:stretch>
              <a:fillRect l="-3390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23011" y="2708920"/>
            <a:ext cx="1975221" cy="2521716"/>
          </a:xfrm>
          <a:prstGeom prst="rect">
            <a:avLst/>
          </a:prstGeom>
          <a:blipFill rotWithShape="1">
            <a:blip r:embed="rId6"/>
            <a:stretch>
              <a:fillRect l="-2469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7A4344C-61A3-4E70-8BD5-B3091E5F581F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ovéPole 2"/>
          <p:cNvSpPr txBox="1">
            <a:spLocks noChangeArrowheads="1"/>
          </p:cNvSpPr>
          <p:nvPr/>
        </p:nvSpPr>
        <p:spPr bwMode="auto">
          <a:xfrm>
            <a:off x="4000500" y="1489075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Násobte: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55776" y="2477730"/>
            <a:ext cx="1334020" cy="2493055"/>
          </a:xfrm>
          <a:prstGeom prst="rect">
            <a:avLst/>
          </a:prstGeom>
          <a:blipFill rotWithShape="1">
            <a:blip r:embed="rId4"/>
            <a:stretch>
              <a:fillRect l="-3653" b="-73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95342" y="2477730"/>
            <a:ext cx="1760610" cy="2496646"/>
          </a:xfrm>
          <a:prstGeom prst="rect">
            <a:avLst/>
          </a:prstGeom>
          <a:blipFill rotWithShape="1">
            <a:blip r:embed="rId5"/>
            <a:stretch>
              <a:fillRect l="-3125" b="-48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9466" name="TextovéPole 5"/>
          <p:cNvSpPr txBox="1">
            <a:spLocks noChangeArrowheads="1"/>
          </p:cNvSpPr>
          <p:nvPr/>
        </p:nvSpPr>
        <p:spPr bwMode="auto">
          <a:xfrm>
            <a:off x="1646238" y="4751388"/>
            <a:ext cx="184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C0FCA24-AD32-48B0-83B2-FD9245E62913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2"/>
          <p:cNvSpPr txBox="1">
            <a:spLocks noChangeArrowheads="1"/>
          </p:cNvSpPr>
          <p:nvPr/>
        </p:nvSpPr>
        <p:spPr bwMode="auto">
          <a:xfrm>
            <a:off x="3136900" y="1400175"/>
            <a:ext cx="2952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Násobte:	</a:t>
            </a:r>
            <a:r>
              <a:rPr lang="cs-CZ" sz="2000" b="1">
                <a:solidFill>
                  <a:srgbClr val="FF0000"/>
                </a:solidFill>
                <a:latin typeface="Calibri" pitchFamily="34" charset="0"/>
              </a:rPr>
              <a:t>výsledky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23728" y="2654449"/>
            <a:ext cx="2194832" cy="2493055"/>
          </a:xfrm>
          <a:prstGeom prst="rect">
            <a:avLst/>
          </a:prstGeom>
          <a:blipFill rotWithShape="1">
            <a:blip r:embed="rId4"/>
            <a:stretch>
              <a:fillRect l="-2222" b="-73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92080" y="2660018"/>
            <a:ext cx="2905154" cy="2525628"/>
          </a:xfrm>
          <a:prstGeom prst="rect">
            <a:avLst/>
          </a:prstGeom>
          <a:blipFill rotWithShape="1">
            <a:blip r:embed="rId5"/>
            <a:stretch>
              <a:fillRect l="-167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8DD951A-4207-4E96-A3D0-528E694A92F6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2"/>
          <p:cNvSpPr txBox="1">
            <a:spLocks noChangeArrowheads="1"/>
          </p:cNvSpPr>
          <p:nvPr/>
        </p:nvSpPr>
        <p:spPr bwMode="auto">
          <a:xfrm>
            <a:off x="395288" y="1341438"/>
            <a:ext cx="1606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Dělení zlomků: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34555" y="1400913"/>
            <a:ext cx="3119765" cy="618374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21513" name="TextovéPole 5"/>
          <p:cNvSpPr txBox="1">
            <a:spLocks noChangeArrowheads="1"/>
          </p:cNvSpPr>
          <p:nvPr/>
        </p:nvSpPr>
        <p:spPr bwMode="auto">
          <a:xfrm>
            <a:off x="423863" y="2511425"/>
            <a:ext cx="1489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Dělte zlomky:</a:t>
            </a:r>
          </a:p>
        </p:txBody>
      </p:sp>
      <p:sp>
        <p:nvSpPr>
          <p:cNvPr id="10" name="TextovéPole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711996" y="2924944"/>
            <a:ext cx="1196161" cy="2496517"/>
          </a:xfrm>
          <a:prstGeom prst="rect">
            <a:avLst/>
          </a:prstGeom>
          <a:blipFill rotWithShape="1">
            <a:blip r:embed="rId5"/>
            <a:stretch>
              <a:fillRect l="-4592" b="-73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2" name="TextovéPole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52732" y="2866589"/>
            <a:ext cx="1375889" cy="2496646"/>
          </a:xfrm>
          <a:prstGeom prst="rect">
            <a:avLst/>
          </a:prstGeom>
          <a:blipFill rotWithShape="1">
            <a:blip r:embed="rId6"/>
            <a:stretch>
              <a:fillRect l="-4000" b="-73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BC2FCC49-3EA4-4230-8DF0-B2A21A39FAA5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ovéPole 5"/>
          <p:cNvSpPr txBox="1">
            <a:spLocks noChangeArrowheads="1"/>
          </p:cNvSpPr>
          <p:nvPr/>
        </p:nvSpPr>
        <p:spPr bwMode="auto">
          <a:xfrm>
            <a:off x="550863" y="1989138"/>
            <a:ext cx="16383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Dělte zlomky:</a:t>
            </a:r>
          </a:p>
          <a:p>
            <a:endParaRPr lang="cs-CZ" sz="2000" b="1">
              <a:latin typeface="Calibri" pitchFamily="34" charset="0"/>
            </a:endParaRPr>
          </a:p>
          <a:p>
            <a:r>
              <a:rPr lang="cs-CZ" sz="2000" b="1">
                <a:solidFill>
                  <a:srgbClr val="FF0000"/>
                </a:solidFill>
                <a:latin typeface="Calibri" pitchFamily="34" charset="0"/>
              </a:rPr>
              <a:t>výsledky</a:t>
            </a:r>
          </a:p>
        </p:txBody>
      </p:sp>
      <p:sp>
        <p:nvSpPr>
          <p:cNvPr id="10" name="TextovéPole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99792" y="2510691"/>
            <a:ext cx="2129109" cy="2525050"/>
          </a:xfrm>
          <a:prstGeom prst="rect">
            <a:avLst/>
          </a:prstGeom>
          <a:blipFill rotWithShape="0">
            <a:blip r:embed="rId4"/>
            <a:stretch>
              <a:fillRect l="-2579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2" name="TextovéPole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29143" y="2510691"/>
            <a:ext cx="1635576" cy="2521139"/>
          </a:xfrm>
          <a:prstGeom prst="rect">
            <a:avLst/>
          </a:prstGeom>
          <a:blipFill rotWithShape="1">
            <a:blip r:embed="rId5"/>
            <a:stretch>
              <a:fillRect l="-335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A92E42F-59C0-4633-8E50-5D03E54A5636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355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TextovéPole 2"/>
          <p:cNvSpPr txBox="1">
            <a:spLocks noChangeArrowheads="1"/>
          </p:cNvSpPr>
          <p:nvPr/>
        </p:nvSpPr>
        <p:spPr bwMode="auto">
          <a:xfrm>
            <a:off x="1116013" y="1268413"/>
            <a:ext cx="7608887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Použité zdroje: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1400">
                <a:latin typeface="Calibri" pitchFamily="34" charset="0"/>
              </a:rPr>
              <a:t>KINDL, Karel. </a:t>
            </a:r>
            <a:r>
              <a:rPr lang="cs-CZ" sz="1400" i="1">
                <a:latin typeface="Calibri" pitchFamily="34" charset="0"/>
              </a:rPr>
              <a:t>Sbírka úloh z matematiky</a:t>
            </a:r>
            <a:r>
              <a:rPr lang="cs-CZ" sz="1400">
                <a:latin typeface="Calibri" pitchFamily="34" charset="0"/>
              </a:rPr>
              <a:t>. Praha: SPN, 1961, ISBN D-04*01773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2312</TotalTime>
  <Words>339</Words>
  <Application>Microsoft Office PowerPoint</Application>
  <PresentationFormat>On-screen Show (4:3)</PresentationFormat>
  <Paragraphs>83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262</cp:revision>
  <dcterms:created xsi:type="dcterms:W3CDTF">2010-11-01T23:40:31Z</dcterms:created>
  <dcterms:modified xsi:type="dcterms:W3CDTF">2014-01-30T15:02:42Z</dcterms:modified>
</cp:coreProperties>
</file>