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57" r:id="rId3"/>
    <p:sldId id="269" r:id="rId4"/>
    <p:sldId id="284" r:id="rId5"/>
    <p:sldId id="287" r:id="rId6"/>
    <p:sldId id="283" r:id="rId7"/>
    <p:sldId id="281" r:id="rId8"/>
    <p:sldId id="279" r:id="rId9"/>
    <p:sldId id="285" r:id="rId10"/>
    <p:sldId id="28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66" d="100"/>
          <a:sy n="66" d="100"/>
        </p:scale>
        <p:origin x="-62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FC5AEB2-6F59-45CA-812E-38D57C6267DB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4A873C5-FAF2-486F-BA43-3A52609B53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8F1AF-D788-41DE-8663-EF489C080656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1ABC5B-1BF8-4510-AEBD-690F8A9726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200BB3-62E7-4105-9BCE-C4AC1D089C2C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5167A-B7E7-4F86-9F44-019021BEC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9215E-1AEB-4F9C-9B74-94692199764A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C1A75-838C-4F8A-B5EF-58C555CEBE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7AFE3-75C2-406D-959D-E4FE7279DA81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A94158-DB09-4094-9CB0-BA6A060343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55745-05F6-4F40-B48E-7F7117655009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7D0DA-DC06-4997-A1DD-C8B7C9B9DE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0FFF1-0AF3-432B-98A1-D29B2BE9FE71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A4B37-3AF4-404F-BE1D-2CBF205089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540567-569E-44C2-982C-14F977F09F40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4776F-64C5-45A4-BFB9-42F8AB5A30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893E5-4D8C-4849-9FB9-18483854062B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1109C1-6122-4B83-81AC-33FF0820EE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3FCC09-3B55-45FA-B4DD-952FE8116320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8DED15-065B-48FB-94B2-2D0A3CA8A3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93D72-6AF6-488E-99CD-312623654620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13C126-7B40-47A4-9D5D-4FA3BFDC55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C9444-4B55-4B9E-B1F9-AB52FA344287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A651DA-286D-4D1A-8011-32910D44C2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3D1FF26-CCC7-4F3E-9801-D2FB3290E50D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E1A9283-BF98-46FC-B167-6F6ADCBFF7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559675" cy="40005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Lineární rovnice. Případné chyby ve výsledcích příkladů se mohou vyskytnou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z důvodu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menší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pozornosti studentů.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Ekvivalentní úpravy rovnic, kořen rovnice, zkouška rovnice, pravá a levá strana rovnice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Fričová Zdeňka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Výklad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výpočty do sešitu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ročník, žáci 16 – 17 let obory H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6041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Lineární rovnice 1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C41BBF4D-9235-4EF0-A82F-E09C260ECA4F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VY_32_INOVACE_10_195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5DA0B371-0DE6-46B4-999A-E33F70C7C17B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23"/>
          <p:cNvSpPr txBox="1">
            <a:spLocks noChangeArrowheads="1"/>
          </p:cNvSpPr>
          <p:nvPr/>
        </p:nvSpPr>
        <p:spPr bwMode="auto">
          <a:xfrm>
            <a:off x="755650" y="2987675"/>
            <a:ext cx="704373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 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5368" name="TextovéPole 2"/>
          <p:cNvSpPr txBox="1">
            <a:spLocks noChangeArrowheads="1"/>
          </p:cNvSpPr>
          <p:nvPr/>
        </p:nvSpPr>
        <p:spPr bwMode="auto">
          <a:xfrm>
            <a:off x="2830513" y="2928938"/>
            <a:ext cx="39592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Lineární rovnice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50C52F6C-7C8A-4BC1-A835-175C7DD909B9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84213" y="1412875"/>
            <a:ext cx="72469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Všechny úpravy musí probíhat na obou stranách rovnice současně a stejně</a:t>
            </a:r>
          </a:p>
        </p:txBody>
      </p:sp>
      <p:pic>
        <p:nvPicPr>
          <p:cNvPr id="16392" name="Picture 2" descr="https://encrypted-tbn3.gstatic.com/images?q=tbn:ANd9GcSGvJLci5m3KSDmr_-LDnMQ_O9_LsDVdHzzKTXuVvfFz3Abvt5b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17700" y="2425700"/>
            <a:ext cx="4778375" cy="297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5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32BB8B1-854E-4867-B0D6-334CD4FA0DEB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2"/>
          <p:cNvSpPr txBox="1">
            <a:spLocks noChangeArrowheads="1"/>
          </p:cNvSpPr>
          <p:nvPr/>
        </p:nvSpPr>
        <p:spPr bwMode="auto">
          <a:xfrm>
            <a:off x="611188" y="1603375"/>
            <a:ext cx="3749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Řešte rovnici a proveďte zkoušku: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771800" y="2348880"/>
            <a:ext cx="4680520" cy="2585323"/>
          </a:xfrm>
          <a:prstGeom prst="rect">
            <a:avLst/>
          </a:prstGeom>
          <a:blipFill rotWithShape="0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885577B-1A80-4659-9768-FDB388B5E21C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2"/>
          <p:cNvSpPr txBox="1">
            <a:spLocks noChangeArrowheads="1"/>
          </p:cNvSpPr>
          <p:nvPr/>
        </p:nvSpPr>
        <p:spPr bwMode="auto">
          <a:xfrm>
            <a:off x="611188" y="1603375"/>
            <a:ext cx="3749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Řešte rovnici a proveďte zkoušku:</a:t>
            </a:r>
          </a:p>
        </p:txBody>
      </p:sp>
      <p:sp>
        <p:nvSpPr>
          <p:cNvPr id="18440" name="TextovéPole 5"/>
          <p:cNvSpPr txBox="1">
            <a:spLocks noChangeArrowheads="1"/>
          </p:cNvSpPr>
          <p:nvPr/>
        </p:nvSpPr>
        <p:spPr bwMode="auto">
          <a:xfrm>
            <a:off x="2486025" y="2301875"/>
            <a:ext cx="4649788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Zkouška:</a:t>
            </a:r>
          </a:p>
          <a:p>
            <a:r>
              <a:rPr lang="cs-CZ">
                <a:solidFill>
                  <a:srgbClr val="C00000"/>
                </a:solidFill>
                <a:latin typeface="Calibri" pitchFamily="34" charset="0"/>
              </a:rPr>
              <a:t>Kořen rovnice </a:t>
            </a:r>
            <a:r>
              <a:rPr lang="cs-CZ">
                <a:latin typeface="Calibri" pitchFamily="34" charset="0"/>
              </a:rPr>
              <a:t>(=výsledek) </a:t>
            </a:r>
          </a:p>
          <a:p>
            <a:r>
              <a:rPr lang="cs-CZ">
                <a:solidFill>
                  <a:srgbClr val="C00000"/>
                </a:solidFill>
                <a:latin typeface="Calibri" pitchFamily="34" charset="0"/>
              </a:rPr>
              <a:t>dosazujeme do zadání rovnice </a:t>
            </a:r>
            <a:r>
              <a:rPr lang="cs-CZ">
                <a:latin typeface="Calibri" pitchFamily="34" charset="0"/>
              </a:rPr>
              <a:t>(první řádek)</a:t>
            </a:r>
          </a:p>
          <a:p>
            <a:r>
              <a:rPr lang="cs-CZ">
                <a:solidFill>
                  <a:srgbClr val="C00000"/>
                </a:solidFill>
                <a:latin typeface="Calibri" pitchFamily="34" charset="0"/>
              </a:rPr>
              <a:t>Výpočty provádíme pro každou </a:t>
            </a:r>
          </a:p>
          <a:p>
            <a:r>
              <a:rPr lang="cs-CZ">
                <a:solidFill>
                  <a:srgbClr val="C00000"/>
                </a:solidFill>
                <a:latin typeface="Calibri" pitchFamily="34" charset="0"/>
              </a:rPr>
              <a:t>stranu rovnice zvlášť –levá, pravá strana rovnice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86496" y="4186878"/>
            <a:ext cx="4792274" cy="994631"/>
          </a:xfrm>
          <a:prstGeom prst="rect">
            <a:avLst/>
          </a:prstGeom>
          <a:blipFill rotWithShape="0">
            <a:blip r:embed="rId4"/>
            <a:stretch>
              <a:fillRect l="-1145" t="-122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DFC7311-4554-4675-ADA5-BFA27C25BA81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2"/>
          <p:cNvSpPr txBox="1">
            <a:spLocks noChangeArrowheads="1"/>
          </p:cNvSpPr>
          <p:nvPr/>
        </p:nvSpPr>
        <p:spPr bwMode="auto">
          <a:xfrm>
            <a:off x="755650" y="1628775"/>
            <a:ext cx="16113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Řešte rovnice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55576" y="2564903"/>
            <a:ext cx="2994859" cy="2585323"/>
          </a:xfrm>
          <a:prstGeom prst="rect">
            <a:avLst/>
          </a:prstGeom>
          <a:blipFill rotWithShape="1">
            <a:blip r:embed="rId4"/>
            <a:stretch>
              <a:fillRect l="-1833" t="-1179" b="-2830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44008" y="2564904"/>
            <a:ext cx="4120167" cy="2862322"/>
          </a:xfrm>
          <a:prstGeom prst="rect">
            <a:avLst/>
          </a:prstGeom>
          <a:blipFill rotWithShape="1">
            <a:blip r:embed="rId5"/>
            <a:stretch>
              <a:fillRect l="-1331" t="-106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748B9A7-A5BE-4D16-9ABD-6C1E2DAD0B4B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2"/>
          <p:cNvSpPr txBox="1">
            <a:spLocks noChangeArrowheads="1"/>
          </p:cNvSpPr>
          <p:nvPr/>
        </p:nvSpPr>
        <p:spPr bwMode="auto">
          <a:xfrm>
            <a:off x="3765550" y="1557338"/>
            <a:ext cx="11318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51120" y="2420888"/>
            <a:ext cx="1219180" cy="2126159"/>
          </a:xfrm>
          <a:prstGeom prst="rect">
            <a:avLst/>
          </a:prstGeom>
          <a:blipFill rotWithShape="0">
            <a:blip r:embed="rId4"/>
            <a:stretch>
              <a:fillRect l="-3500" b="-286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364088" y="2468141"/>
            <a:ext cx="1270669" cy="2126159"/>
          </a:xfrm>
          <a:prstGeom prst="rect">
            <a:avLst/>
          </a:prstGeom>
          <a:blipFill rotWithShape="0">
            <a:blip r:embed="rId5"/>
            <a:stretch>
              <a:fillRect l="-3846" b="-286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0F7DF1C-2184-4F0A-8C10-368BDC6120CA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2"/>
          <p:cNvSpPr txBox="1">
            <a:spLocks noChangeArrowheads="1"/>
          </p:cNvSpPr>
          <p:nvPr/>
        </p:nvSpPr>
        <p:spPr bwMode="auto">
          <a:xfrm>
            <a:off x="684213" y="1557338"/>
            <a:ext cx="1611312" cy="67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Řešte rovnice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11760" y="2240771"/>
            <a:ext cx="4538358" cy="3139321"/>
          </a:xfrm>
          <a:prstGeom prst="rect">
            <a:avLst/>
          </a:prstGeom>
          <a:blipFill rotWithShape="1">
            <a:blip r:embed="rId4"/>
            <a:stretch>
              <a:fillRect l="-1210" t="-971" b="-213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1A2D1C5C-E1CB-4B6D-B183-5810AADC732B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Obdélník 3"/>
          <p:cNvSpPr>
            <a:spLocks noChangeArrowheads="1"/>
          </p:cNvSpPr>
          <p:nvPr/>
        </p:nvSpPr>
        <p:spPr bwMode="auto">
          <a:xfrm>
            <a:off x="768350" y="1941513"/>
            <a:ext cx="4572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22536" name="TextovéPole 2"/>
          <p:cNvSpPr txBox="1">
            <a:spLocks noChangeArrowheads="1"/>
          </p:cNvSpPr>
          <p:nvPr/>
        </p:nvSpPr>
        <p:spPr bwMode="auto">
          <a:xfrm>
            <a:off x="1187450" y="1844675"/>
            <a:ext cx="11318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296266" y="2044879"/>
            <a:ext cx="2389565" cy="3263201"/>
          </a:xfrm>
          <a:prstGeom prst="rect">
            <a:avLst/>
          </a:prstGeom>
          <a:blipFill rotWithShape="0">
            <a:blip r:embed="rId4"/>
            <a:stretch>
              <a:fillRect l="-2296" t="-933" b="-167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C9170D0B-7093-4D48-BFFC-00218F839092}" type="slidenum">
              <a:rPr lang="cs-CZ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2"/>
          <p:cNvSpPr txBox="1">
            <a:spLocks noChangeArrowheads="1"/>
          </p:cNvSpPr>
          <p:nvPr/>
        </p:nvSpPr>
        <p:spPr bwMode="auto">
          <a:xfrm>
            <a:off x="995363" y="1341438"/>
            <a:ext cx="7608887" cy="1414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Použité zdroje: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1200">
                <a:latin typeface="Calibri" pitchFamily="34" charset="0"/>
              </a:rPr>
              <a:t>BUŠEK, RnDr.Ivan; MACHÁČEK, Phdr. Vlastimil. </a:t>
            </a:r>
            <a:r>
              <a:rPr lang="cs-CZ" sz="1200" i="1">
                <a:latin typeface="Calibri" pitchFamily="34" charset="0"/>
              </a:rPr>
              <a:t>Sbírka úloh z matematiky</a:t>
            </a:r>
            <a:r>
              <a:rPr lang="cs-CZ" sz="1200">
                <a:latin typeface="Calibri" pitchFamily="34" charset="0"/>
              </a:rPr>
              <a:t>. Praha: SPN, 1992, ISBN 80-04-26090-X</a:t>
            </a:r>
          </a:p>
          <a:p>
            <a:r>
              <a:rPr lang="cs-CZ" sz="1200">
                <a:latin typeface="Calibri" pitchFamily="34" charset="0"/>
              </a:rPr>
              <a:t>TREJBAL, Josef; FILIP, Štefan. </a:t>
            </a:r>
            <a:r>
              <a:rPr lang="cs-CZ" sz="1200" i="1">
                <a:latin typeface="Calibri" pitchFamily="34" charset="0"/>
              </a:rPr>
              <a:t>Sbírka úloh z matematiky</a:t>
            </a:r>
            <a:r>
              <a:rPr lang="cs-CZ" sz="1200">
                <a:latin typeface="Calibri" pitchFamily="34" charset="0"/>
              </a:rPr>
              <a:t>. Praha: SPN, 1992, ISBN 80-04025671-6</a:t>
            </a:r>
          </a:p>
          <a:p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2352</TotalTime>
  <Words>355</Words>
  <Application>Microsoft Office PowerPoint</Application>
  <PresentationFormat>On-screen Show (4:3)</PresentationFormat>
  <Paragraphs>75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Arial</vt:lpstr>
      <vt:lpstr>Times New Roman</vt:lpstr>
      <vt:lpstr>Book Antiqua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263</cp:revision>
  <dcterms:created xsi:type="dcterms:W3CDTF">2010-11-01T23:40:31Z</dcterms:created>
  <dcterms:modified xsi:type="dcterms:W3CDTF">2014-01-30T15:05:10Z</dcterms:modified>
</cp:coreProperties>
</file>