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8" r:id="rId2"/>
    <p:sldId id="257" r:id="rId3"/>
    <p:sldId id="269" r:id="rId4"/>
    <p:sldId id="284" r:id="rId5"/>
    <p:sldId id="283" r:id="rId6"/>
    <p:sldId id="281" r:id="rId7"/>
    <p:sldId id="279" r:id="rId8"/>
    <p:sldId id="28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2283F"/>
    <a:srgbClr val="EA851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66" d="100"/>
          <a:sy n="66" d="100"/>
        </p:scale>
        <p:origin x="-624" y="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54EEE6E-BDA6-4DF6-8130-816F6A099569}" type="datetimeFigureOut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4E0B2C6-28B1-4E47-9F67-A77DF7D791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2C8C8-C861-410F-8364-5545D24230EE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EE3CA-6360-43BF-ADC8-80289B74BF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C0C5D-3A9D-418C-AD11-35BCD993AB3B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4F77A-3C5F-48D3-8C2B-7D1FB788CA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48146-3DA5-42D4-969E-3E2776552680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5FE6E-0A8A-455E-A897-7235F25C56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8E832-6D92-44E5-B3BA-8C0B6FF17337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01C5A-DF29-4046-9F3B-B051FFAEA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2C782-07AE-44FD-B6C0-4294FA95C45F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6586A-7101-4BFC-9622-EB35D56691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23A1F-EEFB-48F3-B5F3-09FC25D8BA47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36E90-59DC-4C74-94C7-718287603B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6E329-3487-4EF8-A3A8-C7BE8634B875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59A30-01AF-4E1E-88A2-7C361E74CB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EF0E6-4A73-422A-8640-CA27F7187DAD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9BEA1-21DD-4FD7-A3C9-B418A681D2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A9D40-A1F7-4BD3-861F-E1093ABF8144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2C612-A3D5-4BB5-982F-31CE0E41A4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75966-17EB-46E8-A14C-2B07DB80341B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180E-22DF-44B7-8E9E-41C940BCCF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0167C-2F47-43B8-AAEC-4F3374BB1D19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9C409-40B1-4B9D-BFDA-A68166CB83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2752FB-9B70-40DB-ADE7-3E40D49726C3}" type="datetime1">
              <a:rPr lang="cs-CZ"/>
              <a:pPr>
                <a:defRPr/>
              </a:pPr>
              <a:t>30.1.2014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FB25DF-E5F3-46D6-80B8-0752643120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2" name="Group 66"/>
          <p:cNvGraphicFramePr>
            <a:graphicFrameLocks noGrp="1"/>
          </p:cNvGraphicFramePr>
          <p:nvPr/>
        </p:nvGraphicFramePr>
        <p:xfrm>
          <a:off x="750888" y="2060575"/>
          <a:ext cx="7559675" cy="38354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Lineární rovnice 2. Případné chyby ve výsledcích příkladů se mohou vyskytnou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t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z důvodu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menší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pozornosti studentů.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Rovnice ve zlomku-odstraňování jmenovatele, společný jmenovatel rovnice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Matematika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Fričová Zdeňka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Výklad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výpočty do sešitu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 ročník, žáci 16 – 17 let obory H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6041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Lineární rovnice 2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73D09D3-EBA5-412E-AEA4-EE2C59770359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VY_32_INOVACE_10_196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DE4AF43B-9595-4EA9-9676-2366F0EBD589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23"/>
          <p:cNvSpPr txBox="1">
            <a:spLocks noChangeArrowheads="1"/>
          </p:cNvSpPr>
          <p:nvPr/>
        </p:nvSpPr>
        <p:spPr bwMode="auto">
          <a:xfrm>
            <a:off x="1063625" y="2987675"/>
            <a:ext cx="70437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 </a:t>
            </a:r>
          </a:p>
          <a:p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15368" name="TextovéPole 2"/>
          <p:cNvSpPr txBox="1">
            <a:spLocks noChangeArrowheads="1"/>
          </p:cNvSpPr>
          <p:nvPr/>
        </p:nvSpPr>
        <p:spPr bwMode="auto">
          <a:xfrm>
            <a:off x="3348038" y="2781300"/>
            <a:ext cx="3957637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 b="1">
                <a:latin typeface="Calibri" pitchFamily="34" charset="0"/>
              </a:rPr>
              <a:t>Lineární rovnice 2</a:t>
            </a:r>
          </a:p>
          <a:p>
            <a:endParaRPr lang="cs-CZ" sz="4000" b="1">
              <a:latin typeface="Calibri" pitchFamily="34" charset="0"/>
            </a:endParaRPr>
          </a:p>
          <a:p>
            <a:r>
              <a:rPr lang="cs-CZ" sz="2400" b="1">
                <a:latin typeface="Calibri" pitchFamily="34" charset="0"/>
              </a:rPr>
              <a:t>(se zlomky)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5EE32614-8F58-40AF-9BEF-8FB92A229F98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ovéPole 2"/>
          <p:cNvSpPr txBox="1">
            <a:spLocks noChangeArrowheads="1"/>
          </p:cNvSpPr>
          <p:nvPr/>
        </p:nvSpPr>
        <p:spPr bwMode="auto">
          <a:xfrm>
            <a:off x="1646238" y="1341438"/>
            <a:ext cx="212566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Rovnice se zlomky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93899" y="2498641"/>
            <a:ext cx="1445204" cy="3032818"/>
          </a:xfrm>
          <a:prstGeom prst="rect">
            <a:avLst/>
          </a:prstGeom>
          <a:blipFill rotWithShape="0">
            <a:blip r:embed="rId4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0218" y="2496072"/>
            <a:ext cx="2033698" cy="3186706"/>
          </a:xfrm>
          <a:prstGeom prst="rect">
            <a:avLst/>
          </a:prstGeom>
          <a:blipFill rotWithShape="0">
            <a:blip r:embed="rId5"/>
            <a:stretch>
              <a:fillRect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6394" name="TextovéPole 5"/>
          <p:cNvSpPr txBox="1">
            <a:spLocks noChangeArrowheads="1"/>
          </p:cNvSpPr>
          <p:nvPr/>
        </p:nvSpPr>
        <p:spPr bwMode="auto">
          <a:xfrm>
            <a:off x="4716463" y="1341438"/>
            <a:ext cx="344328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  <a:latin typeface="Calibri" pitchFamily="34" charset="0"/>
              </a:rPr>
              <a:t>Najdeme společného jmenovatele,</a:t>
            </a:r>
          </a:p>
          <a:p>
            <a:r>
              <a:rPr lang="cs-CZ">
                <a:solidFill>
                  <a:srgbClr val="FF0000"/>
                </a:solidFill>
                <a:latin typeface="Calibri" pitchFamily="34" charset="0"/>
              </a:rPr>
              <a:t>kterým celou rovnici vynásobíme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32E07BA7-D089-4297-8750-E6348926BA5F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15888"/>
            <a:ext cx="5653088" cy="728662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ovéPole 2"/>
          <p:cNvSpPr txBox="1">
            <a:spLocks noChangeArrowheads="1"/>
          </p:cNvSpPr>
          <p:nvPr/>
        </p:nvSpPr>
        <p:spPr bwMode="auto">
          <a:xfrm>
            <a:off x="900113" y="1557338"/>
            <a:ext cx="1611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Řešte rovnice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05614" y="2460526"/>
            <a:ext cx="1746953" cy="2754665"/>
          </a:xfrm>
          <a:prstGeom prst="rect">
            <a:avLst/>
          </a:prstGeom>
          <a:blipFill rotWithShape="1">
            <a:blip r:embed="rId4"/>
            <a:stretch>
              <a:fillRect l="-314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92080" y="2460526"/>
            <a:ext cx="1764650" cy="2504340"/>
          </a:xfrm>
          <a:prstGeom prst="rect">
            <a:avLst/>
          </a:prstGeom>
          <a:blipFill rotWithShape="1">
            <a:blip r:embed="rId5"/>
            <a:stretch>
              <a:fillRect l="-2759" b="-97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4785364-6578-4DE8-A0A1-0D4352257082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2"/>
          <p:cNvSpPr txBox="1">
            <a:spLocks noChangeArrowheads="1"/>
          </p:cNvSpPr>
          <p:nvPr/>
        </p:nvSpPr>
        <p:spPr bwMode="auto">
          <a:xfrm>
            <a:off x="3708400" y="1604963"/>
            <a:ext cx="11318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Výsledky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95736" y="2471192"/>
            <a:ext cx="1043042" cy="2380523"/>
          </a:xfrm>
          <a:prstGeom prst="rect">
            <a:avLst/>
          </a:prstGeom>
          <a:blipFill rotWithShape="1">
            <a:blip r:embed="rId4"/>
            <a:stretch>
              <a:fillRect l="-4678" b="-3069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564904"/>
            <a:ext cx="1116844" cy="2145459"/>
          </a:xfrm>
          <a:prstGeom prst="rect">
            <a:avLst/>
          </a:prstGeom>
          <a:blipFill rotWithShape="1">
            <a:blip r:embed="rId5"/>
            <a:stretch>
              <a:fillRect l="-4348" t="-1420" b="-113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D2CA3FB1-57A3-4589-8540-1F566A70E9E1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ovéPole 2"/>
          <p:cNvSpPr txBox="1">
            <a:spLocks noChangeArrowheads="1"/>
          </p:cNvSpPr>
          <p:nvPr/>
        </p:nvSpPr>
        <p:spPr bwMode="auto">
          <a:xfrm>
            <a:off x="611188" y="1557338"/>
            <a:ext cx="1612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Řešte rovnice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54316" y="2276871"/>
            <a:ext cx="1797480" cy="3054811"/>
          </a:xfrm>
          <a:prstGeom prst="rect">
            <a:avLst/>
          </a:prstGeom>
          <a:blipFill rotWithShape="1">
            <a:blip r:embed="rId4"/>
            <a:stretch>
              <a:fillRect l="-271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76056" y="2305844"/>
            <a:ext cx="2857834" cy="2500364"/>
          </a:xfrm>
          <a:prstGeom prst="rect">
            <a:avLst/>
          </a:prstGeom>
          <a:blipFill rotWithShape="1">
            <a:blip r:embed="rId5"/>
            <a:stretch>
              <a:fillRect l="-1923" b="-73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AE47E2C-4D79-4F0D-B5C9-1E97574A380A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2"/>
          <p:cNvSpPr txBox="1">
            <a:spLocks noChangeArrowheads="1"/>
          </p:cNvSpPr>
          <p:nvPr/>
        </p:nvSpPr>
        <p:spPr bwMode="auto">
          <a:xfrm>
            <a:off x="971550" y="1628775"/>
            <a:ext cx="11318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>
                <a:latin typeface="Calibri" pitchFamily="34" charset="0"/>
              </a:rPr>
              <a:t>Výsledky</a:t>
            </a:r>
          </a:p>
        </p:txBody>
      </p:sp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11760" y="2564904"/>
            <a:ext cx="1142236" cy="2031325"/>
          </a:xfrm>
          <a:prstGeom prst="rect">
            <a:avLst/>
          </a:prstGeom>
          <a:blipFill rotWithShape="1">
            <a:blip r:embed="rId4"/>
            <a:stretch>
              <a:fillRect l="-4813" t="-1502" b="-3904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4088" y="2492896"/>
            <a:ext cx="1291316" cy="2145459"/>
          </a:xfrm>
          <a:prstGeom prst="rect">
            <a:avLst/>
          </a:prstGeom>
          <a:blipFill rotWithShape="1">
            <a:blip r:embed="rId5"/>
            <a:stretch>
              <a:fillRect l="-4245" t="-1420" b="-369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59AB196-3707-40D0-9553-FE61A73657B8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2"/>
          <p:cNvSpPr txBox="1">
            <a:spLocks noChangeArrowheads="1"/>
          </p:cNvSpPr>
          <p:nvPr/>
        </p:nvSpPr>
        <p:spPr bwMode="auto">
          <a:xfrm>
            <a:off x="995363" y="1341438"/>
            <a:ext cx="76088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Použité zdroje:</a:t>
            </a:r>
          </a:p>
          <a:p>
            <a:endParaRPr lang="cs-CZ" sz="2400">
              <a:latin typeface="Calibri" pitchFamily="34" charset="0"/>
            </a:endParaRPr>
          </a:p>
          <a:p>
            <a:r>
              <a:rPr lang="cs-CZ" sz="1200">
                <a:latin typeface="Calibri" pitchFamily="34" charset="0"/>
              </a:rPr>
              <a:t>BUŠEK, RnDr.Ivan; MACHÁČEK, Phdr. Vlastimil. </a:t>
            </a:r>
            <a:r>
              <a:rPr lang="cs-CZ" sz="1200" i="1">
                <a:latin typeface="Calibri" pitchFamily="34" charset="0"/>
              </a:rPr>
              <a:t>Sbírka úloh z matematiky</a:t>
            </a:r>
            <a:r>
              <a:rPr lang="cs-CZ" sz="1200">
                <a:latin typeface="Calibri" pitchFamily="34" charset="0"/>
              </a:rPr>
              <a:t>. Praha: SPN, 1992, ISBN 80-04-26090-X</a:t>
            </a:r>
          </a:p>
          <a:p>
            <a:r>
              <a:rPr lang="cs-CZ" sz="1200">
                <a:latin typeface="Calibri" pitchFamily="34" charset="0"/>
              </a:rPr>
              <a:t>TREJBAL, Josef; FILIP, Štefan. </a:t>
            </a:r>
            <a:r>
              <a:rPr lang="cs-CZ" sz="1200" i="1">
                <a:latin typeface="Calibri" pitchFamily="34" charset="0"/>
              </a:rPr>
              <a:t>Sbírka úloh z matematiky</a:t>
            </a:r>
            <a:r>
              <a:rPr lang="cs-CZ" sz="1200">
                <a:latin typeface="Calibri" pitchFamily="34" charset="0"/>
              </a:rPr>
              <a:t>. Praha: SPN, 1992, ISBN 80-04025671-6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2405</TotalTime>
  <Words>287</Words>
  <Application>Microsoft Office PowerPoint</Application>
  <PresentationFormat>On-screen Show (4:3)</PresentationFormat>
  <Paragraphs>68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Calibri</vt:lpstr>
      <vt:lpstr>Arial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254</cp:revision>
  <dcterms:created xsi:type="dcterms:W3CDTF">2010-11-01T23:40:31Z</dcterms:created>
  <dcterms:modified xsi:type="dcterms:W3CDTF">2014-01-30T15:08:16Z</dcterms:modified>
</cp:coreProperties>
</file>