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08" r:id="rId4"/>
    <p:sldMasterId id="2147483732" r:id="rId5"/>
  </p:sldMasterIdLst>
  <p:notesMasterIdLst>
    <p:notesMasterId r:id="rId18"/>
  </p:notesMasterIdLst>
  <p:sldIdLst>
    <p:sldId id="257" r:id="rId6"/>
    <p:sldId id="259" r:id="rId7"/>
    <p:sldId id="271" r:id="rId8"/>
    <p:sldId id="272" r:id="rId9"/>
    <p:sldId id="270" r:id="rId10"/>
    <p:sldId id="262" r:id="rId11"/>
    <p:sldId id="274" r:id="rId12"/>
    <p:sldId id="273" r:id="rId13"/>
    <p:sldId id="264" r:id="rId14"/>
    <p:sldId id="275" r:id="rId15"/>
    <p:sldId id="268" r:id="rId16"/>
    <p:sldId id="269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2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-76" y="-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D1447-F9C2-419E-A81D-AB12640FF48A}" type="datetimeFigureOut">
              <a:rPr lang="cs-CZ" smtClean="0"/>
              <a:t>30.1.2014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E0B96-3C73-4CCA-BB7E-D582FE0CD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035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500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500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500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559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5593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559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827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827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043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432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99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897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741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036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453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924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942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15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544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237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740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914400" y="2130423"/>
            <a:ext cx="103632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828800" y="3886201"/>
            <a:ext cx="85344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674DBC-0C40-43A3-ACD1-52041F555CF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690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C1193C7-B4AC-4158-BECE-CDA7D8F3C29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0818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963081" y="4406896"/>
            <a:ext cx="103632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963081" y="2906713"/>
            <a:ext cx="10363200" cy="1500182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12410B5-B040-40FC-87C7-242B58CAF5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032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609601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197595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873A8F5-F130-4555-99D0-EDC00794D25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3186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0" y="274640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535114"/>
            <a:ext cx="5386912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09600" y="2174872"/>
            <a:ext cx="5386912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6193364" y="1535114"/>
            <a:ext cx="5389035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6193364" y="2174872"/>
            <a:ext cx="5389035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3ED6BB6-E7EF-432D-9B77-74BA571FAD8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585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75F22E7-F538-400F-ACEF-DD40FDA6AAD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294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2B5444B-2870-4E9F-948B-0F10F8102BB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679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1" y="273048"/>
            <a:ext cx="401108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766730" y="273048"/>
            <a:ext cx="6815669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09601" y="1435095"/>
            <a:ext cx="4011081" cy="46910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775AF2C-67DB-4B2F-906D-5F6B4D52950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7179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2389717" y="4800601"/>
            <a:ext cx="73152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2389717" y="5367335"/>
            <a:ext cx="7315200" cy="8048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49529A3-4B2E-40C1-8EA1-691C0B88A7C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8679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ED81E9E-4EDE-4E05-B41E-65BE6254990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797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839200" y="128593"/>
            <a:ext cx="2743200" cy="599757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609600" y="128593"/>
            <a:ext cx="8026395" cy="599757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ED2979F-9E71-41F0-B463-3394BF92BA8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959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914400" y="2130423"/>
            <a:ext cx="103632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828800" y="3886201"/>
            <a:ext cx="85344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674DBC-0C40-43A3-ACD1-52041F555CF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9716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C1193C7-B4AC-4158-BECE-CDA7D8F3C29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6542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963081" y="4406896"/>
            <a:ext cx="103632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963081" y="2906713"/>
            <a:ext cx="10363200" cy="1500182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12410B5-B040-40FC-87C7-242B58CAF5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866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609601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197595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873A8F5-F130-4555-99D0-EDC00794D25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640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0" y="274640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535114"/>
            <a:ext cx="5386912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09600" y="2174872"/>
            <a:ext cx="5386912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6193364" y="1535114"/>
            <a:ext cx="5389035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6193364" y="2174872"/>
            <a:ext cx="5389035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3ED6BB6-E7EF-432D-9B77-74BA571FAD8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304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75F22E7-F538-400F-ACEF-DD40FDA6AAD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783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2B5444B-2870-4E9F-948B-0F10F8102BB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2303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1" y="273048"/>
            <a:ext cx="401108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766730" y="273048"/>
            <a:ext cx="6815669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09601" y="1435095"/>
            <a:ext cx="4011081" cy="46910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775AF2C-67DB-4B2F-906D-5F6B4D52950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300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2389717" y="4800601"/>
            <a:ext cx="73152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2389717" y="5367335"/>
            <a:ext cx="7315200" cy="8048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49529A3-4B2E-40C1-8EA1-691C0B88A7C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932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ED81E9E-4EDE-4E05-B41E-65BE6254990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3188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839200" y="128593"/>
            <a:ext cx="2743200" cy="599757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609600" y="128593"/>
            <a:ext cx="8026395" cy="599757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ED2979F-9E71-41F0-B463-3394BF92BA8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47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914400" y="2130423"/>
            <a:ext cx="103632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828800" y="3886201"/>
            <a:ext cx="85344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674DBC-0C40-43A3-ACD1-52041F555CF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741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C1193C7-B4AC-4158-BECE-CDA7D8F3C29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394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963081" y="4406896"/>
            <a:ext cx="103632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963081" y="2906713"/>
            <a:ext cx="10363200" cy="1500182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12410B5-B040-40FC-87C7-242B58CAF5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5294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609601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197595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873A8F5-F130-4555-99D0-EDC00794D25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748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0" y="274640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535114"/>
            <a:ext cx="5386912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09600" y="2174872"/>
            <a:ext cx="5386912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6193364" y="1535114"/>
            <a:ext cx="5389035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6193364" y="2174872"/>
            <a:ext cx="5389035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3ED6BB6-E7EF-432D-9B77-74BA571FAD8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296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75F22E7-F538-400F-ACEF-DD40FDA6AAD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4448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2B5444B-2870-4E9F-948B-0F10F8102BB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0408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1" y="273048"/>
            <a:ext cx="401108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766730" y="273048"/>
            <a:ext cx="6815669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09601" y="1435095"/>
            <a:ext cx="4011081" cy="46910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775AF2C-67DB-4B2F-906D-5F6B4D52950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4732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2389717" y="4800601"/>
            <a:ext cx="73152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2389717" y="5367335"/>
            <a:ext cx="7315200" cy="8048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49529A3-4B2E-40C1-8EA1-691C0B88A7C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586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ED81E9E-4EDE-4E05-B41E-65BE6254990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481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839200" y="128593"/>
            <a:ext cx="2743200" cy="599757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609600" y="128593"/>
            <a:ext cx="8026395" cy="599757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ED2979F-9E71-41F0-B463-3394BF92BA8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135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914400" y="2130423"/>
            <a:ext cx="103632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828800" y="3886201"/>
            <a:ext cx="85344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674DBC-0C40-43A3-ACD1-52041F555CF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842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C1193C7-B4AC-4158-BECE-CDA7D8F3C29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5564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963081" y="4406896"/>
            <a:ext cx="103632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963081" y="2906713"/>
            <a:ext cx="10363200" cy="1500182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12410B5-B040-40FC-87C7-242B58CAF5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180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609601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197595" y="1600201"/>
            <a:ext cx="5384804" cy="45259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873A8F5-F130-4555-99D0-EDC00794D25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241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0" y="274640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535114"/>
            <a:ext cx="5386912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09600" y="2174872"/>
            <a:ext cx="5386912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6193364" y="1535114"/>
            <a:ext cx="5389035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6193364" y="2174872"/>
            <a:ext cx="5389035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3ED6BB6-E7EF-432D-9B77-74BA571FAD8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999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75F22E7-F538-400F-ACEF-DD40FDA6AAD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67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2B5444B-2870-4E9F-948B-0F10F8102BB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757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09601" y="273048"/>
            <a:ext cx="401108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766730" y="273048"/>
            <a:ext cx="6815669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09601" y="1435095"/>
            <a:ext cx="4011081" cy="46910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775AF2C-67DB-4B2F-906D-5F6B4D52950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7083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2389717" y="4800601"/>
            <a:ext cx="73152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2389717" y="5367335"/>
            <a:ext cx="7315200" cy="8048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49529A3-4B2E-40C1-8EA1-691C0B88A7C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7003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ED81E9E-4EDE-4E05-B41E-65BE6254990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623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839200" y="128593"/>
            <a:ext cx="2743200" cy="599757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609600" y="128593"/>
            <a:ext cx="8026395" cy="599757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ED2979F-9E71-41F0-B463-3394BF92BA8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9680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808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609600" y="128875"/>
            <a:ext cx="10972800" cy="143460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ctr" anchorCtr="1" compatLnSpc="1">
            <a:no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609125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4165433" y="6244922"/>
            <a:ext cx="3861120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8736958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fld id="{AAAC9149-124C-45A6-9FD8-44BC37B2DB1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10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0" algn="l"/>
          <a:tab pos="914400" algn="l"/>
          <a:tab pos="1828800" algn="l"/>
          <a:tab pos="2743200" algn="l"/>
          <a:tab pos="3657600" algn="l"/>
          <a:tab pos="4572000" algn="l"/>
          <a:tab pos="5486400" algn="l"/>
          <a:tab pos="6400800" algn="l"/>
          <a:tab pos="7315200" algn="l"/>
          <a:tab pos="8229600" algn="l"/>
          <a:tab pos="9144000" algn="l"/>
          <a:tab pos="10058400" algn="l"/>
        </a:tabLst>
        <a:defRPr lang="cs-CZ" sz="4400" b="0" i="0" u="none" strike="noStrike" kern="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Tahoma" pitchFamily="2"/>
        </a:defRPr>
      </a:lvl1pPr>
    </p:titleStyle>
    <p:bodyStyle>
      <a:lvl1pPr marL="342717" marR="0" lvl="0" indent="-342717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571317" algn="l"/>
          <a:tab pos="1485717" algn="l"/>
          <a:tab pos="2400117" algn="l"/>
          <a:tab pos="3314517" algn="l"/>
          <a:tab pos="4228917" algn="l"/>
          <a:tab pos="5143317" algn="l"/>
          <a:tab pos="6057717" algn="l"/>
          <a:tab pos="6972117" algn="l"/>
          <a:tab pos="7886517" algn="l"/>
          <a:tab pos="8800917" algn="l"/>
          <a:tab pos="9715317" algn="l"/>
        </a:tabLst>
        <a:defRPr lang="cs-CZ" sz="32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1pPr>
      <a:lvl2pPr marL="742675" marR="0" lvl="1" indent="-285475" algn="l" defTabSz="914400" rtl="0" fontAlgn="auto" hangingPunct="0">
        <a:lnSpc>
          <a:spcPct val="100000"/>
        </a:lnSpc>
        <a:spcBef>
          <a:spcPts val="695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171358" algn="l"/>
          <a:tab pos="1085757" algn="l"/>
          <a:tab pos="2000157" algn="l"/>
          <a:tab pos="2914557" algn="l"/>
          <a:tab pos="3828957" algn="l"/>
          <a:tab pos="4743357" algn="l"/>
          <a:tab pos="5657757" algn="l"/>
          <a:tab pos="6572157" algn="l"/>
          <a:tab pos="7486557" algn="l"/>
          <a:tab pos="8400957" algn="l"/>
          <a:tab pos="9315357" algn="l"/>
        </a:tabLst>
        <a:defRPr lang="cs-CZ" sz="28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  <a:tab pos="8915400" algn="l"/>
        </a:tabLst>
        <a:defRPr lang="cs-CZ" sz="24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228600" algn="l"/>
          <a:tab pos="1143000" algn="l"/>
          <a:tab pos="2057400" algn="l"/>
          <a:tab pos="2971800" algn="l"/>
          <a:tab pos="3886200" algn="l"/>
          <a:tab pos="4800600" algn="l"/>
          <a:tab pos="5715000" algn="l"/>
          <a:tab pos="6629400" algn="l"/>
          <a:tab pos="7543800" algn="l"/>
          <a:tab pos="84582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»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609600" y="128875"/>
            <a:ext cx="10972800" cy="143460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ctr" anchorCtr="1" compatLnSpc="1">
            <a:no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609125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4165433" y="6244922"/>
            <a:ext cx="3861120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8736958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fld id="{AAAC9149-124C-45A6-9FD8-44BC37B2DB1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641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0" algn="l"/>
          <a:tab pos="914400" algn="l"/>
          <a:tab pos="1828800" algn="l"/>
          <a:tab pos="2743200" algn="l"/>
          <a:tab pos="3657600" algn="l"/>
          <a:tab pos="4572000" algn="l"/>
          <a:tab pos="5486400" algn="l"/>
          <a:tab pos="6400800" algn="l"/>
          <a:tab pos="7315200" algn="l"/>
          <a:tab pos="8229600" algn="l"/>
          <a:tab pos="9144000" algn="l"/>
          <a:tab pos="10058400" algn="l"/>
        </a:tabLst>
        <a:defRPr lang="cs-CZ" sz="4400" b="0" i="0" u="none" strike="noStrike" kern="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Tahoma" pitchFamily="2"/>
        </a:defRPr>
      </a:lvl1pPr>
    </p:titleStyle>
    <p:bodyStyle>
      <a:lvl1pPr marL="342717" marR="0" lvl="0" indent="-342717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571317" algn="l"/>
          <a:tab pos="1485717" algn="l"/>
          <a:tab pos="2400117" algn="l"/>
          <a:tab pos="3314517" algn="l"/>
          <a:tab pos="4228917" algn="l"/>
          <a:tab pos="5143317" algn="l"/>
          <a:tab pos="6057717" algn="l"/>
          <a:tab pos="6972117" algn="l"/>
          <a:tab pos="7886517" algn="l"/>
          <a:tab pos="8800917" algn="l"/>
          <a:tab pos="9715317" algn="l"/>
        </a:tabLst>
        <a:defRPr lang="cs-CZ" sz="32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1pPr>
      <a:lvl2pPr marL="742675" marR="0" lvl="1" indent="-285475" algn="l" defTabSz="914400" rtl="0" fontAlgn="auto" hangingPunct="0">
        <a:lnSpc>
          <a:spcPct val="100000"/>
        </a:lnSpc>
        <a:spcBef>
          <a:spcPts val="695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171358" algn="l"/>
          <a:tab pos="1085757" algn="l"/>
          <a:tab pos="2000157" algn="l"/>
          <a:tab pos="2914557" algn="l"/>
          <a:tab pos="3828957" algn="l"/>
          <a:tab pos="4743357" algn="l"/>
          <a:tab pos="5657757" algn="l"/>
          <a:tab pos="6572157" algn="l"/>
          <a:tab pos="7486557" algn="l"/>
          <a:tab pos="8400957" algn="l"/>
          <a:tab pos="9315357" algn="l"/>
        </a:tabLst>
        <a:defRPr lang="cs-CZ" sz="28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  <a:tab pos="8915400" algn="l"/>
        </a:tabLst>
        <a:defRPr lang="cs-CZ" sz="24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228600" algn="l"/>
          <a:tab pos="1143000" algn="l"/>
          <a:tab pos="2057400" algn="l"/>
          <a:tab pos="2971800" algn="l"/>
          <a:tab pos="3886200" algn="l"/>
          <a:tab pos="4800600" algn="l"/>
          <a:tab pos="5715000" algn="l"/>
          <a:tab pos="6629400" algn="l"/>
          <a:tab pos="7543800" algn="l"/>
          <a:tab pos="84582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»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609600" y="128875"/>
            <a:ext cx="10972800" cy="143460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ctr" anchorCtr="1" compatLnSpc="1">
            <a:no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609125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4165433" y="6244922"/>
            <a:ext cx="3861120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8736958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fld id="{AAAC9149-124C-45A6-9FD8-44BC37B2DB1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61564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0" algn="l"/>
          <a:tab pos="914400" algn="l"/>
          <a:tab pos="1828800" algn="l"/>
          <a:tab pos="2743200" algn="l"/>
          <a:tab pos="3657600" algn="l"/>
          <a:tab pos="4572000" algn="l"/>
          <a:tab pos="5486400" algn="l"/>
          <a:tab pos="6400800" algn="l"/>
          <a:tab pos="7315200" algn="l"/>
          <a:tab pos="8229600" algn="l"/>
          <a:tab pos="9144000" algn="l"/>
          <a:tab pos="10058400" algn="l"/>
        </a:tabLst>
        <a:defRPr lang="cs-CZ" sz="4400" b="0" i="0" u="none" strike="noStrike" kern="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Tahoma" pitchFamily="2"/>
        </a:defRPr>
      </a:lvl1pPr>
    </p:titleStyle>
    <p:bodyStyle>
      <a:lvl1pPr marL="342717" marR="0" lvl="0" indent="-342717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571317" algn="l"/>
          <a:tab pos="1485717" algn="l"/>
          <a:tab pos="2400117" algn="l"/>
          <a:tab pos="3314517" algn="l"/>
          <a:tab pos="4228917" algn="l"/>
          <a:tab pos="5143317" algn="l"/>
          <a:tab pos="6057717" algn="l"/>
          <a:tab pos="6972117" algn="l"/>
          <a:tab pos="7886517" algn="l"/>
          <a:tab pos="8800917" algn="l"/>
          <a:tab pos="9715317" algn="l"/>
        </a:tabLst>
        <a:defRPr lang="cs-CZ" sz="32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1pPr>
      <a:lvl2pPr marL="742675" marR="0" lvl="1" indent="-285475" algn="l" defTabSz="914400" rtl="0" fontAlgn="auto" hangingPunct="0">
        <a:lnSpc>
          <a:spcPct val="100000"/>
        </a:lnSpc>
        <a:spcBef>
          <a:spcPts val="695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171358" algn="l"/>
          <a:tab pos="1085757" algn="l"/>
          <a:tab pos="2000157" algn="l"/>
          <a:tab pos="2914557" algn="l"/>
          <a:tab pos="3828957" algn="l"/>
          <a:tab pos="4743357" algn="l"/>
          <a:tab pos="5657757" algn="l"/>
          <a:tab pos="6572157" algn="l"/>
          <a:tab pos="7486557" algn="l"/>
          <a:tab pos="8400957" algn="l"/>
          <a:tab pos="9315357" algn="l"/>
        </a:tabLst>
        <a:defRPr lang="cs-CZ" sz="28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  <a:tab pos="8915400" algn="l"/>
        </a:tabLst>
        <a:defRPr lang="cs-CZ" sz="24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228600" algn="l"/>
          <a:tab pos="1143000" algn="l"/>
          <a:tab pos="2057400" algn="l"/>
          <a:tab pos="2971800" algn="l"/>
          <a:tab pos="3886200" algn="l"/>
          <a:tab pos="4800600" algn="l"/>
          <a:tab pos="5715000" algn="l"/>
          <a:tab pos="6629400" algn="l"/>
          <a:tab pos="7543800" algn="l"/>
          <a:tab pos="84582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»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609600" y="128875"/>
            <a:ext cx="10972800" cy="1434602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ctr" anchorCtr="1" compatLnSpc="1">
            <a:no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609125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4165433" y="6244922"/>
            <a:ext cx="3861120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8736958" y="6244922"/>
            <a:ext cx="2844953" cy="476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fld id="{AAAC9149-124C-45A6-9FD8-44BC37B2DB1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13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0" algn="l"/>
          <a:tab pos="914400" algn="l"/>
          <a:tab pos="1828800" algn="l"/>
          <a:tab pos="2743200" algn="l"/>
          <a:tab pos="3657600" algn="l"/>
          <a:tab pos="4572000" algn="l"/>
          <a:tab pos="5486400" algn="l"/>
          <a:tab pos="6400800" algn="l"/>
          <a:tab pos="7315200" algn="l"/>
          <a:tab pos="8229600" algn="l"/>
          <a:tab pos="9144000" algn="l"/>
          <a:tab pos="10058400" algn="l"/>
        </a:tabLst>
        <a:defRPr lang="cs-CZ" sz="4400" b="0" i="0" u="none" strike="noStrike" kern="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Tahoma" pitchFamily="2"/>
        </a:defRPr>
      </a:lvl1pPr>
    </p:titleStyle>
    <p:bodyStyle>
      <a:lvl1pPr marL="342717" marR="0" lvl="0" indent="-342717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571317" algn="l"/>
          <a:tab pos="1485717" algn="l"/>
          <a:tab pos="2400117" algn="l"/>
          <a:tab pos="3314517" algn="l"/>
          <a:tab pos="4228917" algn="l"/>
          <a:tab pos="5143317" algn="l"/>
          <a:tab pos="6057717" algn="l"/>
          <a:tab pos="6972117" algn="l"/>
          <a:tab pos="7886517" algn="l"/>
          <a:tab pos="8800917" algn="l"/>
          <a:tab pos="9715317" algn="l"/>
        </a:tabLst>
        <a:defRPr lang="cs-CZ" sz="32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1pPr>
      <a:lvl2pPr marL="742675" marR="0" lvl="1" indent="-285475" algn="l" defTabSz="914400" rtl="0" fontAlgn="auto" hangingPunct="0">
        <a:lnSpc>
          <a:spcPct val="100000"/>
        </a:lnSpc>
        <a:spcBef>
          <a:spcPts val="695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171358" algn="l"/>
          <a:tab pos="1085757" algn="l"/>
          <a:tab pos="2000157" algn="l"/>
          <a:tab pos="2914557" algn="l"/>
          <a:tab pos="3828957" algn="l"/>
          <a:tab pos="4743357" algn="l"/>
          <a:tab pos="5657757" algn="l"/>
          <a:tab pos="6572157" algn="l"/>
          <a:tab pos="7486557" algn="l"/>
          <a:tab pos="8400957" algn="l"/>
          <a:tab pos="9315357" algn="l"/>
        </a:tabLst>
        <a:defRPr lang="cs-CZ" sz="28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  <a:tab pos="8915400" algn="l"/>
        </a:tabLst>
        <a:defRPr lang="cs-CZ" sz="24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–"/>
        <a:tabLst>
          <a:tab pos="228600" algn="l"/>
          <a:tab pos="1143000" algn="l"/>
          <a:tab pos="2057400" algn="l"/>
          <a:tab pos="2971800" algn="l"/>
          <a:tab pos="3886200" algn="l"/>
          <a:tab pos="4800600" algn="l"/>
          <a:tab pos="5715000" algn="l"/>
          <a:tab pos="6629400" algn="l"/>
          <a:tab pos="7543800" algn="l"/>
          <a:tab pos="84582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»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cs-CZ" sz="2000" b="0" i="0" u="none" strike="noStrike" kern="0" cap="none" spc="0" baseline="0">
          <a:solidFill>
            <a:srgbClr val="000000"/>
          </a:solidFill>
          <a:uFillTx/>
          <a:latin typeface="Arial" pitchFamily="2"/>
          <a:ea typeface="Arial Unicode MS" pitchFamily="2"/>
          <a:cs typeface="Tahoma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333178"/>
              </p:ext>
            </p:extLst>
          </p:nvPr>
        </p:nvGraphicFramePr>
        <p:xfrm>
          <a:off x="2274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effectLst/>
                          <a:latin typeface="+mn-lt"/>
                        </a:rPr>
                        <a:t>Projekt MŠMT</a:t>
                      </a:r>
                      <a:endParaRPr lang="cs-CZ" sz="10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  <a:latin typeface="+mn-lt"/>
                        </a:rPr>
                        <a:t>EU peníze středním školám</a:t>
                      </a:r>
                      <a:endParaRPr lang="cs-CZ" sz="10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effectLst/>
                          <a:latin typeface="+mn-lt"/>
                        </a:rPr>
                        <a:t>Název projektu školy</a:t>
                      </a:r>
                      <a:endParaRPr lang="cs-CZ" sz="10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  <a:latin typeface="+mn-lt"/>
                        </a:rPr>
                        <a:t>ICT do života školy</a:t>
                      </a:r>
                      <a:endParaRPr lang="cs-CZ" sz="10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effectLst/>
                          <a:latin typeface="+mn-lt"/>
                        </a:rPr>
                        <a:t>Registrační číslo projektu</a:t>
                      </a:r>
                      <a:endParaRPr lang="cs-CZ" sz="10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CZ.1.07/1.5.00/34.0771</a:t>
                      </a:r>
                      <a:endParaRPr lang="cs-CZ" sz="10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effectLst/>
                          <a:latin typeface="+mn-lt"/>
                        </a:rPr>
                        <a:t>Šablona</a:t>
                      </a:r>
                      <a:endParaRPr lang="cs-CZ" sz="10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  <a:latin typeface="+mn-lt"/>
                        </a:rPr>
                        <a:t>III/2</a:t>
                      </a:r>
                      <a:endParaRPr lang="cs-CZ" sz="10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17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Topné plyny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Zemní</a:t>
                      </a:r>
                      <a:r>
                        <a:rPr lang="cs-CZ" sz="10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plyn, propan </a:t>
                      </a:r>
                      <a:r>
                        <a:rPr lang="cs-CZ" sz="10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butan, bioplyn, metan, etan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1" kern="1200" dirty="0" smtClean="0">
                          <a:effectLst/>
                          <a:latin typeface="+mn-lt"/>
                        </a:rPr>
                        <a:t>Předmět</a:t>
                      </a:r>
                      <a:endParaRPr lang="cs-CZ" sz="10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</a:rPr>
                        <a:t>Plynárenství</a:t>
                      </a:r>
                      <a:endParaRPr lang="cs-CZ" sz="10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effectLst/>
                          <a:latin typeface="+mn-lt"/>
                        </a:rPr>
                        <a:t>Autor, spoluautor  </a:t>
                      </a:r>
                      <a:endParaRPr lang="cs-CZ" sz="10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effectLst/>
                          <a:latin typeface="+mn-lt"/>
                        </a:rPr>
                        <a:t>Ludvík </a:t>
                      </a:r>
                      <a:r>
                        <a:rPr lang="cs-CZ" sz="1000" dirty="0" err="1" smtClean="0">
                          <a:effectLst/>
                          <a:latin typeface="+mn-lt"/>
                        </a:rPr>
                        <a:t>Hrtánek</a:t>
                      </a:r>
                      <a:endParaRPr lang="cs-CZ" sz="1000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</a:t>
                      </a:r>
                      <a:r>
                        <a:rPr lang="cs-CZ" sz="10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- </a:t>
                      </a: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</a:t>
                      </a: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15 </a:t>
                      </a: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– 17 let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315580" y="991036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Topné plyny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004000" y="6336001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4727848" y="145207"/>
            <a:ext cx="5652136" cy="728720"/>
          </a:xfrm>
        </p:spPr>
        <p:txBody>
          <a:bodyPr vert="horz" lIns="91440" tIns="0" rIns="91440" bIns="45720" rtlCol="0" anchor="ctr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311660" y="1452882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VY_32_INOVACE_17_328</a:t>
            </a:r>
            <a:endParaRPr lang="cs-CZ" sz="2400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0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3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838200" y="2635885"/>
            <a:ext cx="10515600" cy="779451"/>
          </a:xfrm>
          <a:prstGeom prst="rect">
            <a:avLst/>
          </a:prstGeom>
        </p:spPr>
        <p:txBody>
          <a:bodyPr>
            <a:norm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+mj-lt"/>
              </a:rPr>
              <a:t>Topné plyny</a:t>
            </a:r>
            <a:endParaRPr lang="cs-CZ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401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849311" y="1626911"/>
            <a:ext cx="8687502" cy="3334246"/>
          </a:xfrm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indent="0">
              <a:buNone/>
            </a:pPr>
            <a:r>
              <a:rPr lang="cs-CZ" sz="2800" b="1" dirty="0" smtClean="0">
                <a:latin typeface="+mn-lt"/>
              </a:rPr>
              <a:t>Osnova:</a:t>
            </a:r>
          </a:p>
          <a:p>
            <a:pPr marL="0" indent="0">
              <a:buNone/>
            </a:pPr>
            <a:endParaRPr lang="cs-CZ" sz="2800" b="1" dirty="0" smtClean="0">
              <a:latin typeface="+mn-lt"/>
            </a:endParaRPr>
          </a:p>
          <a:p>
            <a:pPr>
              <a:buFontTx/>
              <a:buChar char="-"/>
            </a:pPr>
            <a:r>
              <a:rPr lang="cs-CZ" sz="1800" dirty="0" smtClean="0">
                <a:latin typeface="+mn-lt"/>
              </a:rPr>
              <a:t>Druhy </a:t>
            </a:r>
            <a:r>
              <a:rPr lang="cs-CZ" sz="1800" dirty="0">
                <a:latin typeface="+mn-lt"/>
              </a:rPr>
              <a:t>používaných topných plynů – složení, vlastnosti, výroba a </a:t>
            </a:r>
            <a:r>
              <a:rPr lang="cs-CZ" sz="1800" dirty="0" smtClean="0">
                <a:latin typeface="+mn-lt"/>
              </a:rPr>
              <a:t>těžba</a:t>
            </a:r>
            <a:r>
              <a:rPr lang="cs-CZ" sz="1800" dirty="0" smtClean="0">
                <a:latin typeface="+mn-lt"/>
              </a:rPr>
              <a:t>.</a:t>
            </a:r>
          </a:p>
          <a:p>
            <a:pPr>
              <a:buFontTx/>
              <a:buChar char="-"/>
            </a:pPr>
            <a:endParaRPr lang="cs-CZ" sz="1800" dirty="0" smtClean="0">
              <a:latin typeface="+mn-lt"/>
            </a:endParaRPr>
          </a:p>
          <a:p>
            <a:pPr>
              <a:buFontTx/>
              <a:buChar char="-"/>
            </a:pPr>
            <a:r>
              <a:rPr lang="cs-CZ" sz="1800" dirty="0" smtClean="0">
                <a:latin typeface="+mn-lt"/>
              </a:rPr>
              <a:t>Základní </a:t>
            </a:r>
            <a:r>
              <a:rPr lang="cs-CZ" sz="1800" dirty="0">
                <a:latin typeface="+mn-lt"/>
              </a:rPr>
              <a:t>vlastnosti topných plynů – výbušnost, jedovatost, </a:t>
            </a:r>
            <a:r>
              <a:rPr lang="cs-CZ" sz="1800" dirty="0" smtClean="0">
                <a:latin typeface="+mn-lt"/>
              </a:rPr>
              <a:t>roztažnost</a:t>
            </a:r>
            <a:r>
              <a:rPr lang="cs-CZ" sz="1800" dirty="0" smtClean="0">
                <a:latin typeface="+mn-lt"/>
              </a:rPr>
              <a:t>.</a:t>
            </a:r>
          </a:p>
          <a:p>
            <a:pPr>
              <a:buFontTx/>
              <a:buChar char="-"/>
            </a:pPr>
            <a:endParaRPr lang="cs-CZ" sz="1800" dirty="0" smtClean="0">
              <a:latin typeface="+mn-lt"/>
            </a:endParaRPr>
          </a:p>
          <a:p>
            <a:pPr>
              <a:buFontTx/>
              <a:buChar char="-"/>
            </a:pPr>
            <a:r>
              <a:rPr lang="cs-CZ" sz="1800" dirty="0" smtClean="0">
                <a:latin typeface="+mn-lt"/>
              </a:rPr>
              <a:t>Doprava </a:t>
            </a:r>
            <a:r>
              <a:rPr lang="cs-CZ" sz="1800" dirty="0">
                <a:latin typeface="+mn-lt"/>
              </a:rPr>
              <a:t>a rozvod top. </a:t>
            </a:r>
            <a:r>
              <a:rPr lang="cs-CZ" sz="1800" dirty="0" smtClean="0">
                <a:latin typeface="+mn-lt"/>
              </a:rPr>
              <a:t>plynů </a:t>
            </a:r>
            <a:r>
              <a:rPr lang="cs-CZ" sz="1800" dirty="0">
                <a:latin typeface="+mn-lt"/>
              </a:rPr>
              <a:t>- plynovody, tlakové stanice, tlakové lahve a </a:t>
            </a:r>
            <a:r>
              <a:rPr lang="cs-CZ" sz="1800" dirty="0" smtClean="0">
                <a:latin typeface="+mn-lt"/>
              </a:rPr>
              <a:t>zásobníky. </a:t>
            </a:r>
            <a:r>
              <a:rPr lang="cs-CZ" sz="1800" dirty="0">
                <a:latin typeface="+mn-lt"/>
              </a:rPr>
              <a:t> </a:t>
            </a:r>
          </a:p>
          <a:p>
            <a:endParaRPr lang="cs-CZ" sz="1800" dirty="0">
              <a:latin typeface="+mn-lt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838200" y="1122396"/>
            <a:ext cx="10515600" cy="779451"/>
          </a:xfrm>
          <a:prstGeom prst="rect">
            <a:avLst/>
          </a:prstGeom>
        </p:spPr>
        <p:txBody>
          <a:bodyPr>
            <a:norm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>
              <a:buNone/>
            </a:pPr>
            <a:endParaRPr lang="cs-CZ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7817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896608" y="1973752"/>
            <a:ext cx="8687502" cy="3262432"/>
          </a:xfrm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indent="0">
              <a:buNone/>
            </a:pPr>
            <a:r>
              <a:rPr lang="cs-CZ" sz="2800" b="1" dirty="0" smtClean="0">
                <a:latin typeface="+mn-lt"/>
              </a:rPr>
              <a:t>Druhy </a:t>
            </a:r>
            <a:r>
              <a:rPr lang="cs-CZ" sz="2800" b="1" dirty="0">
                <a:latin typeface="+mn-lt"/>
              </a:rPr>
              <a:t>topných plynů</a:t>
            </a:r>
            <a:r>
              <a:rPr lang="cs-CZ" sz="1800" b="1" dirty="0">
                <a:latin typeface="+mn-lt"/>
              </a:rPr>
              <a:t>: </a:t>
            </a:r>
            <a:endParaRPr lang="cs-CZ" sz="1800" b="1" dirty="0" smtClean="0">
              <a:latin typeface="+mn-lt"/>
            </a:endParaRPr>
          </a:p>
          <a:p>
            <a:pPr marL="0" indent="0">
              <a:buNone/>
            </a:pPr>
            <a:endParaRPr lang="cs-CZ" sz="1800" b="1" dirty="0" smtClean="0">
              <a:latin typeface="+mn-lt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+mn-lt"/>
              </a:rPr>
              <a:t>Zemní plyn</a:t>
            </a:r>
          </a:p>
          <a:p>
            <a:pPr>
              <a:buFontTx/>
              <a:buChar char="-"/>
            </a:pPr>
            <a:endParaRPr lang="cs-CZ" sz="2400" dirty="0" smtClean="0">
              <a:latin typeface="+mn-lt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+mn-lt"/>
              </a:rPr>
              <a:t>Propan Butan</a:t>
            </a:r>
          </a:p>
          <a:p>
            <a:pPr>
              <a:buFontTx/>
              <a:buChar char="-"/>
            </a:pPr>
            <a:endParaRPr lang="cs-CZ" sz="2400" dirty="0" smtClean="0">
              <a:latin typeface="+mn-lt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+mn-lt"/>
              </a:rPr>
              <a:t>Bioplyn </a:t>
            </a:r>
            <a:endParaRPr lang="cs-CZ" sz="2400" dirty="0">
              <a:latin typeface="+mn-lt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7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6" name="Přímá spojnice 5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524000" y="2021534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Je </a:t>
            </a:r>
            <a:r>
              <a:rPr lang="cs-CZ" dirty="0"/>
              <a:t>přírodní hořlavý využívaný jako významné plynné fosilní </a:t>
            </a:r>
            <a:r>
              <a:rPr lang="cs-CZ" dirty="0" smtClean="0"/>
              <a:t>palivo.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Jeho </a:t>
            </a:r>
            <a:r>
              <a:rPr lang="cs-CZ" dirty="0"/>
              <a:t>hlavní složkou je </a:t>
            </a:r>
            <a:r>
              <a:rPr lang="cs-CZ" b="1" dirty="0" smtClean="0"/>
              <a:t>metan </a:t>
            </a:r>
            <a:r>
              <a:rPr lang="cs-CZ" dirty="0" smtClean="0"/>
              <a:t> </a:t>
            </a:r>
            <a:r>
              <a:rPr lang="cs-CZ" dirty="0"/>
              <a:t>(90%) a </a:t>
            </a:r>
            <a:r>
              <a:rPr lang="cs-CZ" b="1" dirty="0" smtClean="0"/>
              <a:t>etan </a:t>
            </a:r>
            <a:r>
              <a:rPr lang="cs-CZ" dirty="0"/>
              <a:t>(1-6</a:t>
            </a:r>
            <a:r>
              <a:rPr lang="cs-CZ" dirty="0" smtClean="0"/>
              <a:t>%).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Nachází </a:t>
            </a:r>
            <a:r>
              <a:rPr lang="cs-CZ" dirty="0"/>
              <a:t>se v podzemí bud samostatně, společně s ropou nebo s černým </a:t>
            </a:r>
            <a:r>
              <a:rPr lang="cs-CZ" dirty="0" smtClean="0"/>
              <a:t>uhlím.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Díky </a:t>
            </a:r>
            <a:r>
              <a:rPr lang="cs-CZ" dirty="0"/>
              <a:t>tomu že obsahuje především </a:t>
            </a:r>
            <a:r>
              <a:rPr lang="cs-CZ" dirty="0" smtClean="0"/>
              <a:t>metan</a:t>
            </a:r>
            <a:r>
              <a:rPr lang="cs-CZ" dirty="0"/>
              <a:t>, má v porovnání s ostatními fosilními palivy při spalování nejmenší podíl CO2 (oxid </a:t>
            </a:r>
            <a:r>
              <a:rPr lang="cs-CZ" dirty="0" smtClean="0"/>
              <a:t>uhličitý) </a:t>
            </a:r>
            <a:r>
              <a:rPr lang="cs-CZ" dirty="0"/>
              <a:t>a je proto považován za ekologické palivo</a:t>
            </a:r>
            <a:r>
              <a:rPr lang="cs-CZ" dirty="0" smtClean="0"/>
              <a:t>.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 smtClean="0"/>
              <a:t>Používá </a:t>
            </a:r>
            <a:r>
              <a:rPr lang="cs-CZ" dirty="0"/>
              <a:t>se také jako zdroj vodíku při výrobě dusíkatých </a:t>
            </a:r>
            <a:r>
              <a:rPr lang="cs-CZ" dirty="0" smtClean="0"/>
              <a:t>hnojiv.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Samostatný </a:t>
            </a:r>
            <a:r>
              <a:rPr lang="cs-CZ" dirty="0"/>
              <a:t>zemní plyn je bez zápachu a proto se do něj při jeho distribuci provádí tzv. odorizace ,to znamená že se do něj přidávají zapáchající plyny (např. </a:t>
            </a:r>
            <a:r>
              <a:rPr lang="cs-CZ" dirty="0" smtClean="0"/>
              <a:t>: etyl </a:t>
            </a:r>
            <a:r>
              <a:rPr lang="cs-CZ" dirty="0" smtClean="0"/>
              <a:t>merkaptan) proto</a:t>
            </a:r>
            <a:r>
              <a:rPr lang="cs-CZ" dirty="0"/>
              <a:t>, aby se dalo čichem rozpoznat jestli je v místnosti cítit více než 1% </a:t>
            </a:r>
            <a:r>
              <a:rPr lang="cs-CZ" dirty="0" smtClean="0"/>
              <a:t>plynu.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38200" y="1122396"/>
            <a:ext cx="10515600" cy="779451"/>
          </a:xfrm>
          <a:prstGeom prst="rect">
            <a:avLst/>
          </a:prstGeom>
        </p:spPr>
        <p:txBody>
          <a:bodyPr>
            <a:norm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+mj-lt"/>
              </a:rPr>
              <a:t>Zemní plyn</a:t>
            </a:r>
            <a:endParaRPr lang="cs-CZ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692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524000" y="1680442"/>
            <a:ext cx="9144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Použití</a:t>
            </a:r>
            <a:r>
              <a:rPr lang="cs-CZ" sz="3200" dirty="0" smtClean="0"/>
              <a:t>:</a:t>
            </a:r>
          </a:p>
          <a:p>
            <a:endParaRPr lang="cs-CZ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/>
              <a:t>k </a:t>
            </a:r>
            <a:r>
              <a:rPr lang="cs-CZ" sz="2400" dirty="0" smtClean="0"/>
              <a:t>vytápění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 smtClean="0"/>
              <a:t>do </a:t>
            </a:r>
            <a:r>
              <a:rPr lang="cs-CZ" sz="2400" dirty="0" smtClean="0"/>
              <a:t>sporáku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/>
              <a:t>do vozidel v kapalné podobě </a:t>
            </a:r>
          </a:p>
          <a:p>
            <a:endParaRPr lang="cs-CZ" sz="2000" b="1" dirty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09016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524000" y="1049822"/>
            <a:ext cx="9144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b="1" dirty="0"/>
          </a:p>
          <a:p>
            <a:r>
              <a:rPr lang="cs-CZ" sz="2800" b="1" dirty="0"/>
              <a:t>Vlastnosti: </a:t>
            </a:r>
            <a:endParaRPr lang="cs-CZ" sz="2800" b="1" dirty="0" smtClean="0"/>
          </a:p>
          <a:p>
            <a:endParaRPr lang="cs-CZ" sz="28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/>
              <a:t>bez zápachu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/>
              <a:t> vysušuje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dirty="0" smtClean="0"/>
              <a:t>výbušný, hořlavý, jedovatý</a:t>
            </a:r>
            <a:endParaRPr lang="cs-CZ" sz="2800" dirty="0"/>
          </a:p>
          <a:p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411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524000" y="1049822"/>
            <a:ext cx="91440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b="1" dirty="0"/>
          </a:p>
          <a:p>
            <a:r>
              <a:rPr lang="cs-CZ" sz="2800" b="1" dirty="0"/>
              <a:t>Složení :</a:t>
            </a:r>
            <a:r>
              <a:rPr lang="cs-CZ" sz="2000" b="1" dirty="0"/>
              <a:t> </a:t>
            </a:r>
            <a:r>
              <a:rPr lang="cs-CZ" sz="2000" dirty="0"/>
              <a:t> </a:t>
            </a:r>
            <a:endParaRPr lang="cs-CZ" sz="2000" dirty="0" smtClean="0"/>
          </a:p>
          <a:p>
            <a:endParaRPr lang="cs-CZ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 </a:t>
            </a:r>
            <a:r>
              <a:rPr lang="cs-CZ" sz="2400" dirty="0" smtClean="0"/>
              <a:t>metan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etan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/>
              <a:t>propan, butan, dusík, oxid uhličitý 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endParaRPr lang="cs-CZ" sz="2000" dirty="0"/>
          </a:p>
          <a:p>
            <a:r>
              <a:rPr lang="cs-CZ" sz="2000" b="1" dirty="0"/>
              <a:t>Zemní plyn se těží (vedlejší produkt je </a:t>
            </a:r>
            <a:r>
              <a:rPr lang="cs-CZ" sz="2000" b="1" dirty="0" smtClean="0"/>
              <a:t>ropa) a je </a:t>
            </a:r>
            <a:r>
              <a:rPr lang="cs-CZ" sz="2000" b="1" dirty="0"/>
              <a:t>lehčí než </a:t>
            </a:r>
            <a:r>
              <a:rPr lang="cs-CZ" sz="2000" b="1" dirty="0" smtClean="0"/>
              <a:t>vzduch.</a:t>
            </a:r>
            <a:endParaRPr lang="cs-CZ" sz="2000" dirty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50830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584290" y="2634944"/>
            <a:ext cx="9023420" cy="2821285"/>
          </a:xfrm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buFontTx/>
              <a:buChar char="-"/>
            </a:pPr>
            <a:r>
              <a:rPr lang="cs-CZ" sz="1800" dirty="0"/>
              <a:t>LPG neboli zkapalněný ropný plyn je směs uhlovodíkových plynů používaných jako palivo do spalovacích </a:t>
            </a:r>
            <a:r>
              <a:rPr lang="cs-CZ" sz="1800" dirty="0" smtClean="0"/>
              <a:t>spotřebičů.</a:t>
            </a:r>
          </a:p>
          <a:p>
            <a:pPr>
              <a:buFontTx/>
              <a:buChar char="-"/>
            </a:pPr>
            <a:endParaRPr lang="cs-CZ" sz="1800" dirty="0"/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r>
              <a:rPr lang="cs-CZ" sz="1800" dirty="0" smtClean="0"/>
              <a:t>Plní </a:t>
            </a:r>
            <a:r>
              <a:rPr lang="cs-CZ" sz="1800" dirty="0"/>
              <a:t>se do tlakových lahví, (ne bomba) které se používají jako přenosné zásobníky topného plynu v domácnostech a při pobytu v přírodě.</a:t>
            </a:r>
          </a:p>
          <a:p>
            <a:pPr>
              <a:buFontTx/>
              <a:buChar char="-"/>
            </a:pPr>
            <a:endParaRPr lang="cs-CZ" sz="1800" dirty="0"/>
          </a:p>
          <a:p>
            <a:endParaRPr lang="cs-CZ" sz="18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838200" y="1122396"/>
            <a:ext cx="10515600" cy="779451"/>
          </a:xfrm>
          <a:prstGeom prst="rect">
            <a:avLst/>
          </a:prstGeom>
        </p:spPr>
        <p:txBody>
          <a:bodyPr>
            <a:norm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>
              <a:buNone/>
            </a:pPr>
            <a:r>
              <a:rPr lang="cs-CZ" b="1" dirty="0">
                <a:solidFill>
                  <a:schemeClr val="accent1"/>
                </a:solidFill>
                <a:latin typeface="+mj-lt"/>
              </a:rPr>
              <a:t>Propan Butan</a:t>
            </a:r>
          </a:p>
        </p:txBody>
      </p:sp>
    </p:spTree>
    <p:extLst>
      <p:ext uri="{BB962C8B-B14F-4D97-AF65-F5344CB8AC3E}">
        <p14:creationId xmlns:p14="http://schemas.microsoft.com/office/powerpoint/2010/main" val="66890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644580" y="1874915"/>
            <a:ext cx="9023420" cy="3026470"/>
          </a:xfrm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buFontTx/>
              <a:buChar char="-"/>
            </a:pPr>
            <a:endParaRPr lang="cs-CZ" sz="1800" dirty="0"/>
          </a:p>
          <a:p>
            <a:pPr marL="0" indent="0">
              <a:buNone/>
            </a:pPr>
            <a:r>
              <a:rPr lang="cs-CZ" sz="1800" b="1" dirty="0"/>
              <a:t>Výroba: </a:t>
            </a:r>
          </a:p>
          <a:p>
            <a:pPr>
              <a:buFontTx/>
              <a:buChar char="-"/>
            </a:pPr>
            <a:r>
              <a:rPr lang="cs-CZ" sz="1800" dirty="0" smtClean="0"/>
              <a:t>těží </a:t>
            </a:r>
            <a:r>
              <a:rPr lang="cs-CZ" sz="1800" dirty="0"/>
              <a:t>se, vedlejší produkt ropy </a:t>
            </a:r>
            <a:r>
              <a:rPr lang="cs-CZ" sz="1800" dirty="0" smtClean="0"/>
              <a:t> </a:t>
            </a:r>
            <a:endParaRPr lang="cs-CZ" sz="1800" dirty="0" smtClean="0"/>
          </a:p>
          <a:p>
            <a:pPr>
              <a:buFontTx/>
              <a:buChar char="-"/>
            </a:pPr>
            <a:endParaRPr lang="cs-CZ" sz="1800" b="1" dirty="0"/>
          </a:p>
          <a:p>
            <a:pPr marL="0" indent="0">
              <a:buNone/>
            </a:pPr>
            <a:r>
              <a:rPr lang="cs-CZ" sz="1800" b="1" dirty="0" smtClean="0"/>
              <a:t>Vlastnosti:</a:t>
            </a:r>
            <a:r>
              <a:rPr lang="cs-CZ" sz="1800" dirty="0" smtClean="0"/>
              <a:t> </a:t>
            </a:r>
            <a:endParaRPr lang="cs-CZ" sz="1800" dirty="0"/>
          </a:p>
          <a:p>
            <a:pPr marL="0" indent="0">
              <a:buNone/>
            </a:pPr>
            <a:r>
              <a:rPr lang="cs-CZ" sz="1600" dirty="0"/>
              <a:t>- </a:t>
            </a:r>
            <a:r>
              <a:rPr lang="cs-CZ" sz="1800" dirty="0" smtClean="0"/>
              <a:t>bezbarvý, bez </a:t>
            </a:r>
            <a:r>
              <a:rPr lang="cs-CZ" sz="1800" dirty="0"/>
              <a:t>zápachu</a:t>
            </a:r>
          </a:p>
          <a:p>
            <a:pPr marL="0" lvl="0" indent="0">
              <a:buNone/>
            </a:pPr>
            <a:r>
              <a:rPr lang="cs-CZ" sz="1800" dirty="0"/>
              <a:t>- extrémně </a:t>
            </a:r>
            <a:r>
              <a:rPr lang="cs-CZ" sz="1800" dirty="0" smtClean="0"/>
              <a:t>hořlavý, výbušný </a:t>
            </a:r>
            <a:endParaRPr lang="cs-CZ" sz="1800" dirty="0"/>
          </a:p>
          <a:p>
            <a:endParaRPr lang="cs-CZ" sz="18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838200" y="1122396"/>
            <a:ext cx="10515600" cy="779451"/>
          </a:xfrm>
          <a:prstGeom prst="rect">
            <a:avLst/>
          </a:prstGeom>
        </p:spPr>
        <p:txBody>
          <a:bodyPr>
            <a:norm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>
              <a:buNone/>
            </a:pPr>
            <a:r>
              <a:rPr lang="cs-CZ" b="1" dirty="0">
                <a:solidFill>
                  <a:schemeClr val="accent1"/>
                </a:solidFill>
                <a:latin typeface="+mj-lt"/>
              </a:rPr>
              <a:t>Propan Butan</a:t>
            </a:r>
          </a:p>
        </p:txBody>
      </p:sp>
    </p:spTree>
    <p:extLst>
      <p:ext uri="{BB962C8B-B14F-4D97-AF65-F5344CB8AC3E}">
        <p14:creationId xmlns:p14="http://schemas.microsoft.com/office/powerpoint/2010/main" val="290793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524000" y="3006969"/>
            <a:ext cx="9144000" cy="1220847"/>
          </a:xfrm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514350" indent="-514350" hangingPunct="1">
              <a:buAutoNum type="arabicPeriod"/>
            </a:pPr>
            <a:r>
              <a:rPr lang="cs-CZ" sz="2000" dirty="0" smtClean="0">
                <a:latin typeface="+mn-lt"/>
              </a:rPr>
              <a:t>Složení zemního plynu.</a:t>
            </a:r>
          </a:p>
          <a:p>
            <a:pPr marL="514350" indent="-514350" hangingPunct="1">
              <a:buAutoNum type="arabicPeriod"/>
            </a:pPr>
            <a:r>
              <a:rPr lang="cs-CZ" sz="2000" dirty="0" smtClean="0">
                <a:latin typeface="+mn-lt"/>
              </a:rPr>
              <a:t>Na co se používá zemní plyn?</a:t>
            </a:r>
          </a:p>
          <a:p>
            <a:pPr marL="514350" indent="-514350" hangingPunct="1">
              <a:buAutoNum type="arabicPeriod"/>
            </a:pPr>
            <a:r>
              <a:rPr lang="cs-CZ" sz="2000" dirty="0" smtClean="0">
                <a:latin typeface="+mn-lt"/>
              </a:rPr>
              <a:t>Propan butan, základní vlastnosti a použití.</a:t>
            </a:r>
          </a:p>
        </p:txBody>
      </p:sp>
      <p:sp>
        <p:nvSpPr>
          <p:cNvPr id="4" name="Text Box 4"/>
          <p:cNvSpPr/>
          <p:nvPr/>
        </p:nvSpPr>
        <p:spPr>
          <a:xfrm>
            <a:off x="3216363" y="6092995"/>
            <a:ext cx="5832363" cy="448389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+- f3 0 f2"/>
              <a:gd name="f7" fmla="*/ f6 1 21600"/>
              <a:gd name="f8" fmla="*/ f2 1 f7"/>
              <a:gd name="f9" fmla="*/ f3 1 f7"/>
              <a:gd name="f10" fmla="*/ f8 f4 1"/>
              <a:gd name="f11" fmla="*/ f9 f4 1"/>
              <a:gd name="f12" fmla="*/ f9 f5 1"/>
              <a:gd name="f13" fmla="*/ f8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" t="f13" r="f11" b="f12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0004" tIns="46798" rIns="90004" bIns="46798" anchor="t" anchorCtr="0" compatLnSpc="0">
            <a:spAutoFit/>
          </a:bodyPr>
          <a:lstStyle/>
          <a:p>
            <a:pPr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400">
              <a:solidFill>
                <a:srgbClr val="000000"/>
              </a:solidFill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838200" y="1122396"/>
            <a:ext cx="10515600" cy="779451"/>
          </a:xfrm>
          <a:prstGeom prst="rect">
            <a:avLst/>
          </a:prstGeom>
        </p:spPr>
        <p:txBody>
          <a:bodyPr>
            <a:norm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+mj-lt"/>
              </a:rPr>
              <a:t>Otázky k opakování</a:t>
            </a:r>
            <a:endParaRPr lang="cs-CZ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0404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Přímá spojnice 1"/>
          <p:cNvCxnSpPr/>
          <p:nvPr/>
        </p:nvCxnSpPr>
        <p:spPr>
          <a:xfrm>
            <a:off x="152400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Nadpis 1"/>
          <p:cNvSpPr txBox="1">
            <a:spLocks/>
          </p:cNvSpPr>
          <p:nvPr/>
        </p:nvSpPr>
        <p:spPr>
          <a:xfrm>
            <a:off x="4727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algn="r"/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80" y="51853"/>
            <a:ext cx="2710588" cy="792000"/>
          </a:xfrm>
          <a:prstGeom prst="rect">
            <a:avLst/>
          </a:prstGeom>
        </p:spPr>
      </p:pic>
      <p:cxnSp>
        <p:nvCxnSpPr>
          <p:cNvPr id="5" name="Přímá spojnice 4"/>
          <p:cNvCxnSpPr/>
          <p:nvPr/>
        </p:nvCxnSpPr>
        <p:spPr>
          <a:xfrm>
            <a:off x="152400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ástupný symbol pro číslo snímku 14"/>
          <p:cNvSpPr>
            <a:spLocks noGrp="1"/>
          </p:cNvSpPr>
          <p:nvPr>
            <p:ph type="sldNum" sz="quarter" idx="4294967295"/>
          </p:nvPr>
        </p:nvSpPr>
        <p:spPr>
          <a:xfrm>
            <a:off x="8004000" y="6336001"/>
            <a:ext cx="2133600" cy="365125"/>
          </a:xfrm>
          <a:prstGeom prst="rect">
            <a:avLst/>
          </a:prstGeo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94" y="6117250"/>
            <a:ext cx="3036813" cy="6480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524000" y="1122396"/>
            <a:ext cx="9144000" cy="779451"/>
          </a:xfrm>
          <a:prstGeom prst="rect">
            <a:avLst/>
          </a:prstGeom>
        </p:spPr>
        <p:txBody>
          <a:bodyPr>
            <a:norm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cs-CZ" sz="4400" b="0" i="0" u="none" strike="noStrike" kern="0" cap="none" spc="0" baseline="0">
                <a:solidFill>
                  <a:srgbClr val="000000"/>
                </a:solidFill>
                <a:uFillTx/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+mj-lt"/>
              </a:rPr>
              <a:t>Zdroje</a:t>
            </a:r>
            <a:endParaRPr lang="cs-CZ" b="1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30642" y="2362230"/>
            <a:ext cx="9023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Vlastní zdroje</a:t>
            </a:r>
          </a:p>
          <a:p>
            <a:pPr marL="342900" indent="-342900">
              <a:buAutoNum type="arabicPeriod"/>
            </a:pPr>
            <a:r>
              <a:rPr lang="cs-CZ" dirty="0" smtClean="0"/>
              <a:t>Instalace plynovodů ISBN: 80-85920-89-1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69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Výchozí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Výchozí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Výchozí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382</Words>
  <Application>Microsoft Office PowerPoint</Application>
  <PresentationFormat>Vlastní</PresentationFormat>
  <Paragraphs>130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Motiv systému Office</vt:lpstr>
      <vt:lpstr>Výchozí</vt:lpstr>
      <vt:lpstr>2_Výchozí</vt:lpstr>
      <vt:lpstr>1_Výchozí</vt:lpstr>
      <vt:lpstr>4_Výchozí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hrtanek.d@gymjat.org</dc:creator>
  <cp:lastModifiedBy>Ivana Gajdošová Ing.</cp:lastModifiedBy>
  <cp:revision>13</cp:revision>
  <dcterms:created xsi:type="dcterms:W3CDTF">2014-01-26T14:01:30Z</dcterms:created>
  <dcterms:modified xsi:type="dcterms:W3CDTF">2014-01-30T08:36:57Z</dcterms:modified>
</cp:coreProperties>
</file>