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7" r:id="rId2"/>
    <p:sldId id="278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7" r:id="rId11"/>
    <p:sldId id="265" r:id="rId12"/>
    <p:sldId id="268" r:id="rId13"/>
    <p:sldId id="269" r:id="rId14"/>
    <p:sldId id="266" r:id="rId15"/>
    <p:sldId id="270" r:id="rId16"/>
    <p:sldId id="271" r:id="rId17"/>
    <p:sldId id="272" r:id="rId18"/>
    <p:sldId id="273" r:id="rId19"/>
    <p:sldId id="276" r:id="rId20"/>
    <p:sldId id="279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A91C5BC-FD71-4925-8D4A-88FCF0DEE2FC}" type="datetimeFigureOut">
              <a:rPr lang="cs-CZ" smtClean="0"/>
              <a:t>11.1.2014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1CB1B5-C2AE-461A-88D8-54B8CCFBF7C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uneiform_script.jpg?uselang=cs" TargetMode="External"/><Relationship Id="rId2" Type="http://schemas.openxmlformats.org/officeDocument/2006/relationships/hyperlink" Target="http://commons.wikimedia.org/wiki/File:British_Museum_Flood_Tablet_1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Fotothek_df_ps_0002470_Innenr%C3%A4ume_%5E_Ausstellungsgeb%C3%A4ude.jpg?uselang=cs" TargetMode="External"/><Relationship Id="rId5" Type="http://schemas.openxmlformats.org/officeDocument/2006/relationships/hyperlink" Target="http://commons.wikimedia.org/wiki/File:The_walls_of_Babylon_and_the_temple_of_Bel.jpg?uselang=cs" TargetMode="External"/><Relationship Id="rId4" Type="http://schemas.openxmlformats.org/officeDocument/2006/relationships/hyperlink" Target="http://commons.wikimedia.org/wiki/File:Code-de-Hammurabi-1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                         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altLang="cs-CZ" sz="1800" dirty="0"/>
              <a:t>ŠKOLA:		          </a:t>
            </a:r>
            <a:r>
              <a:rPr lang="cs-CZ" altLang="cs-CZ" sz="1800" dirty="0" smtClean="0"/>
              <a:t>     Gymnázium</a:t>
            </a:r>
            <a:r>
              <a:rPr lang="cs-CZ" altLang="cs-CZ" sz="1800" dirty="0"/>
              <a:t>, Tanvald, Školní 305, příspěvková organizace</a:t>
            </a:r>
          </a:p>
          <a:p>
            <a:pPr>
              <a:buNone/>
            </a:pPr>
            <a:r>
              <a:rPr lang="cs-CZ" altLang="cs-CZ" sz="1800" dirty="0"/>
              <a:t>ČÍSLO PROJEKTU:                   CZ.1.07/1.5.00/34.0434</a:t>
            </a:r>
          </a:p>
          <a:p>
            <a:pPr>
              <a:buNone/>
            </a:pPr>
            <a:r>
              <a:rPr lang="cs-CZ" altLang="cs-CZ" sz="1800" dirty="0"/>
              <a:t>NÁZEV PROJEKTU:                  Šablony – Gymnázium Tanvald</a:t>
            </a:r>
          </a:p>
          <a:p>
            <a:pPr>
              <a:buNone/>
            </a:pPr>
            <a:r>
              <a:rPr lang="cs-CZ" altLang="cs-CZ" sz="1800" dirty="0"/>
              <a:t>ČÍSLO ŠABLONY:	         </a:t>
            </a:r>
            <a:r>
              <a:rPr lang="cs-CZ" altLang="cs-CZ" sz="1800" dirty="0" smtClean="0"/>
              <a:t>      </a:t>
            </a:r>
            <a:r>
              <a:rPr lang="cs-CZ" altLang="cs-CZ" sz="1800" dirty="0"/>
              <a:t>III/2 Inovace a zkvalitnění výuky ICT</a:t>
            </a:r>
          </a:p>
          <a:p>
            <a:pPr>
              <a:buNone/>
            </a:pPr>
            <a:r>
              <a:rPr lang="cs-CZ" altLang="cs-CZ" sz="1800" dirty="0"/>
              <a:t>AUTOR:                               </a:t>
            </a:r>
            <a:r>
              <a:rPr lang="cs-CZ" altLang="cs-CZ" sz="1800" dirty="0" smtClean="0"/>
              <a:t>     </a:t>
            </a:r>
            <a:r>
              <a:rPr lang="cs-CZ" altLang="cs-CZ" sz="1800" dirty="0"/>
              <a:t>Jana </a:t>
            </a:r>
            <a:r>
              <a:rPr lang="cs-CZ" altLang="cs-CZ" sz="1800" dirty="0" err="1"/>
              <a:t>Rykrová</a:t>
            </a:r>
            <a:endParaRPr lang="cs-CZ" altLang="cs-CZ" sz="1800" dirty="0"/>
          </a:p>
          <a:p>
            <a:pPr>
              <a:buNone/>
            </a:pPr>
            <a:r>
              <a:rPr lang="cs-CZ" altLang="cs-CZ" sz="1800" dirty="0"/>
              <a:t>TEMATICKÁ OBLAST:           </a:t>
            </a:r>
            <a:r>
              <a:rPr lang="cs-CZ" altLang="cs-CZ" sz="1800" dirty="0" smtClean="0"/>
              <a:t>   Dějepis -  </a:t>
            </a:r>
            <a:r>
              <a:rPr lang="cs-CZ" altLang="cs-CZ" sz="1800" dirty="0"/>
              <a:t>prima</a:t>
            </a:r>
          </a:p>
          <a:p>
            <a:pPr>
              <a:buNone/>
            </a:pPr>
            <a:r>
              <a:rPr lang="cs-CZ" altLang="cs-CZ" sz="1800" dirty="0"/>
              <a:t>NÁZEV </a:t>
            </a:r>
            <a:r>
              <a:rPr lang="cs-CZ" altLang="cs-CZ" sz="1800" dirty="0" err="1"/>
              <a:t>DUMu</a:t>
            </a:r>
            <a:r>
              <a:rPr lang="cs-CZ" altLang="cs-CZ" sz="1800" dirty="0"/>
              <a:t>:                         </a:t>
            </a:r>
            <a:r>
              <a:rPr lang="cs-CZ" altLang="cs-CZ" sz="1800" dirty="0" smtClean="0"/>
              <a:t>Mezopotámie</a:t>
            </a:r>
          </a:p>
          <a:p>
            <a:pPr>
              <a:buNone/>
            </a:pPr>
            <a:r>
              <a:rPr lang="cs-CZ" altLang="cs-CZ" sz="1800" dirty="0" smtClean="0"/>
              <a:t>POŘADOVÉ ČÍSLO </a:t>
            </a:r>
            <a:r>
              <a:rPr lang="cs-CZ" altLang="cs-CZ" sz="1800" dirty="0" err="1" smtClean="0"/>
              <a:t>DUMu</a:t>
            </a:r>
            <a:r>
              <a:rPr lang="cs-CZ" altLang="cs-CZ" sz="1800" dirty="0" smtClean="0"/>
              <a:t>:       21           </a:t>
            </a:r>
          </a:p>
          <a:p>
            <a:pPr>
              <a:buNone/>
            </a:pPr>
            <a:r>
              <a:rPr lang="cs-CZ" altLang="cs-CZ" sz="1800" dirty="0" smtClean="0"/>
              <a:t>KÓD </a:t>
            </a:r>
            <a:r>
              <a:rPr lang="cs-CZ" altLang="cs-CZ" sz="1800" dirty="0" err="1"/>
              <a:t>DUMu</a:t>
            </a:r>
            <a:r>
              <a:rPr lang="cs-CZ" altLang="cs-CZ" sz="1800" dirty="0"/>
              <a:t>:                            </a:t>
            </a:r>
            <a:r>
              <a:rPr lang="cs-CZ" altLang="cs-CZ" sz="1800" dirty="0" smtClean="0"/>
              <a:t>JR_DEJEPISPRIMA_21</a:t>
            </a:r>
            <a:endParaRPr lang="cs-CZ" altLang="cs-CZ" sz="1800" dirty="0"/>
          </a:p>
          <a:p>
            <a:pPr>
              <a:buNone/>
            </a:pPr>
            <a:r>
              <a:rPr lang="cs-CZ" altLang="cs-CZ" sz="1800" dirty="0"/>
              <a:t>DATUM TVORBY:                     </a:t>
            </a:r>
            <a:r>
              <a:rPr lang="cs-CZ" altLang="cs-CZ" sz="1800" dirty="0" smtClean="0"/>
              <a:t>6.1.2014</a:t>
            </a:r>
            <a:endParaRPr lang="cs-CZ" altLang="cs-CZ" sz="1800" dirty="0"/>
          </a:p>
          <a:p>
            <a:pPr marL="0" indent="0">
              <a:buNone/>
            </a:pPr>
            <a:r>
              <a:rPr lang="cs-CZ" altLang="cs-CZ" sz="1800" dirty="0"/>
              <a:t>ANOTACE (ROČNÍK): P</a:t>
            </a:r>
            <a:r>
              <a:rPr lang="cs-CZ" sz="1800" dirty="0" smtClean="0"/>
              <a:t>rezentace použita v</a:t>
            </a:r>
            <a:r>
              <a:rPr lang="cs-CZ" sz="1800" dirty="0"/>
              <a:t> primě. </a:t>
            </a:r>
            <a:r>
              <a:rPr lang="cs-CZ" sz="1800" dirty="0" smtClean="0"/>
              <a:t>Výklad je spojen s pracovním listem, který následuje jako DUM 22 Mezopotámie – pracovní list.</a:t>
            </a:r>
            <a:endParaRPr lang="cs-CZ" sz="1800" dirty="0"/>
          </a:p>
          <a:p>
            <a:pPr marL="0" indent="0">
              <a:buNone/>
            </a:pPr>
            <a:r>
              <a:rPr lang="cs-CZ" sz="1800" dirty="0" smtClean="0"/>
              <a:t> </a:t>
            </a:r>
            <a:r>
              <a:rPr lang="cs-CZ" sz="1800" dirty="0"/>
              <a:t>Žáci sledují výklad formou prezentace a postupně podle pokynů učitele plní úkoly na pracovním listě.  V průběhu prezentace se uplatňuje metoda řízeného rozhovoru se žáky, </a:t>
            </a:r>
            <a:r>
              <a:rPr lang="cs-CZ" sz="1800" dirty="0" smtClean="0"/>
              <a:t>žáci </a:t>
            </a:r>
            <a:r>
              <a:rPr lang="cs-CZ" sz="1800" dirty="0"/>
              <a:t>formulují svůj názor a sami vyhledávají nejdůležitější informace.</a:t>
            </a:r>
          </a:p>
          <a:p>
            <a:pPr>
              <a:buNone/>
            </a:pPr>
            <a:endParaRPr lang="cs-CZ" altLang="cs-CZ" sz="1800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5720"/>
            <a:ext cx="5256212" cy="132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0328" y="526256"/>
            <a:ext cx="828000" cy="804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48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Mezopotámie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85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z minulé hodiny:  křížovka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u="sng" dirty="0" smtClean="0"/>
              <a:t>Legenda ke křížovce na pracovním listě</a:t>
            </a:r>
          </a:p>
          <a:p>
            <a:pPr marL="0" indent="0">
              <a:buNone/>
            </a:pPr>
            <a:r>
              <a:rPr lang="cs-CZ" sz="2800" dirty="0" smtClean="0"/>
              <a:t>1. Materiál, kterého byl v M. nedostatek</a:t>
            </a:r>
          </a:p>
          <a:p>
            <a:pPr marL="0" indent="0">
              <a:buNone/>
            </a:pPr>
            <a:r>
              <a:rPr lang="cs-CZ" sz="2800" dirty="0" smtClean="0"/>
              <a:t>2. Území mezi dvěma řekami</a:t>
            </a:r>
          </a:p>
          <a:p>
            <a:pPr marL="0" indent="0">
              <a:buNone/>
            </a:pPr>
            <a:r>
              <a:rPr lang="cs-CZ" sz="2800" dirty="0" smtClean="0"/>
              <a:t>3.  V M. vznikla pověst o …………………….</a:t>
            </a:r>
          </a:p>
          <a:p>
            <a:pPr marL="0" indent="0">
              <a:buNone/>
            </a:pPr>
            <a:r>
              <a:rPr lang="cs-CZ" sz="2800" dirty="0" smtClean="0"/>
              <a:t>4.  Přírodní podmínky v M. umožňovaly sklizeň dvakrát     ročně –ano: </a:t>
            </a:r>
            <a:r>
              <a:rPr lang="cs-CZ" sz="2800" b="1" dirty="0" smtClean="0"/>
              <a:t>S, </a:t>
            </a:r>
            <a:r>
              <a:rPr lang="cs-CZ" sz="2800" dirty="0" smtClean="0"/>
              <a:t>ne: </a:t>
            </a:r>
            <a:r>
              <a:rPr lang="cs-CZ" sz="2800" b="1" dirty="0" smtClean="0"/>
              <a:t>T</a:t>
            </a:r>
          </a:p>
          <a:p>
            <a:pPr marL="0" indent="0">
              <a:buNone/>
            </a:pPr>
            <a:r>
              <a:rPr lang="cs-CZ" sz="2800" dirty="0" smtClean="0"/>
              <a:t>5. Mozaika je keramická nádoba s uchem – 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ano: </a:t>
            </a:r>
            <a:r>
              <a:rPr lang="cs-CZ" sz="2800" b="1" dirty="0" smtClean="0"/>
              <a:t>K</a:t>
            </a:r>
            <a:r>
              <a:rPr lang="cs-CZ" sz="2800" dirty="0" smtClean="0"/>
              <a:t>, ne: </a:t>
            </a:r>
            <a:r>
              <a:rPr lang="cs-CZ" sz="2800" b="1" dirty="0" smtClean="0"/>
              <a:t>G</a:t>
            </a:r>
          </a:p>
          <a:p>
            <a:pPr marL="0" indent="0">
              <a:buNone/>
            </a:pPr>
            <a:r>
              <a:rPr lang="cs-CZ" sz="2800" dirty="0" smtClean="0"/>
              <a:t>6. Stavební materiál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99078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7. Vynález, který usnadnil dopravu</a:t>
            </a:r>
          </a:p>
          <a:p>
            <a:pPr marL="0" indent="0">
              <a:buNone/>
            </a:pPr>
            <a:r>
              <a:rPr lang="cs-CZ" sz="2800" dirty="0" smtClean="0"/>
              <a:t>8. Jedna ze dvou řek</a:t>
            </a:r>
          </a:p>
          <a:p>
            <a:pPr marL="0" indent="0">
              <a:buNone/>
            </a:pPr>
            <a:r>
              <a:rPr lang="cs-CZ" sz="2800" dirty="0" smtClean="0"/>
              <a:t>9. Zařízení k zavlažování polí</a:t>
            </a:r>
          </a:p>
          <a:p>
            <a:pPr marL="0" indent="0">
              <a:buNone/>
            </a:pPr>
            <a:r>
              <a:rPr lang="cs-CZ" sz="2800" dirty="0" smtClean="0"/>
              <a:t>10. Nejstarší obyvatelé M., které umíme pojmenovat</a:t>
            </a:r>
          </a:p>
          <a:p>
            <a:pPr marL="0" indent="0">
              <a:buNone/>
            </a:pPr>
            <a:r>
              <a:rPr lang="cs-CZ" sz="2800" dirty="0" smtClean="0"/>
              <a:t>11. Obě řeky v M. se vlévají do zálivu, který se jmenuje…</a:t>
            </a:r>
          </a:p>
          <a:p>
            <a:pPr marL="0" indent="0">
              <a:buNone/>
            </a:pPr>
            <a:r>
              <a:rPr lang="cs-CZ" sz="2800" dirty="0" smtClean="0"/>
              <a:t>12. V matematice se používala soustava …………………..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1336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křížovky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DŘEVO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MEZOPOTAMIE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POTOPA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S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G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CIHLA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KOLO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TIGRIS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KANÁL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SUMEROVÉ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PERSKÝ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b="1" dirty="0" smtClean="0"/>
              <a:t>ŠEDESÁTKOVÁ</a:t>
            </a:r>
          </a:p>
          <a:p>
            <a:pPr marL="514350" indent="-514350">
              <a:buFont typeface="+mj-lt"/>
              <a:buAutoNum type="arabicPeriod"/>
            </a:pP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456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SUMEROVÉ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Nejstarší obyvatelé M., které známe </a:t>
            </a:r>
            <a:r>
              <a:rPr lang="cs-CZ" b="1" dirty="0" smtClean="0"/>
              <a:t>jménem</a:t>
            </a:r>
          </a:p>
          <a:p>
            <a:r>
              <a:rPr lang="cs-CZ" dirty="0" smtClean="0"/>
              <a:t>V </a:t>
            </a:r>
            <a:r>
              <a:rPr lang="cs-CZ" dirty="0" smtClean="0"/>
              <a:t>Mezopotámii </a:t>
            </a:r>
            <a:r>
              <a:rPr lang="cs-CZ" dirty="0" smtClean="0"/>
              <a:t>žili od 4. tisíciletí </a:t>
            </a:r>
            <a:r>
              <a:rPr lang="cs-CZ" dirty="0" err="1" smtClean="0"/>
              <a:t>př.n.l</a:t>
            </a:r>
            <a:endParaRPr lang="cs-CZ" dirty="0" smtClean="0"/>
          </a:p>
          <a:p>
            <a:r>
              <a:rPr lang="cs-CZ" dirty="0" smtClean="0"/>
              <a:t>Vytvořili základy </a:t>
            </a:r>
            <a:r>
              <a:rPr lang="cs-CZ" b="1" dirty="0" smtClean="0"/>
              <a:t>kultury a civilizace</a:t>
            </a:r>
            <a:r>
              <a:rPr lang="cs-CZ" dirty="0" smtClean="0"/>
              <a:t> v této oblasti</a:t>
            </a:r>
          </a:p>
          <a:p>
            <a:r>
              <a:rPr lang="cs-CZ" dirty="0" smtClean="0"/>
              <a:t>Používali </a:t>
            </a:r>
            <a:r>
              <a:rPr lang="cs-CZ" b="1" dirty="0" smtClean="0"/>
              <a:t>písmo</a:t>
            </a:r>
          </a:p>
          <a:p>
            <a:r>
              <a:rPr lang="cs-CZ" dirty="0" smtClean="0"/>
              <a:t>Vytvořili </a:t>
            </a:r>
            <a:r>
              <a:rPr lang="cs-CZ" b="1" dirty="0" smtClean="0"/>
              <a:t>městské státy </a:t>
            </a:r>
            <a:r>
              <a:rPr lang="cs-CZ" dirty="0" smtClean="0"/>
              <a:t>v jižní části M. na přelomu 4. a 3. tisíciletí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150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Městský stát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Nevelký státní útvar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Město + zemědělská oblast okolo města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Město – sídlo panovníka</a:t>
            </a:r>
          </a:p>
          <a:p>
            <a:pPr marL="0" indent="0">
              <a:buNone/>
            </a:pPr>
            <a:r>
              <a:rPr lang="cs-CZ" dirty="0" smtClean="0"/>
              <a:t>                - chrám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488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Klínové písmo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36" y="1628800"/>
            <a:ext cx="4388145" cy="46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4664"/>
            <a:ext cx="3923640" cy="622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062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Klínové 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Znaky mají tvar klínů</a:t>
            </a:r>
          </a:p>
          <a:p>
            <a:r>
              <a:rPr lang="cs-CZ" dirty="0" smtClean="0"/>
              <a:t>Hliněné destičky</a:t>
            </a:r>
          </a:p>
          <a:p>
            <a:r>
              <a:rPr lang="cs-CZ" dirty="0" smtClean="0"/>
              <a:t>Do měkké hlíny</a:t>
            </a:r>
          </a:p>
          <a:p>
            <a:r>
              <a:rPr lang="cs-CZ" dirty="0" smtClean="0"/>
              <a:t>Několik set znaků</a:t>
            </a:r>
          </a:p>
          <a:p>
            <a:r>
              <a:rPr lang="cs-CZ" dirty="0" smtClean="0"/>
              <a:t>Od Sumerů ho převzali i další obyvatelé 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597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se psalo?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Hospodářské záznamy</a:t>
            </a:r>
          </a:p>
          <a:p>
            <a:r>
              <a:rPr lang="cs-CZ" dirty="0" smtClean="0"/>
              <a:t>Smlouvy 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b="1" dirty="0" smtClean="0">
                <a:solidFill>
                  <a:srgbClr val="C00000"/>
                </a:solidFill>
              </a:rPr>
              <a:t>Epos o </a:t>
            </a:r>
            <a:r>
              <a:rPr lang="cs-CZ" b="1" dirty="0" err="1" smtClean="0">
                <a:solidFill>
                  <a:srgbClr val="C00000"/>
                </a:solidFill>
              </a:rPr>
              <a:t>Gilgamešovi</a:t>
            </a:r>
            <a:endParaRPr lang="cs-CZ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cs-CZ" b="1" dirty="0" err="1" smtClean="0">
                <a:solidFill>
                  <a:srgbClr val="C00000"/>
                </a:solidFill>
              </a:rPr>
              <a:t>Chammurapiho</a:t>
            </a:r>
            <a:r>
              <a:rPr lang="cs-CZ" b="1" dirty="0" smtClean="0">
                <a:solidFill>
                  <a:srgbClr val="C00000"/>
                </a:solidFill>
              </a:rPr>
              <a:t> zákoník</a:t>
            </a:r>
          </a:p>
        </p:txBody>
      </p:sp>
    </p:spTree>
    <p:extLst>
      <p:ext uri="{BB962C8B-B14F-4D97-AF65-F5344CB8AC3E}">
        <p14:creationId xmlns:p14="http://schemas.microsoft.com/office/powerpoint/2010/main" val="157947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Dějiny </a:t>
            </a:r>
            <a:r>
              <a:rPr lang="cs-CZ" dirty="0" err="1" smtClean="0"/>
              <a:t>mezopotámie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Mezopotámie</a:t>
            </a:r>
            <a:r>
              <a:rPr lang="cs-CZ" dirty="0" smtClean="0"/>
              <a:t>  - není název státu</a:t>
            </a:r>
          </a:p>
          <a:p>
            <a:r>
              <a:rPr lang="cs-CZ" dirty="0" smtClean="0"/>
              <a:t>Na konci 3. tisíciletí sumerské městské státy zanikly</a:t>
            </a:r>
          </a:p>
          <a:p>
            <a:r>
              <a:rPr lang="cs-CZ" dirty="0" smtClean="0"/>
              <a:t>V M. se vytvořila dvě centra moci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</a:t>
            </a:r>
            <a:r>
              <a:rPr lang="cs-CZ" b="1" dirty="0" smtClean="0">
                <a:solidFill>
                  <a:srgbClr val="FF0000"/>
                </a:solidFill>
              </a:rPr>
              <a:t>Babylonská říše   a   Asyrská říše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Oba státy spolu soupeřily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Od poloviny 1. tisíciletí př.n.l. byla M. dobývána a ovládána silnějšími státy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4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Chammurapiho</a:t>
            </a:r>
            <a:r>
              <a:rPr lang="cs-CZ" dirty="0" smtClean="0"/>
              <a:t> zákoník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Král </a:t>
            </a:r>
            <a:r>
              <a:rPr lang="cs-CZ" dirty="0" err="1" smtClean="0"/>
              <a:t>Chammurapi</a:t>
            </a:r>
            <a:endParaRPr lang="cs-CZ" dirty="0" smtClean="0"/>
          </a:p>
          <a:p>
            <a:r>
              <a:rPr lang="cs-CZ" dirty="0" smtClean="0"/>
              <a:t>Babylonie</a:t>
            </a:r>
          </a:p>
          <a:p>
            <a:r>
              <a:rPr lang="cs-CZ" dirty="0" smtClean="0"/>
              <a:t>18. stol. př.n.l.</a:t>
            </a:r>
          </a:p>
          <a:p>
            <a:r>
              <a:rPr lang="cs-CZ" dirty="0" smtClean="0"/>
              <a:t>Jeden z </a:t>
            </a:r>
            <a:r>
              <a:rPr lang="cs-CZ" smtClean="0"/>
              <a:t>nejstarších zákoníků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8226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425" y="576263"/>
            <a:ext cx="3867150" cy="570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209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náboženství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</a:t>
            </a:r>
            <a:r>
              <a:rPr lang="cs-CZ" b="1" dirty="0" smtClean="0"/>
              <a:t>olyteismus</a:t>
            </a:r>
          </a:p>
          <a:p>
            <a:r>
              <a:rPr lang="cs-CZ" dirty="0" smtClean="0"/>
              <a:t>bůh – ochránce</a:t>
            </a:r>
          </a:p>
          <a:p>
            <a:r>
              <a:rPr lang="cs-CZ" dirty="0" smtClean="0"/>
              <a:t>kněží – oběti, věštby</a:t>
            </a:r>
          </a:p>
          <a:p>
            <a:r>
              <a:rPr lang="cs-CZ" dirty="0"/>
              <a:t>c</a:t>
            </a:r>
            <a:r>
              <a:rPr lang="cs-CZ" dirty="0" smtClean="0"/>
              <a:t>hrámy</a:t>
            </a:r>
          </a:p>
          <a:p>
            <a:r>
              <a:rPr lang="cs-CZ" b="1" dirty="0" smtClean="0"/>
              <a:t>zikkurat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956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zikkurat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7322940" cy="51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577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zikkurat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tupňovitá stavba</a:t>
            </a:r>
          </a:p>
          <a:p>
            <a:r>
              <a:rPr lang="cs-CZ" dirty="0"/>
              <a:t>n</a:t>
            </a:r>
            <a:r>
              <a:rPr lang="cs-CZ" dirty="0" smtClean="0"/>
              <a:t>a vrcholu – chrám</a:t>
            </a:r>
          </a:p>
          <a:p>
            <a:r>
              <a:rPr lang="cs-CZ" dirty="0"/>
              <a:t>v</a:t>
            </a:r>
            <a:r>
              <a:rPr lang="cs-CZ" dirty="0" smtClean="0"/>
              <a:t>e městech</a:t>
            </a:r>
          </a:p>
          <a:p>
            <a:r>
              <a:rPr lang="cs-CZ" dirty="0"/>
              <a:t>d</a:t>
            </a:r>
            <a:r>
              <a:rPr lang="cs-CZ" dirty="0" smtClean="0"/>
              <a:t>ochovány pouze základy některých staveb</a:t>
            </a:r>
          </a:p>
        </p:txBody>
      </p:sp>
    </p:spTree>
    <p:extLst>
      <p:ext uri="{BB962C8B-B14F-4D97-AF65-F5344CB8AC3E}">
        <p14:creationId xmlns:p14="http://schemas.microsoft.com/office/powerpoint/2010/main" val="645178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babylon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j</a:t>
            </a:r>
            <a:r>
              <a:rPr lang="cs-CZ" dirty="0" smtClean="0"/>
              <a:t>edno </a:t>
            </a:r>
            <a:r>
              <a:rPr lang="cs-CZ" b="1" dirty="0" smtClean="0"/>
              <a:t>z nejvýznamnějších </a:t>
            </a:r>
            <a:r>
              <a:rPr lang="cs-CZ" dirty="0" smtClean="0"/>
              <a:t>měst starověku</a:t>
            </a:r>
          </a:p>
          <a:p>
            <a:r>
              <a:rPr lang="cs-CZ" dirty="0"/>
              <a:t>n</a:t>
            </a:r>
            <a:r>
              <a:rPr lang="cs-CZ" dirty="0" smtClean="0"/>
              <a:t>ejvětší rozkvět – </a:t>
            </a:r>
            <a:r>
              <a:rPr lang="cs-CZ" b="1" dirty="0" smtClean="0"/>
              <a:t>kolem r. 600 př.n.l.</a:t>
            </a:r>
          </a:p>
          <a:p>
            <a:r>
              <a:rPr lang="cs-CZ" dirty="0"/>
              <a:t>c</a:t>
            </a:r>
            <a:r>
              <a:rPr lang="cs-CZ" dirty="0" smtClean="0"/>
              <a:t>entrum babylonské říše</a:t>
            </a:r>
          </a:p>
          <a:p>
            <a:r>
              <a:rPr lang="cs-CZ" dirty="0"/>
              <a:t>c</a:t>
            </a:r>
            <a:r>
              <a:rPr lang="cs-CZ" dirty="0" smtClean="0"/>
              <a:t>hrám boha </a:t>
            </a:r>
            <a:r>
              <a:rPr lang="cs-CZ" b="1" dirty="0" err="1" smtClean="0"/>
              <a:t>Marduka</a:t>
            </a:r>
            <a:endParaRPr lang="cs-CZ" b="1" dirty="0" smtClean="0"/>
          </a:p>
          <a:p>
            <a:r>
              <a:rPr lang="cs-CZ" b="1" dirty="0" err="1" smtClean="0"/>
              <a:t>Ištařina</a:t>
            </a:r>
            <a:r>
              <a:rPr lang="cs-CZ" b="1" dirty="0" smtClean="0"/>
              <a:t> brána </a:t>
            </a:r>
            <a:r>
              <a:rPr lang="cs-CZ" dirty="0" smtClean="0"/>
              <a:t>(bohyně </a:t>
            </a:r>
            <a:r>
              <a:rPr lang="cs-CZ" dirty="0" err="1" smtClean="0"/>
              <a:t>Ištar</a:t>
            </a:r>
            <a:r>
              <a:rPr lang="cs-CZ" dirty="0" smtClean="0"/>
              <a:t>)</a:t>
            </a:r>
          </a:p>
          <a:p>
            <a:r>
              <a:rPr lang="cs-CZ" dirty="0"/>
              <a:t>d</a:t>
            </a:r>
            <a:r>
              <a:rPr lang="cs-CZ" dirty="0" smtClean="0"/>
              <a:t>iv světa: </a:t>
            </a:r>
            <a:r>
              <a:rPr lang="cs-CZ" b="1" dirty="0" smtClean="0"/>
              <a:t>visuté zahrady </a:t>
            </a:r>
            <a:r>
              <a:rPr lang="cs-CZ" dirty="0" smtClean="0"/>
              <a:t>královny Semiramis</a:t>
            </a:r>
          </a:p>
          <a:p>
            <a:r>
              <a:rPr lang="cs-CZ" dirty="0"/>
              <a:t>m</a:t>
            </a:r>
            <a:r>
              <a:rPr lang="cs-CZ" dirty="0" smtClean="0"/>
              <a:t>ohutné hradby – přesto dobyli město Peršané (539) – konec babylonské říše</a:t>
            </a:r>
          </a:p>
          <a:p>
            <a:r>
              <a:rPr lang="cs-CZ" b="1" dirty="0" smtClean="0"/>
              <a:t>Alexander Makedonský</a:t>
            </a:r>
            <a:endParaRPr lang="cs-CZ" b="1" dirty="0"/>
          </a:p>
          <a:p>
            <a:r>
              <a:rPr lang="cs-CZ" dirty="0" smtClean="0"/>
              <a:t>babylonská věž - Bible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959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576"/>
            <a:ext cx="5130000" cy="68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171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Ištařina</a:t>
            </a:r>
            <a:r>
              <a:rPr lang="cs-CZ" dirty="0" smtClean="0"/>
              <a:t> brána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</a:t>
            </a:r>
            <a:r>
              <a:rPr lang="cs-CZ" dirty="0" smtClean="0"/>
              <a:t>ohyně lásky, války a plodnosti</a:t>
            </a:r>
          </a:p>
          <a:p>
            <a:r>
              <a:rPr lang="cs-CZ" dirty="0" smtClean="0"/>
              <a:t>rekonstrukce v muzeu v Berlíně (Pergamon)</a:t>
            </a:r>
          </a:p>
          <a:p>
            <a:r>
              <a:rPr lang="cs-CZ" dirty="0"/>
              <a:t>c</a:t>
            </a:r>
            <a:r>
              <a:rPr lang="cs-CZ" dirty="0" smtClean="0"/>
              <a:t>ihly s modrou glazurou</a:t>
            </a:r>
          </a:p>
          <a:p>
            <a:r>
              <a:rPr lang="cs-CZ" dirty="0"/>
              <a:t>d</a:t>
            </a:r>
            <a:r>
              <a:rPr lang="cs-CZ" dirty="0" smtClean="0"/>
              <a:t>rak, býk, lev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515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prameny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1400" dirty="0"/>
              <a:t>KOLEKTIV AUTORŮ. </a:t>
            </a:r>
            <a:r>
              <a:rPr lang="cs-CZ" sz="1400" i="1" dirty="0"/>
              <a:t>Dějepis 6</a:t>
            </a:r>
            <a:r>
              <a:rPr lang="cs-CZ" sz="1400" dirty="0"/>
              <a:t>. Plzeň: Fraus, 2007, ISBN 978-807238-8.</a:t>
            </a:r>
          </a:p>
          <a:p>
            <a:pPr lvl="0"/>
            <a:r>
              <a:rPr lang="cs-CZ" sz="1400" dirty="0"/>
              <a:t>MANDELOVÁ, Helena a kol. </a:t>
            </a:r>
            <a:r>
              <a:rPr lang="cs-CZ" sz="1400" i="1" dirty="0"/>
              <a:t>Pravěk a starověk</a:t>
            </a:r>
            <a:r>
              <a:rPr lang="cs-CZ" sz="1400" dirty="0"/>
              <a:t>. Praha: Kartografie Praha, 1995, ISBN 80-7011-340-5.</a:t>
            </a:r>
          </a:p>
          <a:p>
            <a:pPr marL="0" indent="0">
              <a:buNone/>
            </a:pPr>
            <a:r>
              <a:rPr lang="cs-CZ" sz="1400" dirty="0" smtClean="0"/>
              <a:t> Obrázky</a:t>
            </a:r>
            <a:r>
              <a:rPr lang="cs-CZ" sz="1400" dirty="0"/>
              <a:t> </a:t>
            </a:r>
          </a:p>
          <a:p>
            <a:pPr marL="0" indent="0">
              <a:buNone/>
            </a:pPr>
            <a:r>
              <a:rPr lang="cs-CZ" sz="1400" dirty="0"/>
              <a:t>PEEL, Mike.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11.1.2014]. Dostupný 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commons.wikimedia.org/wiki/File:British_Museum_Flood_Tablet_1.jpg?uselang=cs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</a:t>
            </a:r>
            <a:r>
              <a:rPr lang="cs-CZ" sz="1400" dirty="0"/>
              <a:t>volné </a:t>
            </a:r>
            <a:r>
              <a:rPr lang="cs-CZ" sz="1400" dirty="0" smtClean="0"/>
              <a:t>dílo, autor neuveden: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commons.wikimedia.org/wiki/File:Cuneiform_script.jpg?uselang=cs</a:t>
            </a:r>
            <a:endParaRPr lang="cs-CZ" sz="1400" dirty="0" smtClean="0"/>
          </a:p>
          <a:p>
            <a:pPr marL="0" indent="0">
              <a:buNone/>
            </a:pPr>
            <a:r>
              <a:rPr lang="pl-PL" sz="1400" dirty="0"/>
              <a:t>RAMA. </a:t>
            </a:r>
            <a:r>
              <a:rPr lang="pl-PL" sz="1400" i="1" dirty="0"/>
              <a:t>wikipedia</a:t>
            </a:r>
            <a:r>
              <a:rPr lang="pl-PL" sz="1400" dirty="0"/>
              <a:t> [online]. [cit. 11.1.2014]. Dostupný na </a:t>
            </a:r>
            <a:r>
              <a:rPr lang="pl-PL" sz="1400" dirty="0" smtClean="0"/>
              <a:t>WWW:</a:t>
            </a:r>
          </a:p>
          <a:p>
            <a:pPr marL="0" indent="0">
              <a:buNone/>
            </a:pPr>
            <a:r>
              <a:rPr lang="cs-CZ" sz="1400" dirty="0" smtClean="0">
                <a:hlinkClick r:id="rId4"/>
              </a:rPr>
              <a:t>http</a:t>
            </a:r>
            <a:r>
              <a:rPr lang="cs-CZ" sz="1400" dirty="0">
                <a:hlinkClick r:id="rId4"/>
              </a:rPr>
              <a:t>://</a:t>
            </a:r>
            <a:r>
              <a:rPr lang="cs-CZ" sz="1400" dirty="0" smtClean="0">
                <a:hlinkClick r:id="rId4"/>
              </a:rPr>
              <a:t>commons.wikimedia.org/wiki/File:Code-de-Hammurabi-1.jpg?uselang=cs</a:t>
            </a:r>
            <a:endParaRPr lang="cs-CZ" sz="1400" dirty="0" smtClean="0"/>
          </a:p>
          <a:p>
            <a:pPr marL="0" indent="0">
              <a:buNone/>
            </a:pPr>
            <a:r>
              <a:rPr lang="en-US" sz="1400" dirty="0"/>
              <a:t>SIMPSON, William. </a:t>
            </a:r>
            <a:r>
              <a:rPr lang="en-US" sz="1400" i="1" dirty="0" err="1"/>
              <a:t>wikipedia</a:t>
            </a:r>
            <a:r>
              <a:rPr lang="en-US" sz="1400" dirty="0"/>
              <a:t> [online]. [cit. 11.1.2014]. </a:t>
            </a:r>
            <a:r>
              <a:rPr lang="en-US" sz="1400" dirty="0" err="1"/>
              <a:t>Dostupný</a:t>
            </a:r>
            <a:r>
              <a:rPr lang="en-US" sz="1400" dirty="0"/>
              <a:t> </a:t>
            </a:r>
            <a:r>
              <a:rPr lang="en-US" sz="1400" dirty="0" err="1"/>
              <a:t>na</a:t>
            </a:r>
            <a:r>
              <a:rPr lang="en-US" sz="1400" dirty="0"/>
              <a:t> WWW: </a:t>
            </a:r>
            <a:r>
              <a:rPr lang="en-US" sz="1400" dirty="0">
                <a:hlinkClick r:id="rId5"/>
              </a:rPr>
              <a:t>http://</a:t>
            </a:r>
            <a:r>
              <a:rPr lang="en-US" sz="1400" dirty="0" smtClean="0">
                <a:hlinkClick r:id="rId5"/>
              </a:rPr>
              <a:t>commons.wikimedia.org/wiki/File:The_walls_of_Babylon_and_the_temple_of_Bel.jpg?uselang=cs</a:t>
            </a:r>
            <a:endParaRPr lang="cs-CZ" sz="1400" dirty="0" smtClean="0"/>
          </a:p>
          <a:p>
            <a:pPr marL="0" indent="0">
              <a:buNone/>
            </a:pPr>
            <a:r>
              <a:rPr lang="en-US" sz="1400" dirty="0" smtClean="0"/>
              <a:t> </a:t>
            </a:r>
            <a:r>
              <a:rPr lang="cs-CZ" sz="1400" dirty="0"/>
              <a:t>DEUTSCHE FOTOTHEK. </a:t>
            </a:r>
            <a:r>
              <a:rPr lang="cs-CZ" sz="1400" i="1" dirty="0" err="1"/>
              <a:t>wikipedia</a:t>
            </a:r>
            <a:r>
              <a:rPr lang="cs-CZ" sz="1400" dirty="0"/>
              <a:t> [online]. [cit. 11.1.2014]. Dostupný na WWW: </a:t>
            </a:r>
            <a:r>
              <a:rPr lang="cs-CZ" sz="1400" dirty="0">
                <a:hlinkClick r:id="rId6"/>
              </a:rPr>
              <a:t>http://commons.wikimedia.org/wiki/File:Fotothek_df_ps_0002470_Innenr%C3%A4ume_%</a:t>
            </a:r>
            <a:r>
              <a:rPr lang="cs-CZ" sz="1400" dirty="0" smtClean="0">
                <a:hlinkClick r:id="rId6"/>
              </a:rPr>
              <a:t>5E_Ausstellungsgeb%C3%A4ude.jpg?uselang=cs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 </a:t>
            </a:r>
          </a:p>
          <a:p>
            <a:pPr marL="0" indent="0">
              <a:buNone/>
            </a:pPr>
            <a:r>
              <a:rPr lang="pl-PL" sz="1400" dirty="0" smtClean="0"/>
              <a:t> </a:t>
            </a:r>
          </a:p>
          <a:p>
            <a:pPr marL="0" indent="0">
              <a:buNone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816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265</TotalTime>
  <Words>452</Words>
  <Application>Microsoft Office PowerPoint</Application>
  <PresentationFormat>Předvádění na obrazovce (4:3)</PresentationFormat>
  <Paragraphs>118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Cesta</vt:lpstr>
      <vt:lpstr>                                                         </vt:lpstr>
      <vt:lpstr>Mezopotámie </vt:lpstr>
      <vt:lpstr>Opakování z minulé hodiny:  křížovka</vt:lpstr>
      <vt:lpstr>Prezentace aplikace PowerPoint</vt:lpstr>
      <vt:lpstr>Řešení křížovky</vt:lpstr>
      <vt:lpstr>SUMEROVÉ</vt:lpstr>
      <vt:lpstr>Městský stát</vt:lpstr>
      <vt:lpstr>Klínové písmo</vt:lpstr>
      <vt:lpstr>Klínové písmo</vt:lpstr>
      <vt:lpstr>Co se psalo?</vt:lpstr>
      <vt:lpstr>Dějiny mezopotámie</vt:lpstr>
      <vt:lpstr>Chammurapiho zákoník</vt:lpstr>
      <vt:lpstr>Prezentace aplikace PowerPoint</vt:lpstr>
      <vt:lpstr>náboženství</vt:lpstr>
      <vt:lpstr>zikkurat</vt:lpstr>
      <vt:lpstr>zikkurat</vt:lpstr>
      <vt:lpstr>babylon</vt:lpstr>
      <vt:lpstr>Prezentace aplikace PowerPoint</vt:lpstr>
      <vt:lpstr>Ištařina brána</vt:lpstr>
      <vt:lpstr>prameny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Mezopotámie</dc:title>
  <dc:creator>Jana Rykrová</dc:creator>
  <cp:lastModifiedBy>Jana Rykrová</cp:lastModifiedBy>
  <cp:revision>48</cp:revision>
  <dcterms:created xsi:type="dcterms:W3CDTF">2014-01-09T18:19:01Z</dcterms:created>
  <dcterms:modified xsi:type="dcterms:W3CDTF">2014-01-11T16:16:44Z</dcterms:modified>
</cp:coreProperties>
</file>