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sldIdLst>
    <p:sldId id="256" r:id="rId2"/>
    <p:sldId id="277" r:id="rId3"/>
    <p:sldId id="279" r:id="rId4"/>
    <p:sldId id="282" r:id="rId5"/>
    <p:sldId id="293" r:id="rId6"/>
    <p:sldId id="283" r:id="rId7"/>
    <p:sldId id="286" r:id="rId8"/>
    <p:sldId id="285" r:id="rId9"/>
    <p:sldId id="284" r:id="rId10"/>
    <p:sldId id="281" r:id="rId11"/>
    <p:sldId id="280" r:id="rId12"/>
    <p:sldId id="287" r:id="rId13"/>
    <p:sldId id="294" r:id="rId14"/>
    <p:sldId id="278" r:id="rId15"/>
    <p:sldId id="272" r:id="rId16"/>
    <p:sldId id="291" r:id="rId17"/>
    <p:sldId id="292" r:id="rId18"/>
    <p:sldId id="290" r:id="rId19"/>
    <p:sldId id="28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69" autoAdjust="0"/>
    <p:restoredTop sz="94660"/>
  </p:normalViewPr>
  <p:slideViewPr>
    <p:cSldViewPr snapToGrid="0">
      <p:cViewPr>
        <p:scale>
          <a:sx n="100" d="100"/>
          <a:sy n="100" d="100"/>
        </p:scale>
        <p:origin x="-1435" y="-43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cs-CZ" dirty="0" smtClean="0"/>
              <a:t>Podíl paliv užívaných v domácnosti</a:t>
            </a:r>
            <a:endParaRPr lang="cs-CZ" dirty="0"/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6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6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s-CZ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List1!$A$2:$A$7</c:f>
              <c:strCache>
                <c:ptCount val="6"/>
                <c:pt idx="0">
                  <c:v>plynné palivo(střední zdroje)</c:v>
                </c:pt>
                <c:pt idx="1">
                  <c:v>dřevní odpad</c:v>
                </c:pt>
                <c:pt idx="2">
                  <c:v>černé uhlí</c:v>
                </c:pt>
                <c:pt idx="3">
                  <c:v>plynné palivo(velké zdroje)</c:v>
                </c:pt>
                <c:pt idx="4">
                  <c:v>dřevní štěpka</c:v>
                </c:pt>
                <c:pt idx="5">
                  <c:v>hnědé uhlí</c:v>
                </c:pt>
              </c:strCache>
            </c:strRef>
          </c:cat>
          <c:val>
            <c:numRef>
              <c:f>List1!$B$2:$B$7</c:f>
              <c:numCache>
                <c:formatCode>0.00%</c:formatCode>
                <c:ptCount val="6"/>
                <c:pt idx="0">
                  <c:v>0.71030000000000004</c:v>
                </c:pt>
                <c:pt idx="1">
                  <c:v>3.7400000000000003E-2</c:v>
                </c:pt>
                <c:pt idx="2">
                  <c:v>4.6699999999999998E-2</c:v>
                </c:pt>
                <c:pt idx="3">
                  <c:v>4.6699999999999998E-2</c:v>
                </c:pt>
                <c:pt idx="4">
                  <c:v>0.1028</c:v>
                </c:pt>
                <c:pt idx="5">
                  <c:v>5.6099999999999997E-2</c:v>
                </c:pt>
              </c:numCache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strRef>
                    <c:extLst>
                      <c:ext uri="{02D57815-91ED-43cb-92C2-25804820EDAC}">
                        <c15:formulaRef>
                          <c15:sqref>List1!$B$1</c15:sqref>
                        </c15:formulaRef>
                      </c:ext>
                    </c:extLst>
                    <c:strCache>
                      <c:ptCount val="1"/>
                      <c:pt idx="0">
                        <c:v>Prodej</c:v>
                      </c:pt>
                    </c:strCache>
                  </c:strRef>
                </c15:tx>
              </c15:filteredSeriesTitle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Porovnání nákladů na vytápění dle druhu paliva v Kč/rok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s-CZ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List1!$A$2:$A$19</c:f>
              <c:strCache>
                <c:ptCount val="16"/>
                <c:pt idx="0">
                  <c:v>Dřevo</c:v>
                </c:pt>
                <c:pt idx="1">
                  <c:v>Hnědé uhlí</c:v>
                </c:pt>
                <c:pt idx="2">
                  <c:v>Rostlinné pelety</c:v>
                </c:pt>
                <c:pt idx="3">
                  <c:v>Štěpka</c:v>
                </c:pt>
                <c:pt idx="4">
                  <c:v>Obilí</c:v>
                </c:pt>
                <c:pt idx="5">
                  <c:v>Tepelné čerpadlo</c:v>
                </c:pt>
                <c:pt idx="6">
                  <c:v>Dřevěné pelety</c:v>
                </c:pt>
                <c:pt idx="7">
                  <c:v>Dřevěné brikety</c:v>
                </c:pt>
                <c:pt idx="8">
                  <c:v>Černé uhlí</c:v>
                </c:pt>
                <c:pt idx="9">
                  <c:v>Centrální zásobování teplem</c:v>
                </c:pt>
                <c:pt idx="10">
                  <c:v>Zemní plyn</c:v>
                </c:pt>
                <c:pt idx="11">
                  <c:v>Koks</c:v>
                </c:pt>
                <c:pt idx="12">
                  <c:v>Lehký topný olej (ELTO)</c:v>
                </c:pt>
                <c:pt idx="13">
                  <c:v>Propan</c:v>
                </c:pt>
                <c:pt idx="14">
                  <c:v>Elektřina akumulace</c:v>
                </c:pt>
                <c:pt idx="15">
                  <c:v>Elektřina přímotop</c:v>
                </c:pt>
              </c:strCache>
            </c:strRef>
          </c:cat>
          <c:val>
            <c:numRef>
              <c:f>List1!$B$2:$B$19</c:f>
              <c:numCache>
                <c:formatCode>#,##0</c:formatCode>
                <c:ptCount val="18"/>
                <c:pt idx="0">
                  <c:v>11279</c:v>
                </c:pt>
                <c:pt idx="1">
                  <c:v>11285</c:v>
                </c:pt>
                <c:pt idx="2">
                  <c:v>12639</c:v>
                </c:pt>
                <c:pt idx="3">
                  <c:v>13000</c:v>
                </c:pt>
                <c:pt idx="4">
                  <c:v>13595</c:v>
                </c:pt>
                <c:pt idx="5">
                  <c:v>17093</c:v>
                </c:pt>
                <c:pt idx="6">
                  <c:v>17774</c:v>
                </c:pt>
                <c:pt idx="7">
                  <c:v>19810</c:v>
                </c:pt>
                <c:pt idx="8">
                  <c:v>20464</c:v>
                </c:pt>
                <c:pt idx="9">
                  <c:v>26531</c:v>
                </c:pt>
                <c:pt idx="10">
                  <c:v>27342</c:v>
                </c:pt>
                <c:pt idx="11">
                  <c:v>28592</c:v>
                </c:pt>
                <c:pt idx="12">
                  <c:v>32170</c:v>
                </c:pt>
                <c:pt idx="13">
                  <c:v>33054</c:v>
                </c:pt>
                <c:pt idx="14">
                  <c:v>36860</c:v>
                </c:pt>
                <c:pt idx="15">
                  <c:v>45104</c:v>
                </c:pt>
              </c:numCache>
            </c:numRef>
          </c:val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15"/>
        <c:overlap val="-20"/>
        <c:axId val="81039360"/>
        <c:axId val="81215872"/>
      </c:barChart>
      <c:catAx>
        <c:axId val="8103936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81215872"/>
        <c:crosses val="autoZero"/>
        <c:auto val="1"/>
        <c:lblAlgn val="ctr"/>
        <c:lblOffset val="100"/>
        <c:noMultiLvlLbl val="0"/>
      </c:catAx>
      <c:valAx>
        <c:axId val="8121587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810393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lines.cz/uploaded/stepka_nozova.jpg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ireceptar.cz/res/data/072/008851.jpg" TargetMode="External"/><Relationship Id="rId12" Type="http://schemas.openxmlformats.org/officeDocument/2006/relationships/hyperlink" Target="http://is.muni.cz/do/1499/el/estud/pedf/js10/antropog/web/img/obr84.jpg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rlickepelety.cz/pelety.jpg" TargetMode="External"/><Relationship Id="rId11" Type="http://schemas.openxmlformats.org/officeDocument/2006/relationships/hyperlink" Target="http://www.cez.cz/edee/content/file/static/encyklopedie/images/02/CR_Plynovod.gif" TargetMode="External"/><Relationship Id="rId5" Type="http://schemas.openxmlformats.org/officeDocument/2006/relationships/hyperlink" Target="http://www.krby-kamna-pekar.cz/vhodne_palivo/graf.jpg" TargetMode="External"/><Relationship Id="rId10" Type="http://schemas.openxmlformats.org/officeDocument/2006/relationships/hyperlink" Target="http://www.plynarna-pb.cz/plnirna/01.jpg" TargetMode="External"/><Relationship Id="rId4" Type="http://schemas.openxmlformats.org/officeDocument/2006/relationships/hyperlink" Target="http://www.asb-portal.cz/UserFiles/Image/tzb/vytapeni/provoz-kotlu-z-pohledu-emisi-znecistujicich-latek-1676/2.jpg" TargetMode="External"/><Relationship Id="rId9" Type="http://schemas.openxmlformats.org/officeDocument/2006/relationships/hyperlink" Target="http://img3.hyperinzerce.cz/x-cz/inz/6360/6360752-piliny-levne-1.j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495787" cy="804634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791580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Vlastnosti paliv II.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VY_32_INOVACE_18_364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8818561"/>
              </p:ext>
            </p:extLst>
          </p:nvPr>
        </p:nvGraphicFramePr>
        <p:xfrm>
          <a:off x="742437" y="2208011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dalšími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druhy paliv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paliva, kapalná paliva, plynná paliva, svítiplyn, olej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–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123376" y="2047472"/>
            <a:ext cx="42919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Vlastnosti </a:t>
            </a:r>
            <a:r>
              <a:rPr lang="cs-CZ" sz="4000" b="1" dirty="0" smtClean="0"/>
              <a:t>paliv II.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79288" y="2948864"/>
            <a:ext cx="418011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accent1"/>
                </a:solidFill>
              </a:rPr>
              <a:t>pevná, kapalná, plynná</a:t>
            </a:r>
            <a:endParaRPr lang="cs-CZ" sz="2800" dirty="0">
              <a:solidFill>
                <a:schemeClr val="accent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074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53063" y="1221254"/>
            <a:ext cx="5428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accent1"/>
                </a:solidFill>
              </a:rPr>
              <a:t>Skupenství paliv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3063" y="2002113"/>
            <a:ext cx="7126514" cy="40113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dirty="0"/>
              <a:t>Plynná paliva</a:t>
            </a:r>
          </a:p>
          <a:p>
            <a:pPr marL="0" lvl="1">
              <a:spcBef>
                <a:spcPts val="1000"/>
              </a:spcBef>
            </a:pPr>
            <a:r>
              <a:rPr lang="cs-CZ" sz="2200" dirty="0" smtClean="0"/>
              <a:t>- vodík</a:t>
            </a:r>
            <a:r>
              <a:rPr lang="cs-CZ" sz="2200" dirty="0"/>
              <a:t>, zemní plyn, svítiplyn, koksárenský plyn, vysokopecní plyn, generátorový plyn</a:t>
            </a:r>
          </a:p>
          <a:p>
            <a:pPr marL="0" lvl="1" indent="0">
              <a:spcBef>
                <a:spcPts val="1000"/>
              </a:spcBef>
              <a:buNone/>
            </a:pPr>
            <a:endParaRPr lang="cs-CZ" sz="2200" dirty="0"/>
          </a:p>
          <a:p>
            <a:pPr marL="457200" indent="-457200">
              <a:buFont typeface="+mj-lt"/>
              <a:buAutoNum type="arabicPeriod"/>
            </a:pPr>
            <a:r>
              <a:rPr lang="cs-CZ" sz="2200" b="1" dirty="0"/>
              <a:t>Kapalná paliva </a:t>
            </a:r>
            <a:endParaRPr lang="cs-CZ" sz="2200" b="1" dirty="0" smtClean="0"/>
          </a:p>
          <a:p>
            <a:r>
              <a:rPr lang="cs-CZ" sz="2200" dirty="0" smtClean="0"/>
              <a:t>- benzín</a:t>
            </a:r>
            <a:r>
              <a:rPr lang="cs-CZ" sz="2200" dirty="0"/>
              <a:t>, motorová nafta, petrolej, benzen, alkoholy,</a:t>
            </a:r>
          </a:p>
          <a:p>
            <a:pPr>
              <a:buFontTx/>
              <a:buChar char="-"/>
            </a:pPr>
            <a:endParaRPr lang="cs-CZ" sz="2200" dirty="0"/>
          </a:p>
          <a:p>
            <a:pPr marL="457200" indent="-457200">
              <a:buFont typeface="+mj-lt"/>
              <a:buAutoNum type="arabicPeriod" startAt="3"/>
            </a:pPr>
            <a:r>
              <a:rPr lang="cs-CZ" sz="2200" b="1" dirty="0"/>
              <a:t>Pevná paliva</a:t>
            </a:r>
            <a:endParaRPr lang="cs-CZ" sz="2200" dirty="0"/>
          </a:p>
          <a:p>
            <a:r>
              <a:rPr lang="cs-CZ" sz="2200" dirty="0"/>
              <a:t>- uhlí, koks, brikety, dřevo</a:t>
            </a:r>
          </a:p>
          <a:p>
            <a:endParaRPr lang="cs-CZ" sz="2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384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20914" y="1268406"/>
            <a:ext cx="830217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Spalování </a:t>
            </a:r>
            <a:r>
              <a:rPr lang="cs-CZ" sz="2400" b="1" dirty="0" smtClean="0"/>
              <a:t>paliv</a:t>
            </a:r>
          </a:p>
          <a:p>
            <a:endParaRPr lang="cs-CZ" sz="2400" b="1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Spalování paliv je chemický proces, při kterém se </a:t>
            </a:r>
            <a:r>
              <a:rPr lang="cs-CZ" b="1" dirty="0" smtClean="0"/>
              <a:t>slučují prvky obsažené v palivu s kyslíkem</a:t>
            </a:r>
            <a:r>
              <a:rPr lang="cs-CZ" dirty="0" smtClean="0"/>
              <a:t>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Při </a:t>
            </a:r>
            <a:r>
              <a:rPr lang="cs-CZ" dirty="0"/>
              <a:t>tomto procesu se </a:t>
            </a:r>
            <a:r>
              <a:rPr lang="cs-CZ" b="1" dirty="0"/>
              <a:t>uvolňuje teplo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Kvalita </a:t>
            </a:r>
            <a:r>
              <a:rPr lang="cs-CZ" dirty="0"/>
              <a:t>spalování závisí na </a:t>
            </a:r>
            <a:r>
              <a:rPr lang="cs-CZ" b="1" dirty="0"/>
              <a:t>správném poměru paliva </a:t>
            </a:r>
            <a:r>
              <a:rPr lang="cs-CZ" dirty="0"/>
              <a:t>a </a:t>
            </a:r>
            <a:r>
              <a:rPr lang="cs-CZ" b="1" dirty="0"/>
              <a:t>kyslíku</a:t>
            </a:r>
            <a:r>
              <a:rPr lang="cs-CZ" dirty="0"/>
              <a:t>, na jejich </a:t>
            </a:r>
            <a:r>
              <a:rPr lang="cs-CZ" b="1" dirty="0"/>
              <a:t>promísení</a:t>
            </a:r>
            <a:r>
              <a:rPr lang="cs-CZ" dirty="0"/>
              <a:t>, dále na </a:t>
            </a:r>
            <a:r>
              <a:rPr lang="cs-CZ" b="1" dirty="0"/>
              <a:t>konstrukci </a:t>
            </a:r>
            <a:r>
              <a:rPr lang="cs-CZ" dirty="0"/>
              <a:t>a </a:t>
            </a:r>
            <a:r>
              <a:rPr lang="cs-CZ" b="1" dirty="0"/>
              <a:t>technickém stavu zařízení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258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20914" y="1268406"/>
            <a:ext cx="8302171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2400" b="1" dirty="0"/>
              <a:t>Výhřevnost a spalné </a:t>
            </a:r>
            <a:r>
              <a:rPr lang="cs-CZ" sz="2400" b="1" dirty="0" smtClean="0"/>
              <a:t>teplo</a:t>
            </a:r>
          </a:p>
          <a:p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b="1" dirty="0" smtClean="0"/>
              <a:t>Výhřevnost</a:t>
            </a:r>
            <a:r>
              <a:rPr lang="cs-CZ" dirty="0" smtClean="0"/>
              <a:t> </a:t>
            </a:r>
            <a:r>
              <a:rPr lang="cs-CZ" dirty="0"/>
              <a:t>je </a:t>
            </a:r>
            <a:r>
              <a:rPr lang="cs-CZ" b="1" dirty="0"/>
              <a:t>množství tepla získané dokonalým spálením určitého množství </a:t>
            </a:r>
            <a:r>
              <a:rPr lang="cs-CZ" b="1" dirty="0" smtClean="0"/>
              <a:t>látky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b="1" dirty="0" smtClean="0"/>
              <a:t>Spalné </a:t>
            </a:r>
            <a:r>
              <a:rPr lang="cs-CZ" b="1" dirty="0"/>
              <a:t>teplo </a:t>
            </a:r>
            <a:r>
              <a:rPr lang="cs-CZ" dirty="0"/>
              <a:t>je </a:t>
            </a:r>
            <a:r>
              <a:rPr lang="cs-CZ" b="1" dirty="0"/>
              <a:t>množství tepla získané dokonalým spálením určitého množství látky</a:t>
            </a:r>
            <a:r>
              <a:rPr lang="cs-CZ" dirty="0"/>
              <a:t>, přičemž </a:t>
            </a:r>
            <a:r>
              <a:rPr lang="cs-CZ" b="1" dirty="0"/>
              <a:t>spaliny jsou ochlazeny na výchozí teplotu </a:t>
            </a:r>
            <a:r>
              <a:rPr lang="cs-CZ" dirty="0"/>
              <a:t>a voda ze spalin je v kapalném </a:t>
            </a:r>
            <a:r>
              <a:rPr lang="cs-CZ" dirty="0" smtClean="0"/>
              <a:t>stavu.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Rozdílem </a:t>
            </a:r>
            <a:r>
              <a:rPr lang="cs-CZ" dirty="0"/>
              <a:t>je tzv. </a:t>
            </a:r>
            <a:r>
              <a:rPr lang="cs-CZ" b="1" dirty="0"/>
              <a:t>výparné teplo</a:t>
            </a:r>
            <a:r>
              <a:rPr lang="cs-CZ" dirty="0"/>
              <a:t>, jinak také </a:t>
            </a:r>
            <a:r>
              <a:rPr lang="cs-CZ" b="1" dirty="0"/>
              <a:t>skryté </a:t>
            </a:r>
            <a:r>
              <a:rPr lang="cs-CZ" dirty="0"/>
              <a:t>neboli </a:t>
            </a:r>
            <a:r>
              <a:rPr lang="cs-CZ" b="1" dirty="0"/>
              <a:t>latentní teplo</a:t>
            </a:r>
            <a:r>
              <a:rPr lang="cs-CZ" dirty="0"/>
              <a:t>, které lze </a:t>
            </a:r>
            <a:r>
              <a:rPr lang="cs-CZ" b="1" dirty="0"/>
              <a:t>získat ochlazením spalin </a:t>
            </a:r>
            <a:r>
              <a:rPr lang="cs-CZ" dirty="0"/>
              <a:t>na </a:t>
            </a:r>
            <a:r>
              <a:rPr lang="cs-CZ" b="1" dirty="0"/>
              <a:t>výchozí teplotu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Toto </a:t>
            </a:r>
            <a:r>
              <a:rPr lang="cs-CZ" dirty="0"/>
              <a:t>teplo činí teoreticky dalších 11 % u spotřebičů na ZP a 6 % u spotřebičů na LTO.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5987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32229" y="1306286"/>
            <a:ext cx="890757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Rosný bod</a:t>
            </a:r>
            <a:endParaRPr lang="cs-CZ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Rosný bod spalin je </a:t>
            </a:r>
            <a:r>
              <a:rPr lang="cs-CZ" b="1" dirty="0"/>
              <a:t>teplota</a:t>
            </a:r>
            <a:r>
              <a:rPr lang="cs-CZ" dirty="0"/>
              <a:t>, při které </a:t>
            </a:r>
            <a:r>
              <a:rPr lang="cs-CZ" b="1" dirty="0"/>
              <a:t>spaliny začínají </a:t>
            </a:r>
            <a:r>
              <a:rPr lang="cs-CZ" dirty="0"/>
              <a:t>(při ochlazování) nebo </a:t>
            </a:r>
            <a:r>
              <a:rPr lang="cs-CZ" b="1" dirty="0"/>
              <a:t>přestávají </a:t>
            </a:r>
            <a:r>
              <a:rPr lang="cs-CZ" dirty="0"/>
              <a:t>(při zvyšování teploty spalin) </a:t>
            </a:r>
            <a:r>
              <a:rPr lang="cs-CZ" b="1" dirty="0" smtClean="0"/>
              <a:t>kondenzovat</a:t>
            </a:r>
            <a:r>
              <a:rPr lang="cs-CZ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Hodnota </a:t>
            </a:r>
            <a:r>
              <a:rPr lang="cs-CZ" dirty="0"/>
              <a:t>je </a:t>
            </a:r>
            <a:r>
              <a:rPr lang="cs-CZ" b="1" dirty="0"/>
              <a:t>závislá</a:t>
            </a:r>
            <a:r>
              <a:rPr lang="cs-CZ" dirty="0"/>
              <a:t> na </a:t>
            </a:r>
            <a:r>
              <a:rPr lang="cs-CZ" b="1" dirty="0"/>
              <a:t>složení paliva </a:t>
            </a:r>
            <a:r>
              <a:rPr lang="cs-CZ" dirty="0"/>
              <a:t>a </a:t>
            </a:r>
            <a:r>
              <a:rPr lang="cs-CZ" b="1" dirty="0"/>
              <a:t>obsahu nečistot </a:t>
            </a:r>
            <a:r>
              <a:rPr lang="cs-CZ" dirty="0"/>
              <a:t>v palivu.</a:t>
            </a:r>
          </a:p>
          <a:p>
            <a:endParaRPr lang="cs-CZ" b="1" dirty="0"/>
          </a:p>
          <a:p>
            <a:r>
              <a:rPr lang="cs-CZ" sz="2400" b="1" dirty="0"/>
              <a:t>Požadavky na </a:t>
            </a:r>
            <a:r>
              <a:rPr lang="cs-CZ" sz="2400" b="1" dirty="0" smtClean="0"/>
              <a:t>palivo</a:t>
            </a:r>
          </a:p>
          <a:p>
            <a:endParaRPr lang="cs-CZ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Vytvořit se vzduchem takovou zápalnou směs, která zanechá po shoření co nejméně mechanicky nebo chemicky škodlivých </a:t>
            </a:r>
            <a:r>
              <a:rPr lang="cs-CZ" dirty="0" smtClean="0"/>
              <a:t>látek.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Maximální </a:t>
            </a:r>
            <a:r>
              <a:rPr lang="cs-CZ" dirty="0"/>
              <a:t>obsah aktivních látek, které uvolňují </a:t>
            </a:r>
            <a:r>
              <a:rPr lang="cs-CZ" dirty="0" smtClean="0"/>
              <a:t>teplo.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Minimální </a:t>
            </a:r>
            <a:r>
              <a:rPr lang="cs-CZ" dirty="0"/>
              <a:t>obsah pasívních látek nebo látek, které spalovaní stěžují.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382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90435" y="1219200"/>
            <a:ext cx="884540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Požadavky na fyzikální </a:t>
            </a:r>
            <a:r>
              <a:rPr lang="cs-CZ" b="1" dirty="0" smtClean="0"/>
              <a:t>vlastnosti</a:t>
            </a:r>
          </a:p>
          <a:p>
            <a:endParaRPr lang="cs-CZ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dobrá výhřevnost a </a:t>
            </a:r>
            <a:r>
              <a:rPr lang="cs-CZ" dirty="0" smtClean="0"/>
              <a:t>zápalnost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dostatečná </a:t>
            </a:r>
            <a:r>
              <a:rPr lang="cs-CZ" dirty="0"/>
              <a:t>rychlost </a:t>
            </a:r>
            <a:r>
              <a:rPr lang="cs-CZ" dirty="0" smtClean="0"/>
              <a:t>spalovaní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vhodná </a:t>
            </a:r>
            <a:r>
              <a:rPr lang="cs-CZ" dirty="0"/>
              <a:t>teplota bodu zápalu resp. </a:t>
            </a:r>
            <a:r>
              <a:rPr lang="cs-CZ" dirty="0" smtClean="0"/>
              <a:t>Samovznícení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výhodné </a:t>
            </a:r>
            <a:r>
              <a:rPr lang="cs-CZ" dirty="0"/>
              <a:t>chemické složení a jiné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Podmínky pro praktické </a:t>
            </a:r>
            <a:r>
              <a:rPr lang="cs-CZ" b="1" dirty="0" smtClean="0"/>
              <a:t>použití</a:t>
            </a:r>
          </a:p>
          <a:p>
            <a:endParaRPr lang="cs-CZ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ostupnost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nízká cena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bezpečná doprava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dobrá </a:t>
            </a:r>
            <a:r>
              <a:rPr lang="cs-CZ" dirty="0"/>
              <a:t>skladovatelnost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65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3148426805"/>
              </p:ext>
            </p:extLst>
          </p:nvPr>
        </p:nvGraphicFramePr>
        <p:xfrm>
          <a:off x="1561965" y="1017917"/>
          <a:ext cx="5920944" cy="48210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570315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3871381513"/>
              </p:ext>
            </p:extLst>
          </p:nvPr>
        </p:nvGraphicFramePr>
        <p:xfrm>
          <a:off x="1716656" y="1013971"/>
          <a:ext cx="6132197" cy="49827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94194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62857" y="1320800"/>
            <a:ext cx="857298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Plynná paliva</a:t>
            </a:r>
          </a:p>
          <a:p>
            <a:pPr marL="342900" indent="-342900">
              <a:buFontTx/>
              <a:buChar char="-"/>
            </a:pPr>
            <a:r>
              <a:rPr lang="cs-CZ" dirty="0"/>
              <a:t>patří mezi nejvýhodnější - </a:t>
            </a:r>
            <a:r>
              <a:rPr lang="cs-CZ" dirty="0" smtClean="0"/>
              <a:t>nezanechávají </a:t>
            </a:r>
            <a:r>
              <a:rPr lang="cs-CZ" dirty="0"/>
              <a:t>pevné odpady, méně poškozují životní prostředí, dobře se dopravují (plynovody), snadno se zapalují a plynule hoří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342900" indent="-342900">
              <a:buAutoNum type="alphaLcParenR"/>
            </a:pPr>
            <a:r>
              <a:rPr lang="cs-CZ" sz="2400" b="1" dirty="0" smtClean="0"/>
              <a:t>Svítiplyn</a:t>
            </a:r>
          </a:p>
          <a:p>
            <a:pPr marL="342900" indent="-342900">
              <a:buAutoNum type="alphaLcParenR"/>
            </a:pPr>
            <a:endParaRPr lang="cs-CZ" b="1" dirty="0"/>
          </a:p>
          <a:p>
            <a:r>
              <a:rPr lang="cs-CZ" b="1" dirty="0"/>
              <a:t>technický plyn</a:t>
            </a:r>
            <a:r>
              <a:rPr lang="cs-CZ" dirty="0"/>
              <a:t>, tvořený směsí vodíku, oxidu </a:t>
            </a:r>
            <a:r>
              <a:rPr lang="cs-CZ" dirty="0" err="1"/>
              <a:t>uhlenatého</a:t>
            </a:r>
            <a:r>
              <a:rPr lang="cs-CZ" dirty="0"/>
              <a:t>, metanu a dalších plynů (dusík, oxid uhličitý)</a:t>
            </a:r>
          </a:p>
          <a:p>
            <a:pPr>
              <a:buFontTx/>
              <a:buChar char="-"/>
            </a:pPr>
            <a:r>
              <a:rPr lang="cs-CZ" dirty="0"/>
              <a:t>používaný především ke </a:t>
            </a:r>
            <a:r>
              <a:rPr lang="cs-CZ" b="1" dirty="0"/>
              <a:t>svícení</a:t>
            </a:r>
            <a:r>
              <a:rPr lang="cs-CZ" dirty="0"/>
              <a:t>, ale i </a:t>
            </a:r>
            <a:r>
              <a:rPr lang="cs-CZ" b="1" dirty="0"/>
              <a:t>k výrobě tepla</a:t>
            </a:r>
          </a:p>
          <a:p>
            <a:pPr>
              <a:buFontTx/>
              <a:buChar char="-"/>
            </a:pPr>
            <a:r>
              <a:rPr lang="cs-CZ" dirty="0"/>
              <a:t>je obdobou koksárenského plynu, ale má </a:t>
            </a:r>
            <a:r>
              <a:rPr lang="cs-CZ" b="1" dirty="0"/>
              <a:t>lepší vlastnosti</a:t>
            </a:r>
            <a:r>
              <a:rPr lang="cs-CZ" dirty="0"/>
              <a:t>, potřebné </a:t>
            </a:r>
            <a:r>
              <a:rPr lang="cs-CZ" b="1" dirty="0"/>
              <a:t>pro rozvod </a:t>
            </a:r>
            <a:r>
              <a:rPr lang="cs-CZ" dirty="0"/>
              <a:t>po městech</a:t>
            </a:r>
          </a:p>
          <a:p>
            <a:pPr>
              <a:buFontTx/>
              <a:buChar char="-"/>
            </a:pPr>
            <a:r>
              <a:rPr lang="cs-CZ" dirty="0"/>
              <a:t>vyrábí se uměle, buď </a:t>
            </a:r>
            <a:r>
              <a:rPr lang="cs-CZ" b="1" dirty="0"/>
              <a:t>karbonizací</a:t>
            </a:r>
            <a:r>
              <a:rPr lang="cs-CZ" dirty="0"/>
              <a:t> (vzniká jako “vedlejší” produkt v koksárnách), </a:t>
            </a:r>
            <a:r>
              <a:rPr lang="cs-CZ" b="1" dirty="0"/>
              <a:t>tlakovým zplyněním hnědého uhlí</a:t>
            </a:r>
            <a:r>
              <a:rPr lang="cs-CZ" dirty="0"/>
              <a:t>, nebo </a:t>
            </a:r>
            <a:r>
              <a:rPr lang="cs-CZ" b="1" dirty="0"/>
              <a:t>štěpením zemního plynu</a:t>
            </a:r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459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00380" y="1001556"/>
            <a:ext cx="824411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Kapalná </a:t>
            </a:r>
            <a:r>
              <a:rPr lang="cs-CZ" sz="2800" b="1" dirty="0" smtClean="0"/>
              <a:t>paliva</a:t>
            </a:r>
          </a:p>
          <a:p>
            <a:endParaRPr lang="cs-CZ" sz="2800" b="1" dirty="0" smtClean="0"/>
          </a:p>
          <a:p>
            <a:r>
              <a:rPr lang="cs-CZ" dirty="0" smtClean="0"/>
              <a:t>- hlavními </a:t>
            </a:r>
            <a:r>
              <a:rPr lang="cs-CZ" dirty="0"/>
              <a:t>představiteli kapalných paliv jsou </a:t>
            </a:r>
            <a:r>
              <a:rPr lang="cs-CZ" b="1" dirty="0"/>
              <a:t>vylisované oleje olejnin</a:t>
            </a:r>
            <a:r>
              <a:rPr lang="cs-CZ" dirty="0"/>
              <a:t>, jako je </a:t>
            </a:r>
            <a:r>
              <a:rPr lang="cs-CZ" b="1" dirty="0"/>
              <a:t>řepka</a:t>
            </a:r>
            <a:r>
              <a:rPr lang="cs-CZ" dirty="0"/>
              <a:t>, </a:t>
            </a:r>
            <a:r>
              <a:rPr lang="cs-CZ" b="1" dirty="0"/>
              <a:t>hořčice</a:t>
            </a:r>
            <a:r>
              <a:rPr lang="cs-CZ" dirty="0"/>
              <a:t>, </a:t>
            </a:r>
            <a:r>
              <a:rPr lang="cs-CZ" b="1" dirty="0"/>
              <a:t>slunečnice</a:t>
            </a:r>
            <a:r>
              <a:rPr lang="cs-CZ" dirty="0"/>
              <a:t> a další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rozhodující </a:t>
            </a:r>
            <a:r>
              <a:rPr lang="cs-CZ" dirty="0"/>
              <a:t>podíl má však jenom </a:t>
            </a:r>
            <a:r>
              <a:rPr lang="cs-CZ" b="1" dirty="0"/>
              <a:t>olej řepkový</a:t>
            </a:r>
            <a:r>
              <a:rPr lang="cs-CZ" dirty="0"/>
              <a:t>, zatímco ostatní mají jiné využití v </a:t>
            </a:r>
            <a:r>
              <a:rPr lang="cs-CZ" b="1" dirty="0"/>
              <a:t>potravinářství</a:t>
            </a:r>
            <a:r>
              <a:rPr lang="cs-CZ" dirty="0"/>
              <a:t>, </a:t>
            </a:r>
            <a:r>
              <a:rPr lang="cs-CZ" b="1" dirty="0"/>
              <a:t>lékařském</a:t>
            </a:r>
            <a:r>
              <a:rPr lang="cs-CZ" dirty="0"/>
              <a:t> </a:t>
            </a:r>
            <a:r>
              <a:rPr lang="cs-CZ" b="1" dirty="0"/>
              <a:t>průmyslu</a:t>
            </a:r>
            <a:r>
              <a:rPr lang="cs-CZ" dirty="0"/>
              <a:t>, </a:t>
            </a:r>
            <a:r>
              <a:rPr lang="cs-CZ" b="1" dirty="0" smtClean="0"/>
              <a:t>farmacii</a:t>
            </a:r>
          </a:p>
          <a:p>
            <a:pPr marL="285750" indent="-285750">
              <a:buFontTx/>
              <a:buChar char="-"/>
            </a:pPr>
            <a:endParaRPr lang="cs-CZ" b="1" dirty="0"/>
          </a:p>
          <a:p>
            <a:endParaRPr lang="cs-CZ" sz="800" b="1" dirty="0"/>
          </a:p>
          <a:p>
            <a:r>
              <a:rPr lang="cs-CZ" sz="2400" b="1" dirty="0"/>
              <a:t>a) Minerální oleje (např. nafta)</a:t>
            </a:r>
          </a:p>
          <a:p>
            <a:pPr>
              <a:buFontTx/>
              <a:buChar char="-"/>
            </a:pPr>
            <a:r>
              <a:rPr lang="cs-CZ" dirty="0" smtClean="0"/>
              <a:t> jsou </a:t>
            </a:r>
            <a:r>
              <a:rPr lang="cs-CZ" dirty="0"/>
              <a:t>přírodního původu, vznikly rozkladem organické hmoty za vysoké teploty a působením bakterií</a:t>
            </a:r>
          </a:p>
          <a:p>
            <a:pPr>
              <a:buFontTx/>
              <a:buChar char="-"/>
            </a:pPr>
            <a:r>
              <a:rPr lang="cs-CZ" dirty="0" smtClean="0"/>
              <a:t> nachází </a:t>
            </a:r>
            <a:r>
              <a:rPr lang="cs-CZ" dirty="0"/>
              <a:t>se v sedimentárních (usazených) horninách</a:t>
            </a:r>
          </a:p>
          <a:p>
            <a:pPr>
              <a:buFontTx/>
              <a:buChar char="-"/>
            </a:pPr>
            <a:endParaRPr lang="cs-CZ" sz="800" dirty="0"/>
          </a:p>
          <a:p>
            <a:r>
              <a:rPr lang="cs-CZ" sz="2400" b="1" dirty="0"/>
              <a:t>b) Dehtové oleje</a:t>
            </a:r>
            <a:endParaRPr lang="cs-CZ" sz="2400" dirty="0"/>
          </a:p>
          <a:p>
            <a:pPr>
              <a:buFontTx/>
              <a:buChar char="-"/>
            </a:pPr>
            <a:r>
              <a:rPr lang="cs-CZ" dirty="0" smtClean="0"/>
              <a:t> vyrábí </a:t>
            </a:r>
            <a:r>
              <a:rPr lang="cs-CZ" dirty="0"/>
              <a:t>se destilací dehtů - destilací, krakováním a hydrogenací vznikají dehtové oleje různých vlastností např. benzin, topné oleje, atd.</a:t>
            </a:r>
          </a:p>
          <a:p>
            <a:pPr>
              <a:buFontTx/>
              <a:buChar char="-"/>
            </a:pP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23430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78971" y="964355"/>
            <a:ext cx="8186057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/>
          </a:p>
          <a:p>
            <a:r>
              <a:rPr lang="cs-CZ" sz="2400" b="1" dirty="0" smtClean="0"/>
              <a:t>c) </a:t>
            </a:r>
            <a:r>
              <a:rPr lang="cs-CZ" sz="2400" b="1" dirty="0"/>
              <a:t>Syntetické oleje</a:t>
            </a:r>
            <a:endParaRPr lang="cs-CZ" sz="2400" dirty="0"/>
          </a:p>
          <a:p>
            <a:r>
              <a:rPr lang="cs-CZ" sz="2400" dirty="0"/>
              <a:t>- </a:t>
            </a:r>
            <a:r>
              <a:rPr lang="cs-CZ" sz="2000" dirty="0"/>
              <a:t>vyrábí se z černého, hnědého uhlí, ze zbytků ropy a dehtů.</a:t>
            </a:r>
          </a:p>
          <a:p>
            <a:endParaRPr lang="cs-CZ" sz="2000" dirty="0"/>
          </a:p>
          <a:p>
            <a:endParaRPr lang="cs-CZ" sz="2400" b="1" dirty="0"/>
          </a:p>
          <a:p>
            <a:r>
              <a:rPr lang="cs-CZ" sz="2400" b="1" dirty="0" smtClean="0"/>
              <a:t>d</a:t>
            </a:r>
            <a:r>
              <a:rPr lang="cs-CZ" sz="2400" b="1" dirty="0"/>
              <a:t>) Zvláštní kapalná </a:t>
            </a:r>
            <a:r>
              <a:rPr lang="cs-CZ" sz="2400" b="1" dirty="0" smtClean="0"/>
              <a:t>paliva</a:t>
            </a:r>
          </a:p>
          <a:p>
            <a:endParaRPr lang="cs-CZ" sz="2400" dirty="0"/>
          </a:p>
          <a:p>
            <a:pPr>
              <a:buFontTx/>
              <a:buChar char="-"/>
            </a:pPr>
            <a:r>
              <a:rPr lang="cs-CZ" dirty="0" smtClean="0"/>
              <a:t> např</a:t>
            </a:r>
            <a:r>
              <a:rPr lang="cs-CZ" dirty="0"/>
              <a:t>. denaturovaný etylalkohol, benzol, vzniká jako vedlejší produkt při odplyňování uhlí.</a:t>
            </a:r>
          </a:p>
          <a:p>
            <a:pPr>
              <a:buFontTx/>
              <a:buChar char="-"/>
            </a:pPr>
            <a:endParaRPr lang="cs-CZ" sz="800" dirty="0"/>
          </a:p>
          <a:p>
            <a:r>
              <a:rPr lang="cs-CZ" sz="2400" b="1" dirty="0"/>
              <a:t>e) </a:t>
            </a:r>
            <a:r>
              <a:rPr lang="cs-CZ" sz="2400" b="1" dirty="0" smtClean="0"/>
              <a:t>Bionafta</a:t>
            </a:r>
          </a:p>
          <a:p>
            <a:endParaRPr lang="cs-CZ" sz="2400" dirty="0"/>
          </a:p>
          <a:p>
            <a:r>
              <a:rPr lang="cs-CZ" dirty="0"/>
              <a:t>- olej vzniklý lisováním olejnatých semen se esterifikací (tj. substitucí metylalkoholu za glycerin) mění na metylester olej, který má podobné vlastnosti a výhřevnost jako motorová nafta.</a:t>
            </a:r>
          </a:p>
          <a:p>
            <a:endParaRPr lang="cs-CZ" sz="800" b="1" dirty="0"/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44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78971" y="964355"/>
            <a:ext cx="8186057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00" b="1" dirty="0"/>
          </a:p>
          <a:p>
            <a:r>
              <a:rPr lang="cs-CZ" sz="2400" b="1" dirty="0"/>
              <a:t>f) Topné </a:t>
            </a:r>
            <a:r>
              <a:rPr lang="cs-CZ" sz="2400" b="1" dirty="0" smtClean="0"/>
              <a:t>oleje</a:t>
            </a:r>
          </a:p>
          <a:p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dirty="0" smtClean="0"/>
              <a:t>vyrábí </a:t>
            </a:r>
            <a:r>
              <a:rPr lang="cs-CZ" dirty="0"/>
              <a:t>se destilací nebo rafinací ropy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r>
              <a:rPr lang="cs-CZ" b="1" dirty="0" smtClean="0"/>
              <a:t> </a:t>
            </a:r>
            <a:r>
              <a:rPr lang="cs-CZ" b="1" dirty="0" err="1"/>
              <a:t>Extralehké</a:t>
            </a:r>
            <a:r>
              <a:rPr lang="cs-CZ" b="1" dirty="0"/>
              <a:t> topné oleje – ELTO, ETO </a:t>
            </a:r>
            <a:r>
              <a:rPr lang="cs-CZ" dirty="0"/>
              <a:t>(</a:t>
            </a:r>
            <a:r>
              <a:rPr lang="cs-CZ" dirty="0" err="1"/>
              <a:t>Ekopetrol</a:t>
            </a:r>
            <a:r>
              <a:rPr lang="cs-CZ" dirty="0" smtClean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jsou určeny pro kotelny do 5 MW až po domovní kotelny v rodinných domcích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 </a:t>
            </a:r>
            <a:r>
              <a:rPr lang="cs-CZ" b="1" dirty="0"/>
              <a:t>Lehké topné oleje – </a:t>
            </a:r>
            <a:r>
              <a:rPr lang="cs-CZ" b="1" dirty="0" smtClean="0"/>
              <a:t>LTO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používají se v kotelnách o výkonech od 5 do 20 MW. Tyto oleje obsahují parafíny, které se musí před vstupem do </a:t>
            </a:r>
            <a:r>
              <a:rPr lang="cs-CZ" dirty="0" smtClean="0"/>
              <a:t>hořáků </a:t>
            </a:r>
            <a:r>
              <a:rPr lang="cs-CZ" dirty="0"/>
              <a:t>rozehřívat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Těžké </a:t>
            </a:r>
            <a:r>
              <a:rPr lang="cs-CZ" b="1" dirty="0"/>
              <a:t>topné oleje (mazuty) – TTO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jsou </a:t>
            </a:r>
            <a:r>
              <a:rPr lang="cs-CZ" dirty="0"/>
              <a:t>určeny pro spalování ve velkých kotelnách od výkonů vyšších jak 20 MW</a:t>
            </a:r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862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48343" y="1335314"/>
            <a:ext cx="8389257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Kapalné plyny</a:t>
            </a:r>
          </a:p>
          <a:p>
            <a:r>
              <a:rPr lang="cs-CZ" dirty="0"/>
              <a:t> - jedná se o zkapalnělé směsi uhlovodíkových plynů</a:t>
            </a:r>
          </a:p>
          <a:p>
            <a:r>
              <a:rPr lang="cs-CZ" dirty="0"/>
              <a:t> - zkapalnělé plyny jsou v podstatě chemicky čisté látky, netoxické</a:t>
            </a:r>
          </a:p>
          <a:p>
            <a:r>
              <a:rPr lang="cs-CZ" dirty="0"/>
              <a:t> - v kapalném stavu jsou bezbarvé, mají specifický zápach, snadno těkají, jsou hořlavé, ve směsi se vzduchem jsou        výbušné.</a:t>
            </a:r>
          </a:p>
          <a:p>
            <a:r>
              <a:rPr lang="cs-CZ" dirty="0"/>
              <a:t> - výhřevnost mají nad 12, 5 MJ/kg.</a:t>
            </a:r>
          </a:p>
          <a:p>
            <a:endParaRPr lang="cs-CZ" dirty="0"/>
          </a:p>
          <a:p>
            <a:r>
              <a:rPr lang="cs-CZ" sz="2400" b="1" dirty="0"/>
              <a:t>Propan-butan</a:t>
            </a:r>
          </a:p>
          <a:p>
            <a:pPr>
              <a:buFontTx/>
              <a:buChar char="-"/>
            </a:pPr>
            <a:r>
              <a:rPr lang="cs-CZ" dirty="0"/>
              <a:t>je nejznámější zkapalnělý plyn, používá se v domácnostech na vytápění a vaření</a:t>
            </a:r>
          </a:p>
          <a:p>
            <a:pPr>
              <a:buFontTx/>
              <a:buChar char="-"/>
            </a:pPr>
            <a:r>
              <a:rPr lang="cs-CZ" dirty="0"/>
              <a:t>prodává se v lahvích o </a:t>
            </a:r>
            <a:r>
              <a:rPr lang="cs-CZ" dirty="0" smtClean="0"/>
              <a:t>hmotnosti </a:t>
            </a:r>
            <a:r>
              <a:rPr lang="cs-CZ" dirty="0"/>
              <a:t>2, 5, 10 a 33 kg.</a:t>
            </a:r>
          </a:p>
          <a:p>
            <a:r>
              <a:rPr lang="cs-CZ" b="1" dirty="0"/>
              <a:t>Propan </a:t>
            </a:r>
            <a:r>
              <a:rPr lang="cs-CZ" dirty="0"/>
              <a:t>(C3H8) - se dodává do tlakových zásobníků, které slouží k vytápění objektů.</a:t>
            </a:r>
          </a:p>
          <a:p>
            <a:r>
              <a:rPr lang="cs-CZ" b="1" dirty="0"/>
              <a:t>Butan </a:t>
            </a:r>
            <a:r>
              <a:rPr lang="cs-CZ" dirty="0"/>
              <a:t>(C4H10) - se používá pro speciální technologie, spalování ve speciálních hořácích</a:t>
            </a:r>
          </a:p>
          <a:p>
            <a:r>
              <a:rPr lang="cs-CZ" dirty="0"/>
              <a:t>	          - dodává se pro velkoodběratele ve velkých zásobnících</a:t>
            </a:r>
          </a:p>
          <a:p>
            <a:r>
              <a:rPr lang="cs-CZ" dirty="0"/>
              <a:t>	          - pro spalování je nutná výparníková stanice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54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5453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433" y="1096490"/>
            <a:ext cx="6783559" cy="483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5453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1747" y="1064605"/>
            <a:ext cx="5100506" cy="4834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26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5453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458437" y="1088726"/>
            <a:ext cx="812800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Pevná paliva</a:t>
            </a:r>
          </a:p>
          <a:p>
            <a:r>
              <a:rPr lang="cs-CZ" sz="2000" dirty="0"/>
              <a:t>tuhá biopaliva jsou pevná biopaliva, která se v podmínkách, při nichž jsou skladována, dopravována a připravována pro energetické využití, nachází v tuhém stavu</a:t>
            </a:r>
          </a:p>
          <a:p>
            <a:r>
              <a:rPr lang="cs-CZ" sz="2000" dirty="0"/>
              <a:t>mezi pevná(tuhá) biopaliva jsou řazeny zejména následující:</a:t>
            </a:r>
          </a:p>
          <a:p>
            <a:r>
              <a:rPr lang="cs-CZ" dirty="0"/>
              <a:t>- Dřevo v různých formách: </a:t>
            </a:r>
          </a:p>
          <a:p>
            <a:pPr lvl="2"/>
            <a:r>
              <a:rPr lang="cs-CZ" dirty="0"/>
              <a:t>polena</a:t>
            </a:r>
          </a:p>
          <a:p>
            <a:pPr lvl="2"/>
            <a:r>
              <a:rPr lang="cs-CZ" dirty="0"/>
              <a:t>štěpka</a:t>
            </a:r>
          </a:p>
          <a:p>
            <a:pPr lvl="2"/>
            <a:r>
              <a:rPr lang="cs-CZ" dirty="0"/>
              <a:t>brikety</a:t>
            </a:r>
          </a:p>
          <a:p>
            <a:pPr lvl="2"/>
            <a:r>
              <a:rPr lang="cs-CZ" dirty="0"/>
              <a:t>pelety</a:t>
            </a:r>
          </a:p>
          <a:p>
            <a:pPr lvl="2"/>
            <a:r>
              <a:rPr lang="cs-CZ" dirty="0"/>
              <a:t>piliny</a:t>
            </a:r>
          </a:p>
          <a:p>
            <a:pPr>
              <a:buFontTx/>
              <a:buChar char="-"/>
            </a:pPr>
            <a:endParaRPr lang="cs-CZ" sz="2000" dirty="0"/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8674" y="2791932"/>
            <a:ext cx="1956404" cy="156512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3888" y="2791932"/>
            <a:ext cx="1956404" cy="15651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8674" y="4357055"/>
            <a:ext cx="1961999" cy="156512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8293" y="4357055"/>
            <a:ext cx="1961999" cy="156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84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5453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595086" y="1335314"/>
            <a:ext cx="5602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Otázky k </a:t>
            </a:r>
            <a:r>
              <a:rPr lang="cs-CZ" dirty="0" smtClean="0">
                <a:solidFill>
                  <a:srgbClr val="0070C0"/>
                </a:solidFill>
              </a:rPr>
              <a:t>opakování: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5086" y="2119086"/>
            <a:ext cx="698137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1) Uveďte jak rozlišujeme paliva z hlediska skupenství a ke každému z nich alespoň 1 příklad.</a:t>
            </a:r>
          </a:p>
          <a:p>
            <a:r>
              <a:rPr lang="cs-CZ" dirty="0"/>
              <a:t>2) Jaký je rozdíl mezi výhřevností a spalným teplem?</a:t>
            </a:r>
          </a:p>
          <a:p>
            <a:r>
              <a:rPr lang="cs-CZ" dirty="0"/>
              <a:t>3) Co je to rosný bod?</a:t>
            </a:r>
          </a:p>
          <a:p>
            <a:r>
              <a:rPr lang="cs-CZ" dirty="0"/>
              <a:t>4) K čemu se používá propan-butan?</a:t>
            </a:r>
          </a:p>
          <a:p>
            <a:r>
              <a:rPr lang="cs-CZ" dirty="0"/>
              <a:t>5) Uveďte alespoň 2druhy pevného paliva.</a:t>
            </a:r>
          </a:p>
          <a:p>
            <a:endParaRPr lang="cs-CZ" dirty="0"/>
          </a:p>
          <a:p>
            <a:pPr algn="ctr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891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Zdroje: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5453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19314" y="1944914"/>
            <a:ext cx="756194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TAJBR, Stanislav. </a:t>
            </a:r>
            <a:r>
              <a:rPr lang="cs-CZ" i="1" dirty="0"/>
              <a:t>Vytápění</a:t>
            </a:r>
            <a:r>
              <a:rPr lang="cs-CZ" dirty="0"/>
              <a:t>. Mostecká 9 Praha 1:Sobotáles, 1998, ISBN 80-85920-53-0</a:t>
            </a:r>
          </a:p>
          <a:p>
            <a:r>
              <a:rPr lang="cs-CZ" dirty="0"/>
              <a:t>1 </a:t>
            </a:r>
            <a:r>
              <a:rPr lang="cs-CZ" dirty="0">
                <a:hlinkClick r:id="rId4"/>
              </a:rPr>
              <a:t>http://www.asb-portal.cz/UserFiles/Image/tzb/vytapeni/provoz-kotlu-z-pohledu-emisi-znecistujicich-latek-1676/2.jpg</a:t>
            </a:r>
            <a:endParaRPr lang="cs-CZ" dirty="0"/>
          </a:p>
          <a:p>
            <a:r>
              <a:rPr lang="cs-CZ" dirty="0"/>
              <a:t>2 </a:t>
            </a:r>
            <a:r>
              <a:rPr lang="cs-CZ" dirty="0">
                <a:hlinkClick r:id="rId5"/>
              </a:rPr>
              <a:t>http://www.krby-kamna-pekar.cz/vhodne_palivo/graf.jpg</a:t>
            </a:r>
            <a:endParaRPr lang="cs-CZ" dirty="0"/>
          </a:p>
          <a:p>
            <a:r>
              <a:rPr lang="cs-CZ" dirty="0"/>
              <a:t>3 </a:t>
            </a:r>
            <a:r>
              <a:rPr lang="cs-CZ" dirty="0">
                <a:hlinkClick r:id="rId6"/>
              </a:rPr>
              <a:t>http://www.orlickepelety.cz/pelety.jpg</a:t>
            </a:r>
            <a:endParaRPr lang="cs-CZ" dirty="0"/>
          </a:p>
          <a:p>
            <a:r>
              <a:rPr lang="cs-CZ" dirty="0"/>
              <a:t>4 </a:t>
            </a:r>
            <a:r>
              <a:rPr lang="cs-CZ" dirty="0">
                <a:hlinkClick r:id="rId7"/>
              </a:rPr>
              <a:t>http://www.ireceptar.cz/res/data/072/008851.jpg</a:t>
            </a:r>
            <a:endParaRPr lang="cs-CZ" dirty="0"/>
          </a:p>
          <a:p>
            <a:r>
              <a:rPr lang="cs-CZ" dirty="0"/>
              <a:t>5 </a:t>
            </a:r>
            <a:r>
              <a:rPr lang="cs-CZ" dirty="0">
                <a:hlinkClick r:id="rId8"/>
              </a:rPr>
              <a:t>http://www.biolines.cz/uploaded/stepka_nozova.jpg</a:t>
            </a:r>
            <a:endParaRPr lang="cs-CZ" dirty="0"/>
          </a:p>
          <a:p>
            <a:r>
              <a:rPr lang="cs-CZ" dirty="0"/>
              <a:t>6 </a:t>
            </a:r>
            <a:r>
              <a:rPr lang="cs-CZ" dirty="0">
                <a:hlinkClick r:id="rId9"/>
              </a:rPr>
              <a:t>http://img3.hyperinzerce.cz/x-cz/inz/6360/6360752-piliny-levne-1.jp</a:t>
            </a:r>
            <a:endParaRPr lang="cs-CZ" dirty="0"/>
          </a:p>
          <a:p>
            <a:r>
              <a:rPr lang="cs-CZ" dirty="0"/>
              <a:t>7 </a:t>
            </a:r>
            <a:r>
              <a:rPr lang="cs-CZ" dirty="0">
                <a:hlinkClick r:id="rId10"/>
              </a:rPr>
              <a:t>http://www.plynarna-pb.cz/plnirna/01.jpg</a:t>
            </a:r>
            <a:endParaRPr lang="cs-CZ" dirty="0"/>
          </a:p>
          <a:p>
            <a:r>
              <a:rPr lang="cs-CZ" dirty="0"/>
              <a:t>8 </a:t>
            </a:r>
            <a:r>
              <a:rPr lang="cs-CZ" dirty="0">
                <a:hlinkClick r:id="rId11"/>
              </a:rPr>
              <a:t>http://www.cez.cz/edee/content/file/static/encyklopedie/images/02/CR_Plynovod.gif</a:t>
            </a:r>
            <a:endParaRPr lang="cs-CZ" dirty="0"/>
          </a:p>
          <a:p>
            <a:r>
              <a:rPr lang="cs-CZ" dirty="0"/>
              <a:t>9 </a:t>
            </a:r>
            <a:r>
              <a:rPr lang="cs-CZ" dirty="0">
                <a:hlinkClick r:id="rId12"/>
              </a:rPr>
              <a:t>http://is.muni.cz/do/1499/el/estud/pedf/js10/antropog/web/img/obr84.jpg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4711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1154</Words>
  <Application>Microsoft Office PowerPoint</Application>
  <PresentationFormat>Předvádění na obrazovce (4:3)</PresentationFormat>
  <Paragraphs>201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Ivana Gajdošová Ing.</cp:lastModifiedBy>
  <cp:revision>46</cp:revision>
  <dcterms:created xsi:type="dcterms:W3CDTF">2013-03-29T17:42:25Z</dcterms:created>
  <dcterms:modified xsi:type="dcterms:W3CDTF">2014-01-30T10:47:27Z</dcterms:modified>
</cp:coreProperties>
</file>