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58" r:id="rId3"/>
    <p:sldId id="259" r:id="rId4"/>
    <p:sldId id="260" r:id="rId5"/>
    <p:sldId id="261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10061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83760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31316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96428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2658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74763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28811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45495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72356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29021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74614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FD3268-FBDA-4C55-8FE6-929E50E0729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93294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1412776"/>
            <a:ext cx="7772400" cy="792089"/>
          </a:xfrm>
        </p:spPr>
        <p:txBody>
          <a:bodyPr>
            <a:normAutofit fontScale="90000"/>
          </a:bodyPr>
          <a:lstStyle/>
          <a:p>
            <a:r>
              <a:rPr lang="cs-CZ" sz="4800" b="1" dirty="0" smtClean="0">
                <a:effectLst>
                  <a:outerShdw sx="1000" sy="1000" algn="tl">
                    <a:schemeClr val="tx1"/>
                  </a:outerShdw>
                  <a:reflection endPos="0" dir="5400000" sy="-100000" algn="bl" rotWithShape="0"/>
                </a:effectLst>
              </a:rPr>
              <a:t>Český jazyk</a:t>
            </a:r>
            <a:r>
              <a:rPr lang="cs-CZ" sz="4800" b="1" dirty="0" smtClean="0">
                <a:effectLst>
                  <a:outerShdw sx="1000" sy="1000" algn="tl">
                    <a:schemeClr val="tx1">
                      <a:alpha val="51000"/>
                    </a:schemeClr>
                  </a:outerShdw>
                  <a:reflection endPos="0" dir="5400000" sy="-100000" algn="bl" rotWithShape="0"/>
                </a:effectLst>
              </a:rPr>
              <a:t> – Vyjmenovaná slova po B – Zapamatuj si </a:t>
            </a:r>
            <a:endParaRPr lang="cs-CZ" sz="4800" b="1" dirty="0">
              <a:effectLst>
                <a:outerShdw sx="1000" sy="1000" algn="tl">
                  <a:schemeClr val="tx1">
                    <a:alpha val="51000"/>
                  </a:schemeClr>
                </a:outerShdw>
                <a:reflection endPos="0" dir="5400000" sy="-100000" algn="bl" rotWithShape="0"/>
              </a:effectLst>
            </a:endParaRPr>
          </a:p>
        </p:txBody>
      </p:sp>
      <p:pic>
        <p:nvPicPr>
          <p:cNvPr id="1026" name="Picture 2" descr="C:\Users\Uživatel\Pictures\logo.bm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5029" y="5589240"/>
            <a:ext cx="3603242" cy="934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43608" y="620687"/>
            <a:ext cx="712879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dirty="0" smtClean="0"/>
              <a:t>Základní škola a Mateřská škola, Liberec, Barvířská 38/6, příspěvková organizace</a:t>
            </a:r>
            <a:endParaRPr lang="cs-CZ" sz="1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77205" y="2750799"/>
            <a:ext cx="784887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Název :      </a:t>
            </a:r>
            <a:r>
              <a:rPr lang="cs-CZ" sz="1600" b="1" dirty="0" smtClean="0"/>
              <a:t>VY_32_inovace_02 </a:t>
            </a:r>
            <a:r>
              <a:rPr lang="cs-CZ" sz="1600" b="1" dirty="0">
                <a:effectLst>
                  <a:outerShdw sx="1000" sy="1000" algn="tl">
                    <a:schemeClr val="tx1"/>
                  </a:outerShdw>
                  <a:reflection endPos="0" dir="5400000" sy="-100000" algn="bl" rotWithShape="0"/>
                </a:effectLst>
              </a:rPr>
              <a:t>Český jazyk</a:t>
            </a:r>
            <a:r>
              <a:rPr lang="cs-CZ" sz="1600" b="1" dirty="0">
                <a:effectLst>
                  <a:outerShdw sx="1000" sy="1000" algn="tl">
                    <a:schemeClr val="tx1">
                      <a:alpha val="51000"/>
                    </a:schemeClr>
                  </a:outerShdw>
                  <a:reflection endPos="0" dir="5400000" sy="-100000" algn="bl" rotWithShape="0"/>
                </a:effectLst>
              </a:rPr>
              <a:t> – Vyjmenovaná slova po </a:t>
            </a:r>
            <a:r>
              <a:rPr lang="cs-CZ" sz="1600" b="1" dirty="0" smtClean="0">
                <a:effectLst>
                  <a:outerShdw sx="1000" sy="1000" algn="tl">
                    <a:schemeClr val="tx1">
                      <a:alpha val="51000"/>
                    </a:schemeClr>
                  </a:outerShdw>
                  <a:reflection endPos="0" dir="5400000" sy="-100000" algn="bl" rotWithShape="0"/>
                </a:effectLst>
              </a:rPr>
              <a:t>B – Zapamatuj si </a:t>
            </a:r>
          </a:p>
          <a:p>
            <a:r>
              <a:rPr lang="cs-CZ" sz="1600" dirty="0" smtClean="0"/>
              <a:t>Autor:        Iva Mrákotová</a:t>
            </a:r>
          </a:p>
          <a:p>
            <a:r>
              <a:rPr lang="cs-CZ" sz="1600" dirty="0" smtClean="0"/>
              <a:t>Období:     Listopad 2011</a:t>
            </a:r>
          </a:p>
          <a:p>
            <a:r>
              <a:rPr lang="cs-CZ" sz="1600" dirty="0" smtClean="0"/>
              <a:t>Věková skupina:      3. ročník</a:t>
            </a:r>
          </a:p>
          <a:p>
            <a:r>
              <a:rPr lang="cs-CZ" sz="1600" dirty="0" smtClean="0"/>
              <a:t>Tematická oblast:    Český jazyk – Vyjmenovaná slova</a:t>
            </a:r>
          </a:p>
          <a:p>
            <a:r>
              <a:rPr lang="cs-CZ" sz="1600" dirty="0" smtClean="0"/>
              <a:t>Anotace:    Představení slov, která </a:t>
            </a:r>
            <a:r>
              <a:rPr lang="cs-CZ" sz="1600" smtClean="0"/>
              <a:t>podobně znějí, ale jinak se píší.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14080407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00CC"/>
                </a:solidFill>
              </a:rPr>
              <a:t>Zapamatuj si</a:t>
            </a:r>
            <a:endParaRPr lang="cs-CZ" b="1" dirty="0">
              <a:solidFill>
                <a:srgbClr val="0000CC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195736" y="1340768"/>
            <a:ext cx="172819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být</a:t>
            </a:r>
            <a:endParaRPr lang="cs-CZ" sz="4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95936" y="1309936"/>
            <a:ext cx="7920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x</a:t>
            </a:r>
            <a:endParaRPr lang="cs-CZ" sz="4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5436096" y="1340767"/>
            <a:ext cx="18722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bít</a:t>
            </a:r>
            <a:endParaRPr lang="cs-CZ" sz="4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02563" y="2456313"/>
            <a:ext cx="33843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Chci </a:t>
            </a:r>
            <a:r>
              <a:rPr lang="cs-CZ" sz="2800" b="1" dirty="0" smtClean="0">
                <a:solidFill>
                  <a:srgbClr val="FF0000"/>
                </a:solidFill>
              </a:rPr>
              <a:t>být</a:t>
            </a:r>
            <a:r>
              <a:rPr lang="cs-CZ" sz="2800" b="1" dirty="0" smtClean="0"/>
              <a:t> lékařem.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820669" y="2456313"/>
            <a:ext cx="34563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Nesmíš </a:t>
            </a:r>
            <a:r>
              <a:rPr lang="cs-CZ" sz="2800" b="1" dirty="0" smtClean="0">
                <a:solidFill>
                  <a:srgbClr val="FF0000"/>
                </a:solidFill>
              </a:rPr>
              <a:t>bít</a:t>
            </a:r>
            <a:r>
              <a:rPr lang="cs-CZ" sz="2800" b="1" dirty="0" smtClean="0"/>
              <a:t> psa holí.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1619672" y="3789040"/>
            <a:ext cx="194421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pobýt</a:t>
            </a:r>
            <a:endParaRPr lang="cs-CZ" sz="4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5197031" y="3789038"/>
            <a:ext cx="270365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pobít</a:t>
            </a:r>
            <a:endParaRPr lang="cs-CZ" sz="48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038568" y="3789037"/>
            <a:ext cx="89674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x</a:t>
            </a:r>
            <a:endParaRPr lang="cs-CZ" sz="48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18246" y="5013176"/>
            <a:ext cx="310939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Pobýt</a:t>
            </a:r>
            <a:r>
              <a:rPr lang="cs-CZ" sz="2800" b="1" dirty="0" smtClean="0"/>
              <a:t> na návštěvě.</a:t>
            </a:r>
            <a:endParaRPr lang="cs-CZ" sz="28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820669" y="5013176"/>
            <a:ext cx="371177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Pobít</a:t>
            </a:r>
            <a:r>
              <a:rPr lang="cs-CZ" sz="2800" b="1" dirty="0" smtClean="0"/>
              <a:t> střechu plechem.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31131259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000"/>
                            </p:stCondLst>
                            <p:childTnLst>
                              <p:par>
                                <p:cTn id="20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8000"/>
                            </p:stCondLst>
                            <p:childTnLst>
                              <p:par>
                                <p:cTn id="25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0"/>
                            </p:stCondLst>
                            <p:childTnLst>
                              <p:par>
                                <p:cTn id="3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2000"/>
                            </p:stCondLst>
                            <p:childTnLst>
                              <p:par>
                                <p:cTn id="3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4000"/>
                            </p:stCondLst>
                            <p:childTnLst>
                              <p:par>
                                <p:cTn id="4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6000"/>
                            </p:stCondLst>
                            <p:childTnLst>
                              <p:par>
                                <p:cTn id="4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8000"/>
                            </p:stCondLst>
                            <p:childTnLst>
                              <p:par>
                                <p:cTn id="5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00CC"/>
                </a:solidFill>
              </a:rPr>
              <a:t>Zapamatuj si</a:t>
            </a:r>
            <a:endParaRPr lang="cs-CZ" b="1" dirty="0">
              <a:solidFill>
                <a:srgbClr val="0000CC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727684" y="1355432"/>
            <a:ext cx="172819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nabýt</a:t>
            </a:r>
            <a:endParaRPr lang="cs-CZ" sz="4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95936" y="1309936"/>
            <a:ext cx="7920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x</a:t>
            </a:r>
            <a:endParaRPr lang="cs-CZ" sz="4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5197031" y="1309936"/>
            <a:ext cx="18722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nabít</a:t>
            </a:r>
            <a:endParaRPr lang="cs-CZ" sz="4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02563" y="2456313"/>
            <a:ext cx="33843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Nabýt</a:t>
            </a:r>
            <a:r>
              <a:rPr lang="cs-CZ" sz="2800" b="1" dirty="0" smtClean="0"/>
              <a:t> vědomosti.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076056" y="2456313"/>
            <a:ext cx="34563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Nabít</a:t>
            </a:r>
            <a:r>
              <a:rPr lang="cs-CZ" sz="2800" b="1" dirty="0" smtClean="0"/>
              <a:t> pušku.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1619672" y="3789040"/>
            <a:ext cx="194421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přibýt</a:t>
            </a:r>
            <a:endParaRPr lang="cs-CZ" sz="4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5197031" y="3789038"/>
            <a:ext cx="270365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přibít</a:t>
            </a:r>
            <a:endParaRPr lang="cs-CZ" sz="48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038568" y="3789037"/>
            <a:ext cx="89674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x</a:t>
            </a:r>
            <a:endParaRPr lang="cs-CZ" sz="48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361664" y="5013176"/>
            <a:ext cx="310939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Přibyl</a:t>
            </a:r>
            <a:r>
              <a:rPr lang="cs-CZ" sz="2800" b="1" dirty="0" smtClean="0"/>
              <a:t> nový žák.</a:t>
            </a:r>
            <a:endParaRPr lang="cs-CZ" sz="28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092111" y="5013176"/>
            <a:ext cx="371177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Přibít</a:t>
            </a:r>
            <a:r>
              <a:rPr lang="cs-CZ" sz="2800" b="1" dirty="0" smtClean="0"/>
              <a:t> hřebík.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10962206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000"/>
                            </p:stCondLst>
                            <p:childTnLst>
                              <p:par>
                                <p:cTn id="20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8000"/>
                            </p:stCondLst>
                            <p:childTnLst>
                              <p:par>
                                <p:cTn id="25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0"/>
                            </p:stCondLst>
                            <p:childTnLst>
                              <p:par>
                                <p:cTn id="3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2000"/>
                            </p:stCondLst>
                            <p:childTnLst>
                              <p:par>
                                <p:cTn id="3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4000"/>
                            </p:stCondLst>
                            <p:childTnLst>
                              <p:par>
                                <p:cTn id="4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6000"/>
                            </p:stCondLst>
                            <p:childTnLst>
                              <p:par>
                                <p:cTn id="4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8000"/>
                            </p:stCondLst>
                            <p:childTnLst>
                              <p:par>
                                <p:cTn id="5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00CC"/>
                </a:solidFill>
              </a:rPr>
              <a:t>Zapamatuj si</a:t>
            </a:r>
            <a:endParaRPr lang="cs-CZ" b="1" dirty="0">
              <a:solidFill>
                <a:srgbClr val="0000CC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727684" y="1355432"/>
            <a:ext cx="172819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odbýt</a:t>
            </a:r>
            <a:endParaRPr lang="cs-CZ" sz="4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95936" y="1309936"/>
            <a:ext cx="7920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x</a:t>
            </a:r>
            <a:endParaRPr lang="cs-CZ" sz="4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5197031" y="1309936"/>
            <a:ext cx="18722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odbít</a:t>
            </a:r>
            <a:endParaRPr lang="cs-CZ" sz="4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697952" y="2456313"/>
            <a:ext cx="33843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Odbyl </a:t>
            </a:r>
            <a:r>
              <a:rPr lang="cs-CZ" sz="2800" b="1" dirty="0" smtClean="0"/>
              <a:t>úkol.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788024" y="2456313"/>
            <a:ext cx="34563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Odbít </a:t>
            </a:r>
            <a:r>
              <a:rPr lang="cs-CZ" sz="2800" b="1" dirty="0" smtClean="0"/>
              <a:t>míč.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1619672" y="3789040"/>
            <a:ext cx="194421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dobýt</a:t>
            </a:r>
            <a:endParaRPr lang="cs-CZ" sz="4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5197031" y="3789038"/>
            <a:ext cx="270365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dobít</a:t>
            </a:r>
            <a:endParaRPr lang="cs-CZ" sz="48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038568" y="3789037"/>
            <a:ext cx="89674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x</a:t>
            </a:r>
            <a:endParaRPr lang="cs-CZ" sz="48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590119" y="4993899"/>
            <a:ext cx="310939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Dobýt </a:t>
            </a:r>
            <a:r>
              <a:rPr lang="cs-CZ" sz="2800" b="1" dirty="0" smtClean="0"/>
              <a:t>hrad.</a:t>
            </a:r>
            <a:endParaRPr lang="cs-CZ" sz="28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820669" y="5013176"/>
            <a:ext cx="371177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Dobít </a:t>
            </a:r>
            <a:r>
              <a:rPr lang="cs-CZ" sz="2800" b="1" dirty="0" smtClean="0"/>
              <a:t>baterii.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34056302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000"/>
                            </p:stCondLst>
                            <p:childTnLst>
                              <p:par>
                                <p:cTn id="20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8000"/>
                            </p:stCondLst>
                            <p:childTnLst>
                              <p:par>
                                <p:cTn id="25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0"/>
                            </p:stCondLst>
                            <p:childTnLst>
                              <p:par>
                                <p:cTn id="3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2000"/>
                            </p:stCondLst>
                            <p:childTnLst>
                              <p:par>
                                <p:cTn id="3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4000"/>
                            </p:stCondLst>
                            <p:childTnLst>
                              <p:par>
                                <p:cTn id="4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6000"/>
                            </p:stCondLst>
                            <p:childTnLst>
                              <p:par>
                                <p:cTn id="4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8000"/>
                            </p:stCondLst>
                            <p:childTnLst>
                              <p:par>
                                <p:cTn id="5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00CC"/>
                </a:solidFill>
              </a:rPr>
              <a:t>Zapamatuj si</a:t>
            </a:r>
            <a:endParaRPr lang="cs-CZ" b="1" dirty="0">
              <a:solidFill>
                <a:srgbClr val="0000CC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727684" y="1355432"/>
            <a:ext cx="172819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býlí</a:t>
            </a:r>
            <a:endParaRPr lang="cs-CZ" sz="4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95936" y="1309936"/>
            <a:ext cx="7920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x</a:t>
            </a:r>
            <a:endParaRPr lang="cs-CZ" sz="4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5197031" y="1309936"/>
            <a:ext cx="18722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bílý</a:t>
            </a:r>
            <a:endParaRPr lang="cs-CZ" sz="4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06560" y="2456313"/>
            <a:ext cx="33843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Býlí </a:t>
            </a:r>
            <a:r>
              <a:rPr lang="cs-CZ" sz="2800" b="1" dirty="0" smtClean="0"/>
              <a:t>jsou byliny.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076056" y="2456313"/>
            <a:ext cx="34563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Bílý </a:t>
            </a:r>
            <a:r>
              <a:rPr lang="cs-CZ" sz="2800" b="1" dirty="0" smtClean="0"/>
              <a:t>je sníh.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1619672" y="3789040"/>
            <a:ext cx="194421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bydlo</a:t>
            </a:r>
            <a:endParaRPr lang="cs-CZ" sz="4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5197031" y="3789038"/>
            <a:ext cx="270365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bidlo</a:t>
            </a:r>
            <a:endParaRPr lang="cs-CZ" sz="48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038568" y="3789037"/>
            <a:ext cx="89674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x</a:t>
            </a:r>
            <a:endParaRPr lang="cs-CZ" sz="48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79579" y="5013176"/>
            <a:ext cx="310939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Bydlo </a:t>
            </a:r>
            <a:r>
              <a:rPr lang="cs-CZ" sz="2800" b="1" dirty="0" smtClean="0"/>
              <a:t>je bydlení.</a:t>
            </a:r>
            <a:endParaRPr lang="cs-CZ" sz="28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092111" y="5011007"/>
            <a:ext cx="371177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Bidlo </a:t>
            </a:r>
            <a:r>
              <a:rPr lang="cs-CZ" sz="2800" b="1" dirty="0" smtClean="0"/>
              <a:t>je dřevěná tyč.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38952177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000"/>
                            </p:stCondLst>
                            <p:childTnLst>
                              <p:par>
                                <p:cTn id="20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8000"/>
                            </p:stCondLst>
                            <p:childTnLst>
                              <p:par>
                                <p:cTn id="25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0"/>
                            </p:stCondLst>
                            <p:childTnLst>
                              <p:par>
                                <p:cTn id="3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2000"/>
                            </p:stCondLst>
                            <p:childTnLst>
                              <p:par>
                                <p:cTn id="3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4000"/>
                            </p:stCondLst>
                            <p:childTnLst>
                              <p:par>
                                <p:cTn id="4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6000"/>
                            </p:stCondLst>
                            <p:childTnLst>
                              <p:par>
                                <p:cTn id="4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8000"/>
                            </p:stCondLst>
                            <p:childTnLst>
                              <p:par>
                                <p:cTn id="5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00CC"/>
                </a:solidFill>
              </a:rPr>
              <a:t>Zdroje</a:t>
            </a:r>
            <a:endParaRPr lang="cs-CZ" b="1" dirty="0">
              <a:solidFill>
                <a:srgbClr val="0000CC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403648" y="1525434"/>
            <a:ext cx="76328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Vyjmenovaná slova hrou; vydavatel – Nová škola, s.r.o., 2010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4639416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114</TotalTime>
  <Words>176</Words>
  <Application>Microsoft Office PowerPoint</Application>
  <PresentationFormat>Předvádění na obrazovce (4:3)</PresentationFormat>
  <Paragraphs>54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Český jazyk – Vyjmenovaná slova po B – Zapamatuj si </vt:lpstr>
      <vt:lpstr>Zapamatuj si</vt:lpstr>
      <vt:lpstr>Zapamatuj si</vt:lpstr>
      <vt:lpstr>Zapamatuj si</vt:lpstr>
      <vt:lpstr>Zapamatuj si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Uživatel</cp:lastModifiedBy>
  <cp:revision>32</cp:revision>
  <dcterms:created xsi:type="dcterms:W3CDTF">2011-12-02T14:06:03Z</dcterms:created>
  <dcterms:modified xsi:type="dcterms:W3CDTF">2012-10-29T12:39:45Z</dcterms:modified>
</cp:coreProperties>
</file>