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8" r:id="rId3"/>
    <p:sldId id="259" r:id="rId4"/>
    <p:sldId id="260" r:id="rId5"/>
    <p:sldId id="261" r:id="rId6"/>
    <p:sldId id="265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71409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006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8376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3131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9642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265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7476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2881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4549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7235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902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7461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932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412776"/>
            <a:ext cx="7772400" cy="792089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jazyk</a:t>
            </a:r>
            <a:r>
              <a:rPr lang="cs-CZ" sz="48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– Vyjmenovaná slova po M 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Základní škola a Mateřská škola, Liberec, Barvířská 38/6, příspěvková organizace</a:t>
            </a:r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Název </a:t>
            </a:r>
            <a:r>
              <a:rPr lang="cs-CZ" sz="1600" smtClean="0"/>
              <a:t>:      </a:t>
            </a:r>
            <a:r>
              <a:rPr lang="cs-CZ" sz="1600" b="1" smtClean="0"/>
              <a:t>VY_32_inovace_07 </a:t>
            </a:r>
            <a:r>
              <a:rPr lang="cs-CZ" sz="1600" b="1" dirty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jazyk</a:t>
            </a:r>
            <a:r>
              <a:rPr lang="cs-CZ" sz="1600" b="1" dirty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– Vyjmenovaná slova </a:t>
            </a:r>
            <a:r>
              <a:rPr lang="cs-CZ" sz="1600" b="1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po M</a:t>
            </a:r>
            <a:r>
              <a:rPr lang="cs-CZ" sz="1600" b="1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</a:t>
            </a:r>
            <a:endParaRPr lang="cs-CZ" sz="1600" b="1" dirty="0" smtClean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  <a:p>
            <a:r>
              <a:rPr lang="cs-CZ" sz="1600" dirty="0" smtClean="0"/>
              <a:t>Autor:        Iva Mrákotová</a:t>
            </a:r>
          </a:p>
          <a:p>
            <a:r>
              <a:rPr lang="cs-CZ" sz="1600" dirty="0" smtClean="0"/>
              <a:t>Období:     Listopad 2011</a:t>
            </a:r>
          </a:p>
          <a:p>
            <a:r>
              <a:rPr lang="cs-CZ" sz="1600" dirty="0" smtClean="0"/>
              <a:t>Věková skupina:      3. ročník</a:t>
            </a:r>
          </a:p>
          <a:p>
            <a:r>
              <a:rPr lang="cs-CZ" sz="1600" dirty="0" smtClean="0"/>
              <a:t>Tematická oblast:    Český jazyk – Vyjmenovaná slova</a:t>
            </a:r>
          </a:p>
          <a:p>
            <a:r>
              <a:rPr lang="cs-CZ" sz="1600" dirty="0" smtClean="0"/>
              <a:t>Anotace:    Představení vyjmenovaných slov a slov příbuzných.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86741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A71409"/>
                </a:solidFill>
              </a:rPr>
              <a:t>Vyjmenovaná slova po M</a:t>
            </a:r>
            <a:endParaRPr lang="cs-CZ" b="1" dirty="0">
              <a:solidFill>
                <a:srgbClr val="A71409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700808"/>
            <a:ext cx="12241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my</a:t>
            </a:r>
          </a:p>
          <a:p>
            <a:endParaRPr lang="cs-CZ" sz="4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07704" y="1708060"/>
            <a:ext cx="17281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mýt</a:t>
            </a:r>
          </a:p>
          <a:p>
            <a:endParaRPr lang="cs-CZ" sz="4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03848" y="1730687"/>
            <a:ext cx="28513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myslit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148064" y="1743021"/>
            <a:ext cx="244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m</a:t>
            </a:r>
            <a:r>
              <a:rPr lang="cs-CZ" sz="4800" b="1" dirty="0" smtClean="0"/>
              <a:t>ýlit se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78454" y="2854969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hmyz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447764" y="2854968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myš</a:t>
            </a:r>
            <a:endParaRPr lang="cs-CZ" sz="4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23928" y="2847684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hlemýžď</a:t>
            </a:r>
            <a:endParaRPr lang="cs-CZ" sz="4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660232" y="2841331"/>
            <a:ext cx="21962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mýtit</a:t>
            </a:r>
            <a:endParaRPr lang="cs-CZ" sz="4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93733" y="4005063"/>
            <a:ext cx="244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zamykat</a:t>
            </a:r>
            <a:endParaRPr lang="cs-CZ" sz="4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288044" y="3985022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smýkat</a:t>
            </a:r>
            <a:endParaRPr lang="cs-CZ" sz="4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724128" y="4010921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dmýchat</a:t>
            </a:r>
            <a:endParaRPr lang="cs-CZ" sz="4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09967" y="5085184"/>
            <a:ext cx="20618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chmýří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023828" y="5082974"/>
            <a:ext cx="51485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n</a:t>
            </a:r>
            <a:r>
              <a:rPr lang="cs-CZ" sz="4800" b="1" dirty="0" smtClean="0"/>
              <a:t>achomýtnout se</a:t>
            </a:r>
            <a:endParaRPr lang="cs-CZ" sz="4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03721" y="6027003"/>
            <a:ext cx="49087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Litomyšl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2753900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0"/>
                            </p:stCondLst>
                            <p:childTnLst>
                              <p:par>
                                <p:cTn id="5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2000"/>
                            </p:stCondLst>
                            <p:childTnLst>
                              <p:par>
                                <p:cTn id="6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4000"/>
                            </p:stCondLst>
                            <p:childTnLst>
                              <p:par>
                                <p:cTn id="6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6000"/>
                            </p:stCondLst>
                            <p:childTnLst>
                              <p:par>
                                <p:cTn id="7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6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A71409"/>
                </a:solidFill>
              </a:rPr>
              <a:t>Příbuzná slova</a:t>
            </a:r>
            <a:endParaRPr lang="cs-CZ" b="1" dirty="0">
              <a:solidFill>
                <a:srgbClr val="A71409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51191" y="1268760"/>
            <a:ext cx="1837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my -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76966" y="2099757"/>
            <a:ext cx="2016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m</a:t>
            </a:r>
            <a:r>
              <a:rPr lang="cs-CZ" sz="4800" b="1" dirty="0" smtClean="0"/>
              <a:t>ýt -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488375" y="2099756"/>
            <a:ext cx="22388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mýdlo,</a:t>
            </a:r>
            <a:endParaRPr lang="cs-CZ" sz="4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27224" y="2099755"/>
            <a:ext cx="2869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umyvadlo,</a:t>
            </a:r>
            <a:endParaRPr lang="cs-CZ" sz="4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51191" y="3777264"/>
            <a:ext cx="2930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m</a:t>
            </a:r>
            <a:r>
              <a:rPr lang="cs-CZ" sz="4800" b="1" dirty="0" smtClean="0"/>
              <a:t>yslit -</a:t>
            </a:r>
            <a:endParaRPr lang="cs-CZ" sz="4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954645" y="3777263"/>
            <a:ext cx="25534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m</a:t>
            </a:r>
            <a:r>
              <a:rPr lang="cs-CZ" sz="4800" b="1" dirty="0" smtClean="0"/>
              <a:t>yslivec, </a:t>
            </a:r>
            <a:endParaRPr lang="cs-CZ" sz="4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67242" y="5733256"/>
            <a:ext cx="26086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m</a:t>
            </a:r>
            <a:r>
              <a:rPr lang="cs-CZ" sz="4800" b="1" dirty="0" smtClean="0"/>
              <a:t>ýlit se -</a:t>
            </a:r>
            <a:endParaRPr lang="cs-CZ" sz="4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485012" y="5764263"/>
            <a:ext cx="18790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omyl,</a:t>
            </a:r>
            <a:endParaRPr lang="cs-CZ" sz="4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364088" y="5800001"/>
            <a:ext cx="28591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neomylný</a:t>
            </a:r>
            <a:endParaRPr lang="cs-CZ" sz="4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88375" y="2930752"/>
            <a:ext cx="2368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m</a:t>
            </a:r>
            <a:r>
              <a:rPr lang="cs-CZ" sz="4800" b="1" dirty="0" smtClean="0"/>
              <a:t>yčka,</a:t>
            </a:r>
            <a:endParaRPr lang="cs-CZ" sz="4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364088" y="3761748"/>
            <a:ext cx="3052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d</a:t>
            </a:r>
            <a:r>
              <a:rPr lang="cs-CZ" sz="4800" b="1" dirty="0" smtClean="0"/>
              <a:t>omýšlivý,</a:t>
            </a:r>
            <a:endParaRPr lang="cs-CZ" sz="4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954645" y="4608261"/>
            <a:ext cx="25534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p</a:t>
            </a:r>
            <a:r>
              <a:rPr lang="cs-CZ" sz="4800" b="1" dirty="0" smtClean="0"/>
              <a:t>růmysl, </a:t>
            </a:r>
            <a:endParaRPr lang="cs-CZ" sz="4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727225" y="2930751"/>
            <a:ext cx="28691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mydliny</a:t>
            </a:r>
            <a:endParaRPr lang="cs-CZ" sz="4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508105" y="4608261"/>
            <a:ext cx="29084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přemýšlet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1319606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4" grpId="0"/>
      <p:bldP spid="17" grpId="0"/>
      <p:bldP spid="18" grpId="0"/>
      <p:bldP spid="16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476672"/>
            <a:ext cx="2664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h</a:t>
            </a:r>
            <a:r>
              <a:rPr lang="cs-CZ" sz="4800" b="1" dirty="0" smtClean="0"/>
              <a:t>myz -</a:t>
            </a:r>
            <a:endParaRPr lang="cs-CZ" sz="4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431793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m</a:t>
            </a:r>
            <a:r>
              <a:rPr lang="cs-CZ" sz="4800" b="1" dirty="0" smtClean="0"/>
              <a:t>yš -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2401901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h</a:t>
            </a:r>
            <a:r>
              <a:rPr lang="cs-CZ" sz="4800" b="1" dirty="0" smtClean="0"/>
              <a:t>lemýžď -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76212" y="2401901"/>
            <a:ext cx="29342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hlemýždí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1560" y="3428999"/>
            <a:ext cx="223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m</a:t>
            </a:r>
            <a:r>
              <a:rPr lang="cs-CZ" sz="4800" b="1" dirty="0" smtClean="0"/>
              <a:t>ýtit -</a:t>
            </a:r>
            <a:endParaRPr lang="cs-CZ" sz="4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76212" y="3428998"/>
            <a:ext cx="2664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mýtina, </a:t>
            </a:r>
            <a:endParaRPr lang="cs-CZ" sz="4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567148" y="3428997"/>
            <a:ext cx="2389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vymýtit,</a:t>
            </a:r>
            <a:endParaRPr lang="cs-CZ" sz="48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3275855" y="476672"/>
            <a:ext cx="36004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hmyzožravec,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60976" y="476671"/>
            <a:ext cx="2736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hmyzí</a:t>
            </a:r>
            <a:endParaRPr lang="cs-CZ" sz="4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276212" y="1431792"/>
            <a:ext cx="22318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myšák, </a:t>
            </a:r>
            <a:endParaRPr lang="cs-CZ" sz="4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479504" y="1431791"/>
            <a:ext cx="3131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myšička</a:t>
            </a:r>
            <a:endParaRPr lang="cs-CZ" sz="4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276212" y="4308484"/>
            <a:ext cx="25199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m</a:t>
            </a:r>
            <a:r>
              <a:rPr lang="cs-CZ" sz="4800" b="1" dirty="0" smtClean="0"/>
              <a:t>ýtinka,</a:t>
            </a:r>
            <a:endParaRPr lang="cs-CZ" sz="4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940508" y="4308484"/>
            <a:ext cx="29519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vymýcený</a:t>
            </a:r>
            <a:endParaRPr lang="cs-CZ" sz="4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11560" y="5301208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z</a:t>
            </a:r>
            <a:r>
              <a:rPr lang="cs-CZ" sz="4800" b="1" dirty="0" smtClean="0"/>
              <a:t>amykat</a:t>
            </a:r>
            <a:r>
              <a:rPr lang="cs-CZ" dirty="0" smtClean="0"/>
              <a:t> </a:t>
            </a:r>
            <a:r>
              <a:rPr lang="cs-CZ" sz="4800" b="1" dirty="0" smtClean="0"/>
              <a:t>-</a:t>
            </a:r>
            <a:endParaRPr lang="cs-CZ" sz="4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408040" y="5304153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odemykat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3004261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0"/>
                            </p:stCondLst>
                            <p:childTnLst>
                              <p:par>
                                <p:cTn id="5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2000"/>
                            </p:stCondLst>
                            <p:childTnLst>
                              <p:par>
                                <p:cTn id="6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4000"/>
                            </p:stCondLst>
                            <p:childTnLst>
                              <p:par>
                                <p:cTn id="6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6000"/>
                            </p:stCondLst>
                            <p:childTnLst>
                              <p:par>
                                <p:cTn id="7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8000"/>
                            </p:stCondLst>
                            <p:childTnLst>
                              <p:par>
                                <p:cTn id="7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8" grpId="0"/>
      <p:bldP spid="9" grpId="0"/>
      <p:bldP spid="10" grpId="0"/>
      <p:bldP spid="11" grpId="0"/>
      <p:bldP spid="2" grpId="0"/>
      <p:bldP spid="7" grpId="0"/>
      <p:bldP spid="17" grpId="0"/>
      <p:bldP spid="18" grpId="0"/>
      <p:bldP spid="24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476672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smýkat -</a:t>
            </a:r>
            <a:endParaRPr lang="cs-CZ" sz="4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076956" y="476671"/>
            <a:ext cx="23369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s</a:t>
            </a:r>
            <a:r>
              <a:rPr lang="cs-CZ" sz="4800" b="1" dirty="0" smtClean="0"/>
              <a:t>myčec,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64074" y="2093377"/>
            <a:ext cx="2744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d</a:t>
            </a:r>
            <a:r>
              <a:rPr lang="cs-CZ" sz="4800" b="1" dirty="0" smtClean="0"/>
              <a:t>mýchat -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25593" y="2093375"/>
            <a:ext cx="31277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dmychadlo</a:t>
            </a:r>
            <a:endParaRPr lang="cs-CZ" sz="4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55575" y="3026759"/>
            <a:ext cx="25202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c</a:t>
            </a:r>
            <a:r>
              <a:rPr lang="cs-CZ" sz="4800" b="1" dirty="0" smtClean="0"/>
              <a:t>hmýří -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076956" y="3030051"/>
            <a:ext cx="32232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ochmýřený, </a:t>
            </a:r>
            <a:endParaRPr lang="cs-CZ" sz="4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300192" y="3030050"/>
            <a:ext cx="2843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chmýříčko</a:t>
            </a:r>
            <a:endParaRPr lang="cs-CZ" sz="4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575" y="4091586"/>
            <a:ext cx="52309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n</a:t>
            </a:r>
            <a:r>
              <a:rPr lang="cs-CZ" sz="4800" b="1" dirty="0" smtClean="0"/>
              <a:t>achomýtnout se -</a:t>
            </a:r>
            <a:endParaRPr lang="cs-CZ" sz="4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510661" y="4091585"/>
            <a:ext cx="3960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nachomýtnutí</a:t>
            </a:r>
            <a:endParaRPr lang="cs-CZ" sz="4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64074" y="5221369"/>
            <a:ext cx="29345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Litomyšl -</a:t>
            </a:r>
            <a:endParaRPr lang="cs-CZ" sz="4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550566" y="5226631"/>
            <a:ext cx="34697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litomyšlský</a:t>
            </a:r>
            <a:endParaRPr lang="cs-CZ" sz="4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50246" y="476672"/>
            <a:ext cx="26061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p</a:t>
            </a:r>
            <a:r>
              <a:rPr lang="cs-CZ" sz="4800" b="1" dirty="0" smtClean="0"/>
              <a:t>růsmyk,</a:t>
            </a:r>
            <a:endParaRPr lang="cs-CZ" sz="4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76956" y="1307669"/>
            <a:ext cx="21706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s</a:t>
            </a:r>
            <a:r>
              <a:rPr lang="cs-CZ" sz="4800" b="1" dirty="0" smtClean="0"/>
              <a:t>myk, </a:t>
            </a:r>
            <a:endParaRPr lang="cs-CZ" sz="4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710444" y="1307669"/>
            <a:ext cx="28358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smyčka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240160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0"/>
                            </p:stCondLst>
                            <p:childTnLst>
                              <p:par>
                                <p:cTn id="5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2000"/>
                            </p:stCondLst>
                            <p:childTnLst>
                              <p:par>
                                <p:cTn id="6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4000"/>
                            </p:stCondLst>
                            <p:childTnLst>
                              <p:par>
                                <p:cTn id="6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6000"/>
                            </p:stCondLst>
                            <p:childTnLst>
                              <p:par>
                                <p:cTn id="7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8" grpId="0"/>
      <p:bldP spid="10" grpId="0"/>
      <p:bldP spid="11" grpId="0"/>
      <p:bldP spid="12" grpId="0"/>
      <p:bldP spid="13" grpId="0"/>
      <p:bldP spid="14" grpId="0"/>
      <p:bldP spid="16" grpId="0"/>
      <p:bldP spid="17" grpId="0"/>
      <p:bldP spid="4" grpId="0"/>
      <p:bldP spid="5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A71409"/>
                </a:solidFill>
              </a:rPr>
              <a:t>Slova, ve kterých také píšeme Y</a:t>
            </a:r>
            <a:endParaRPr lang="cs-CZ" b="1" dirty="0">
              <a:solidFill>
                <a:srgbClr val="A71409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907881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prstClr val="black"/>
                </a:solidFill>
              </a:rPr>
              <a:t>Křesomysl, </a:t>
            </a:r>
            <a:endParaRPr lang="cs-CZ" sz="4800" b="1" dirty="0">
              <a:solidFill>
                <a:prstClr val="black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139952" y="1907880"/>
            <a:ext cx="3240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prstClr val="black"/>
                </a:solidFill>
              </a:rPr>
              <a:t>Nezamysl, </a:t>
            </a:r>
            <a:endParaRPr lang="cs-CZ" sz="4800" b="1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3062041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prstClr val="black"/>
                </a:solidFill>
              </a:rPr>
              <a:t>Přemysl, </a:t>
            </a:r>
            <a:endParaRPr lang="cs-CZ" sz="4800" b="1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63144" y="3062042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>
                <a:solidFill>
                  <a:prstClr val="black"/>
                </a:solidFill>
              </a:rPr>
              <a:t>m</a:t>
            </a:r>
            <a:r>
              <a:rPr lang="cs-CZ" sz="4800" b="1" dirty="0" smtClean="0">
                <a:solidFill>
                  <a:prstClr val="black"/>
                </a:solidFill>
              </a:rPr>
              <a:t>ýto,</a:t>
            </a:r>
            <a:endParaRPr lang="cs-CZ" sz="4800" b="1" dirty="0">
              <a:solidFill>
                <a:prstClr val="black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436096" y="3071849"/>
            <a:ext cx="2736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m</a:t>
            </a:r>
            <a:r>
              <a:rPr lang="cs-CZ" sz="4800" b="1" dirty="0" smtClean="0"/>
              <a:t>ys,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3568" y="4230394"/>
            <a:ext cx="2736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Kamýk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1198651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A71409"/>
                </a:solidFill>
              </a:rPr>
              <a:t>Zdroje</a:t>
            </a:r>
            <a:endParaRPr lang="cs-CZ" b="1" dirty="0">
              <a:solidFill>
                <a:srgbClr val="A71409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1459423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</a:rPr>
              <a:t>Vyjmenovaná slova hrou; vydavatel – Nová škola, s.r.o., 2010</a:t>
            </a:r>
            <a:endParaRPr lang="cs-CZ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071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189</Words>
  <Application>Microsoft Office PowerPoint</Application>
  <PresentationFormat>Předvádění na obrazovce (4:3)</PresentationFormat>
  <Paragraphs>76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Český jazyk – Vyjmenovaná slova po M </vt:lpstr>
      <vt:lpstr>Vyjmenovaná slova po M</vt:lpstr>
      <vt:lpstr>Příbuzná slova</vt:lpstr>
      <vt:lpstr>Prezentace aplikace PowerPoint</vt:lpstr>
      <vt:lpstr>Prezentace aplikace PowerPoint</vt:lpstr>
      <vt:lpstr>Slova, ve kterých také píšeme Y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54</cp:revision>
  <dcterms:created xsi:type="dcterms:W3CDTF">2011-12-02T14:06:03Z</dcterms:created>
  <dcterms:modified xsi:type="dcterms:W3CDTF">2012-10-29T12:40:46Z</dcterms:modified>
</cp:coreProperties>
</file>