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0"/>
  </p:notesMasterIdLst>
  <p:sldIdLst>
    <p:sldId id="256" r:id="rId2"/>
    <p:sldId id="260" r:id="rId3"/>
    <p:sldId id="261" r:id="rId4"/>
    <p:sldId id="274" r:id="rId5"/>
    <p:sldId id="272" r:id="rId6"/>
    <p:sldId id="266" r:id="rId7"/>
    <p:sldId id="257" r:id="rId8"/>
    <p:sldId id="269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FDB69"/>
    <a:srgbClr val="FFDA65"/>
    <a:srgbClr val="FF8585"/>
    <a:srgbClr val="FF7979"/>
    <a:srgbClr val="FF6565"/>
    <a:srgbClr val="000000"/>
    <a:srgbClr val="02283F"/>
    <a:srgbClr val="EA851B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0" d="100"/>
          <a:sy n="70" d="100"/>
        </p:scale>
        <p:origin x="1386" y="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CC77FF6-BE34-4616-A6AC-04790C72BA55}" type="datetimeFigureOut">
              <a:rPr lang="cs-CZ" smtClean="0"/>
              <a:t>27. 2. 2014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A309221-53B4-4C78-8437-2D67F0AF5D87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47244913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Klllllll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A309221-53B4-4C78-8437-2D67F0AF5D87}" type="slidenum">
              <a:rPr lang="cs-CZ" smtClean="0"/>
              <a:t>2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7693337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Iba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A309221-53B4-4C78-8437-2D67F0AF5D87}" type="slidenum">
              <a:rPr lang="cs-CZ" smtClean="0"/>
              <a:t>3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647249226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Iba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A309221-53B4-4C78-8437-2D67F0AF5D87}" type="slidenum">
              <a:rPr lang="cs-CZ" smtClean="0"/>
              <a:t>4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64724922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490689-CF09-4902-8DB1-BE59CDEB0BCF}" type="datetime1">
              <a:rPr lang="cs-CZ" smtClean="0"/>
              <a:t>27. 2. 2014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1807564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8829C7-C893-4455-97F9-064253577D9E}" type="datetime1">
              <a:rPr lang="cs-CZ" smtClean="0"/>
              <a:t>27. 2. 2014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04725535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6FF5AD-2834-4197-94AC-35D8D0D2F4AA}" type="datetime1">
              <a:rPr lang="cs-CZ" smtClean="0"/>
              <a:t>27. 2. 2014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4016719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C0DC7C-A254-4740-9452-EA9A265CF0B8}" type="datetime1">
              <a:rPr lang="cs-CZ" smtClean="0"/>
              <a:t>27. 2. 2014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47035380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AF8617-25EB-4DB5-A6E8-C2EBB6309069}" type="datetime1">
              <a:rPr lang="cs-CZ" smtClean="0"/>
              <a:t>27. 2. 2014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3321601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C44E1F-623C-4116-98A7-9EC4EA9A9B43}" type="datetime1">
              <a:rPr lang="cs-CZ" smtClean="0"/>
              <a:t>27. 2. 2014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07062799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829E47-9658-4065-B1DD-A57D0062FA34}" type="datetime1">
              <a:rPr lang="cs-CZ" smtClean="0"/>
              <a:t>27. 2. 2014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8866865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234B09-2342-433A-9F0F-90F0843D41D5}" type="datetime1">
              <a:rPr lang="cs-CZ" smtClean="0"/>
              <a:t>27. 2. 2014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1395948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55F017-90D5-4FC0-81D9-1400499421AC}" type="datetime1">
              <a:rPr lang="cs-CZ" smtClean="0"/>
              <a:t>27. 2. 2014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370486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33A03-1903-45C3-AC89-579B912B978A}" type="datetime1">
              <a:rPr lang="cs-CZ" smtClean="0"/>
              <a:t>27. 2. 2014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3383991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F08615-0C60-48DF-B65E-F29E35342FE3}" type="datetime1">
              <a:rPr lang="cs-CZ" smtClean="0"/>
              <a:t>27. 2. 2014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3098334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D8BDAD6-5673-445B-A6CE-60BC8E952B1C}" type="datetime1">
              <a:rPr lang="cs-CZ" smtClean="0"/>
              <a:t>27. 2. 2014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85D957D-D829-4070-AC89-93F188FE283C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27662347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.jp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.jp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.jp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3.jpeg"/><Relationship Id="rId4" Type="http://schemas.openxmlformats.org/officeDocument/2006/relationships/hyperlink" Target="http://upload.wikimedia.org/wikipedia/commons/5/56/Dresden_Luftbild_Altmarkt_Umgebung.jpg" TargetMode="Externa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516285288"/>
              </p:ext>
            </p:extLst>
          </p:nvPr>
        </p:nvGraphicFramePr>
        <p:xfrm>
          <a:off x="750310" y="2060848"/>
          <a:ext cx="7926145" cy="3672000"/>
        </p:xfrm>
        <a:graphic>
          <a:graphicData uri="http://schemas.openxmlformats.org/drawingml/2006/table">
            <a:tbl>
              <a:tblPr firstRow="1" firstCol="1" bandRow="1">
                <a:tableStyleId>{5940675A-B579-460E-94D1-54222C63F5DA}</a:tableStyleId>
              </a:tblPr>
              <a:tblGrid>
                <a:gridCol w="2093498"/>
                <a:gridCol w="5832647"/>
              </a:tblGrid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Projekt MŠMT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chemeClr val="tx1"/>
                          </a:solidFill>
                          <a:effectLst/>
                        </a:rPr>
                        <a:t>EU peníze středním </a:t>
                      </a: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effectLst/>
                        </a:rPr>
                        <a:t>školám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Název projektu školy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chemeClr val="tx1"/>
                          </a:solidFill>
                          <a:effectLst/>
                        </a:rPr>
                        <a:t>ICT do života školy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Registrační číslo projektu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solidFill>
                            <a:schemeClr val="tx1"/>
                          </a:solidFill>
                          <a:effectLst/>
                        </a:rPr>
                        <a:t>CZ.1.07/1.5.00/34.0771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Šablona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smtClean="0">
                          <a:solidFill>
                            <a:schemeClr val="tx1"/>
                          </a:solidFill>
                          <a:effectLst/>
                        </a:rPr>
                        <a:t>II/2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Sada</a:t>
                      </a:r>
                      <a:endParaRPr lang="cs-CZ" sz="1200" b="1" kern="1200" dirty="0">
                        <a:solidFill>
                          <a:schemeClr val="tx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07</a:t>
                      </a:r>
                      <a:endParaRPr lang="cs-CZ" sz="12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Anotace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Užívání záporu v německém</a:t>
                      </a:r>
                      <a:r>
                        <a:rPr lang="cs-CZ" sz="1200" baseline="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 jazyce</a:t>
                      </a:r>
                      <a:endParaRPr lang="cs-CZ" sz="12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Klíčová slova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Nein, nicht, </a:t>
                      </a:r>
                      <a:r>
                        <a:rPr lang="cs-CZ" sz="1200" dirty="0" err="1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kein</a:t>
                      </a:r>
                      <a:r>
                        <a:rPr lang="cs-CZ" sz="120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, </a:t>
                      </a:r>
                      <a:r>
                        <a:rPr lang="cs-CZ" sz="1200" dirty="0" err="1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ich</a:t>
                      </a:r>
                      <a:r>
                        <a:rPr lang="cs-CZ" sz="120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 </a:t>
                      </a:r>
                      <a:r>
                        <a:rPr lang="cs-CZ" sz="1200" dirty="0" err="1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spreche</a:t>
                      </a:r>
                      <a:r>
                        <a:rPr lang="cs-CZ" sz="120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 </a:t>
                      </a:r>
                      <a:r>
                        <a:rPr lang="cs-CZ" sz="1200" dirty="0" err="1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nicht</a:t>
                      </a:r>
                      <a:r>
                        <a:rPr lang="cs-CZ" sz="120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, </a:t>
                      </a:r>
                      <a:r>
                        <a:rPr lang="cs-CZ" sz="1200" dirty="0" err="1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nicht</a:t>
                      </a:r>
                      <a:r>
                        <a:rPr lang="cs-CZ" sz="120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 rot</a:t>
                      </a:r>
                      <a:endParaRPr lang="cs-CZ" sz="12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ts val="15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b="1" kern="1200" dirty="0" smtClean="0">
                          <a:effectLst/>
                        </a:rPr>
                        <a:t>Předmět</a:t>
                      </a:r>
                      <a:endParaRPr lang="cs-CZ" sz="1200" b="1" dirty="0" smtClean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</a:rPr>
                        <a:t>Německý jazyk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Autor, spoluautor  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smtClean="0">
                          <a:effectLst/>
                          <a:latin typeface="+mn-lt"/>
                          <a:ea typeface="+mn-ea"/>
                          <a:cs typeface="+mn-cs"/>
                        </a:rPr>
                        <a:t>Bc. Jitka</a:t>
                      </a:r>
                      <a:r>
                        <a:rPr lang="cs-CZ" sz="1200" baseline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lang="cs-CZ" sz="1200" baseline="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Červinková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Jazyk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Čeština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Druh učebního materiálu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Prezentace</a:t>
                      </a: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, výklad, 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cvičení</a:t>
                      </a:r>
                      <a:endParaRPr lang="cs-CZ" sz="12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Potřebné pomůcky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PC, dataprojektor, pracovní listy , slovníky</a:t>
                      </a:r>
                      <a:endParaRPr lang="cs-CZ" sz="12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Druh interaktivity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baseline="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V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ýklad </a:t>
                      </a: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pomocí prezentace, 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doplňování</a:t>
                      </a:r>
                      <a:r>
                        <a:rPr lang="cs-CZ" sz="1200" kern="1200" baseline="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 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pracovních listů</a:t>
                      </a:r>
                      <a:endParaRPr lang="cs-CZ" sz="12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Stupeň a typ vzdělávání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Střední škola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Cílová skupina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ts val="15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1. ročník</a:t>
                      </a: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Speciální vzdělávací </a:t>
                      </a:r>
                      <a:r>
                        <a:rPr lang="cs-CZ" sz="1200" b="1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potřeby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ne</a:t>
                      </a:r>
                      <a:endParaRPr lang="cs-CZ" sz="1200" kern="1200" dirty="0">
                        <a:solidFill>
                          <a:srgbClr val="000000"/>
                        </a:solidFill>
                        <a:effectLst/>
                        <a:latin typeface="+mn-lt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Zdroje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Seznam viz poslední 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snímek a vlastní materiály </a:t>
                      </a:r>
                      <a:endParaRPr lang="cs-CZ" sz="12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</a:tbl>
          </a:graphicData>
        </a:graphic>
      </p:graphicFrame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TextovéPole 9"/>
          <p:cNvSpPr txBox="1"/>
          <p:nvPr/>
        </p:nvSpPr>
        <p:spPr>
          <a:xfrm>
            <a:off x="791580" y="960258"/>
            <a:ext cx="7560840" cy="523220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cs-CZ" sz="2800" b="1" dirty="0" smtClean="0"/>
              <a:t>Zápor nein, nicht, kein</a:t>
            </a:r>
            <a:endParaRPr lang="cs-CZ" sz="2800" b="1" dirty="0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1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787660" y="1452881"/>
            <a:ext cx="7560840" cy="461665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cs-CZ" sz="2400" b="1" dirty="0" smtClean="0"/>
              <a:t>VY_22_INOVACE_07_137</a:t>
            </a:r>
            <a:endParaRPr lang="cs-CZ" sz="2400" b="1" dirty="0"/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487562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2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10" name="Zástupný symbol pro obsah 2"/>
          <p:cNvSpPr txBox="1">
            <a:spLocks/>
          </p:cNvSpPr>
          <p:nvPr/>
        </p:nvSpPr>
        <p:spPr>
          <a:xfrm>
            <a:off x="457200" y="1960240"/>
            <a:ext cx="8229600" cy="247687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331640" y="1196752"/>
            <a:ext cx="184731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 smtClean="0"/>
          </a:p>
          <a:p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2987824" y="1541382"/>
            <a:ext cx="184731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 smtClean="0"/>
          </a:p>
          <a:p>
            <a:endParaRPr lang="cs-CZ" dirty="0"/>
          </a:p>
          <a:p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457199" y="1757435"/>
            <a:ext cx="8229600" cy="1414554"/>
          </a:xfrm>
          <a:prstGeom prst="rect">
            <a:avLst/>
          </a:prstGeom>
          <a:solidFill>
            <a:srgbClr val="FFC000"/>
          </a:solidFill>
        </p:spPr>
        <p:txBody>
          <a:bodyPr wrap="square" rtlCol="0">
            <a:spAutoFit/>
          </a:bodyPr>
          <a:lstStyle/>
          <a:p>
            <a:pPr algn="just">
              <a:lnSpc>
                <a:spcPct val="150000"/>
              </a:lnSpc>
            </a:pPr>
            <a:r>
              <a:rPr lang="cs-CZ" sz="2000" dirty="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ZÁPORNÁ ČÁSTICE </a:t>
            </a:r>
            <a:r>
              <a:rPr lang="cs-CZ" sz="2000" b="1" dirty="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NEIN – NE </a:t>
            </a:r>
            <a:r>
              <a:rPr lang="cs-CZ" sz="2000" dirty="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(OPAK JA – ANO) JE SAMOSTATNÝM ZÁPOREM, TJ. STOJÍ VŽDY PŘED VĚTOU A JE OD NÍ ODDĚLENA ČÁRKOU.</a:t>
            </a:r>
            <a:endParaRPr lang="cs-CZ" sz="2000" dirty="0"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457200" y="3861048"/>
            <a:ext cx="3533564" cy="1414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>
              <a:lnSpc>
                <a:spcPct val="150000"/>
              </a:lnSpc>
            </a:pPr>
            <a:r>
              <a:rPr lang="cs-CZ" sz="2000" dirty="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Sprechen Sie Englisch?</a:t>
            </a:r>
          </a:p>
          <a:p>
            <a:pPr algn="just">
              <a:lnSpc>
                <a:spcPct val="150000"/>
              </a:lnSpc>
            </a:pPr>
            <a:r>
              <a:rPr lang="cs-CZ" sz="2000" dirty="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Kommt er aus Deutschland?</a:t>
            </a:r>
          </a:p>
          <a:p>
            <a:pPr algn="just">
              <a:lnSpc>
                <a:spcPct val="150000"/>
              </a:lnSpc>
            </a:pPr>
            <a:r>
              <a:rPr lang="cs-CZ" sz="2000" dirty="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Wohnen sie in der Stadt?</a:t>
            </a:r>
            <a:endParaRPr lang="cs-CZ" sz="2000" dirty="0"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4427984" y="3858479"/>
            <a:ext cx="4258816" cy="1414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>
              <a:lnSpc>
                <a:spcPct val="150000"/>
              </a:lnSpc>
            </a:pPr>
            <a:r>
              <a:rPr lang="cs-CZ" sz="2000" b="1" dirty="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Nein</a:t>
            </a:r>
            <a:r>
              <a:rPr lang="cs-CZ" sz="2000" dirty="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, ich spreche Deutsch.</a:t>
            </a:r>
          </a:p>
          <a:p>
            <a:pPr algn="just">
              <a:lnSpc>
                <a:spcPct val="150000"/>
              </a:lnSpc>
            </a:pPr>
            <a:r>
              <a:rPr lang="cs-CZ" sz="2000" b="1" dirty="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Nein</a:t>
            </a:r>
            <a:r>
              <a:rPr lang="cs-CZ" sz="2000" dirty="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, er kommt aus Österreich.</a:t>
            </a:r>
          </a:p>
          <a:p>
            <a:pPr algn="just">
              <a:lnSpc>
                <a:spcPct val="150000"/>
              </a:lnSpc>
            </a:pPr>
            <a:r>
              <a:rPr lang="cs-CZ" sz="2000" b="1" dirty="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Nein</a:t>
            </a:r>
            <a:r>
              <a:rPr lang="cs-CZ" sz="2000" dirty="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, sie wohnen auf dem Lande.</a:t>
            </a:r>
            <a:endParaRPr lang="cs-CZ" sz="2000" dirty="0"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7112221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3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6588224" y="4972050"/>
            <a:ext cx="184731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 smtClean="0"/>
          </a:p>
          <a:p>
            <a:endParaRPr lang="cs-CZ" dirty="0"/>
          </a:p>
          <a:p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5436096" y="2060848"/>
            <a:ext cx="203132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		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539552" y="1412776"/>
            <a:ext cx="8064896" cy="1015663"/>
          </a:xfrm>
          <a:prstGeom prst="rect">
            <a:avLst/>
          </a:prstGeom>
          <a:solidFill>
            <a:srgbClr val="FF8585"/>
          </a:solidFill>
        </p:spPr>
        <p:txBody>
          <a:bodyPr wrap="square" rtlCol="0">
            <a:spAutoFit/>
          </a:bodyPr>
          <a:lstStyle/>
          <a:p>
            <a:pPr algn="just">
              <a:lnSpc>
                <a:spcPct val="150000"/>
              </a:lnSpc>
            </a:pPr>
            <a:r>
              <a:rPr lang="cs-CZ" sz="2000" dirty="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NA ROZDÍL OD ČEŠTINY SMÍ NĚMECKÁ VĚTA OBSAHOVAT POUZE </a:t>
            </a:r>
            <a:r>
              <a:rPr lang="cs-CZ" sz="2000" b="1" dirty="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JEDEN ZÁPOR</a:t>
            </a:r>
            <a:r>
              <a:rPr lang="cs-CZ" sz="2000" dirty="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!!!</a:t>
            </a:r>
            <a:endParaRPr lang="cs-CZ" sz="2000" dirty="0"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539552" y="2708920"/>
            <a:ext cx="7776864" cy="1938992"/>
          </a:xfrm>
          <a:prstGeom prst="rect">
            <a:avLst/>
          </a:prstGeom>
          <a:solidFill>
            <a:srgbClr val="FFC000"/>
          </a:solidFill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cs-CZ" sz="2000" dirty="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1. ZÁPOR MŮŽEME VYJÁDŘIT SLOVEM </a:t>
            </a:r>
            <a:r>
              <a:rPr lang="cs-CZ" sz="2000" b="1" dirty="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NICHT</a:t>
            </a:r>
            <a:r>
              <a:rPr lang="cs-CZ" sz="2000" dirty="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. NICHT STOJÍ ZA SLOVESEM, OBVYKLE CO NEJBLÍŽE KONCI VĚTY, AVŠAK ZPRAVIDLA PŘED POPÍRANÝM PŘÍSLOVCEM ČI PŘÍDAVNÝM JMÉNEM – nicht schön, nicht weit.</a:t>
            </a:r>
            <a:endParaRPr lang="cs-CZ" sz="2000" dirty="0"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539552" y="4794309"/>
            <a:ext cx="3312368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cs-CZ" sz="2000" dirty="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Spielt Klara gut Klavier?</a:t>
            </a:r>
          </a:p>
          <a:p>
            <a:pPr>
              <a:lnSpc>
                <a:spcPct val="150000"/>
              </a:lnSpc>
            </a:pPr>
            <a:r>
              <a:rPr lang="cs-CZ" sz="2000" dirty="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Isst du gern Obst?</a:t>
            </a:r>
          </a:p>
        </p:txBody>
      </p:sp>
      <p:sp>
        <p:nvSpPr>
          <p:cNvPr id="10" name="TextovéPole 9"/>
          <p:cNvSpPr txBox="1"/>
          <p:nvPr/>
        </p:nvSpPr>
        <p:spPr>
          <a:xfrm>
            <a:off x="4139952" y="4797152"/>
            <a:ext cx="4248472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cs-CZ" sz="2000" dirty="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Nein, Klara spielt </a:t>
            </a:r>
            <a:r>
              <a:rPr lang="cs-CZ" sz="2000" b="1" dirty="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nicht </a:t>
            </a:r>
            <a:r>
              <a:rPr lang="cs-CZ" sz="2000" dirty="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gut Klavier.</a:t>
            </a:r>
          </a:p>
          <a:p>
            <a:pPr>
              <a:lnSpc>
                <a:spcPct val="150000"/>
              </a:lnSpc>
            </a:pPr>
            <a:r>
              <a:rPr lang="cs-CZ" sz="2000" dirty="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Nein, ich esse Obst </a:t>
            </a:r>
            <a:r>
              <a:rPr lang="cs-CZ" sz="2000" b="1" dirty="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nicht</a:t>
            </a:r>
            <a:r>
              <a:rPr lang="cs-CZ" sz="2000" dirty="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gern.</a:t>
            </a:r>
            <a:endParaRPr lang="cs-CZ" sz="2000" dirty="0"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9830119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4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1187624" y="1196752"/>
            <a:ext cx="184731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sz="12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539552" y="1412776"/>
            <a:ext cx="3312368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cs-CZ" sz="2000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Arbeitet dein Vater als Fahrer?</a:t>
            </a:r>
          </a:p>
          <a:p>
            <a:r>
              <a:rPr lang="cs-CZ" sz="2000" dirty="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Kommen sie aus Polen?</a:t>
            </a:r>
            <a:endParaRPr lang="cs-CZ" sz="2000" dirty="0"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4139952" y="1412776"/>
            <a:ext cx="4112277" cy="16312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cs-CZ" sz="2000" dirty="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Nein, er arbeitet </a:t>
            </a:r>
            <a:r>
              <a:rPr lang="cs-CZ" sz="2000" b="1" dirty="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nicht </a:t>
            </a:r>
            <a:r>
              <a:rPr lang="cs-CZ" sz="2000" dirty="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als Fahrer.</a:t>
            </a:r>
          </a:p>
          <a:p>
            <a:pPr>
              <a:lnSpc>
                <a:spcPct val="150000"/>
              </a:lnSpc>
            </a:pPr>
            <a:endParaRPr lang="cs-CZ" sz="2000" dirty="0" smtClean="0"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  <a:p>
            <a:r>
              <a:rPr lang="cs-CZ" sz="2000" dirty="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Nein, sie kommen </a:t>
            </a:r>
            <a:r>
              <a:rPr lang="cs-CZ" sz="2000" b="1" dirty="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nicht </a:t>
            </a:r>
            <a:r>
              <a:rPr lang="cs-CZ" sz="2000" dirty="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aus Polen.</a:t>
            </a:r>
            <a:endParaRPr lang="cs-CZ" sz="2000" dirty="0"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553999" y="3789040"/>
            <a:ext cx="7698230" cy="1414554"/>
          </a:xfrm>
          <a:prstGeom prst="rect">
            <a:avLst/>
          </a:prstGeom>
          <a:solidFill>
            <a:srgbClr val="FFDA65"/>
          </a:solidFill>
        </p:spPr>
        <p:txBody>
          <a:bodyPr wrap="square" rtlCol="0">
            <a:spAutoFit/>
          </a:bodyPr>
          <a:lstStyle/>
          <a:p>
            <a:pPr algn="just">
              <a:lnSpc>
                <a:spcPct val="150000"/>
              </a:lnSpc>
            </a:pPr>
            <a:r>
              <a:rPr lang="cs-CZ" sz="2000" dirty="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Často stojí záporka nicht také před předložkovými spojeními s funkcí příslovečného určení místa (aus Polen) nebo před názvy profesí ve spojení s als (als Fahrer).</a:t>
            </a:r>
            <a:endParaRPr lang="cs-CZ" sz="2000" dirty="0"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4369127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5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37" name="TextovéPole 36"/>
          <p:cNvSpPr txBox="1"/>
          <p:nvPr/>
        </p:nvSpPr>
        <p:spPr>
          <a:xfrm>
            <a:off x="1259632" y="1412776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539552" y="1412776"/>
            <a:ext cx="7920880" cy="1876219"/>
          </a:xfrm>
          <a:prstGeom prst="rect">
            <a:avLst/>
          </a:prstGeom>
          <a:solidFill>
            <a:srgbClr val="FFC000"/>
          </a:solidFill>
        </p:spPr>
        <p:txBody>
          <a:bodyPr wrap="square" rtlCol="0">
            <a:spAutoFit/>
          </a:bodyPr>
          <a:lstStyle/>
          <a:p>
            <a:pPr algn="just">
              <a:lnSpc>
                <a:spcPct val="150000"/>
              </a:lnSpc>
            </a:pPr>
            <a:r>
              <a:rPr lang="cs-CZ" sz="2000" dirty="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2.</a:t>
            </a:r>
            <a:r>
              <a:rPr lang="cs-CZ" sz="2000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</a:t>
            </a:r>
            <a:r>
              <a:rPr lang="cs-CZ" sz="2000" b="1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KEIN, KEINE, KEIN </a:t>
            </a:r>
            <a:r>
              <a:rPr lang="cs-CZ" sz="2000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(ŽÁDNÝ, ŽÁDNÁ, </a:t>
            </a:r>
            <a:r>
              <a:rPr lang="cs-CZ" sz="2000" dirty="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ŽÁDNÉ) – TÍMTO </a:t>
            </a:r>
            <a:r>
              <a:rPr lang="cs-CZ" sz="2000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ZÁPORNÝM </a:t>
            </a:r>
            <a:r>
              <a:rPr lang="cs-CZ" sz="2000" dirty="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ZÁJMENEM VYJADŘUJEME ZÁPOR U PODSTATNÉHO JMÉNA, KTERÉ BY V KLADNÉ VĚTĚ MĚLO NEURČITÝ NEBO NULOVÝ ČLEN.</a:t>
            </a:r>
            <a:endParaRPr lang="cs-CZ" sz="2000" dirty="0"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539552" y="4906328"/>
            <a:ext cx="7848872" cy="952890"/>
          </a:xfrm>
          <a:prstGeom prst="rect">
            <a:avLst/>
          </a:prstGeom>
          <a:solidFill>
            <a:srgbClr val="FFDB69"/>
          </a:solidFill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cs-CZ" sz="2000" dirty="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Zájmeno KEIN, KEINE, KEIN se skloňuje v jednotném čísle jako </a:t>
            </a:r>
            <a:r>
              <a:rPr lang="cs-CZ" sz="2000" b="1" dirty="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člen neurčitý.</a:t>
            </a:r>
            <a:endParaRPr lang="cs-CZ" sz="2000" b="1" dirty="0"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539552" y="3429000"/>
            <a:ext cx="3924436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cs-CZ" sz="2000" dirty="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Haben deine Eltern ein Auto?</a:t>
            </a:r>
          </a:p>
          <a:p>
            <a:pPr>
              <a:lnSpc>
                <a:spcPct val="150000"/>
              </a:lnSpc>
            </a:pPr>
            <a:r>
              <a:rPr lang="cs-CZ" sz="2000" dirty="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Habt ihr heute nachmittag Zeit?</a:t>
            </a:r>
          </a:p>
          <a:p>
            <a:pPr>
              <a:lnSpc>
                <a:spcPct val="150000"/>
              </a:lnSpc>
            </a:pPr>
            <a:r>
              <a:rPr lang="cs-CZ" sz="2000" dirty="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Hast du einen Bruder?</a:t>
            </a:r>
            <a:endParaRPr lang="cs-CZ" sz="2000" dirty="0"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4582220" y="3429000"/>
            <a:ext cx="3888432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cs-CZ" sz="2000" dirty="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Nein, sie haben </a:t>
            </a:r>
            <a:r>
              <a:rPr lang="cs-CZ" sz="2000" b="1" dirty="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kein</a:t>
            </a:r>
            <a:r>
              <a:rPr lang="cs-CZ" sz="2000" dirty="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Auto.</a:t>
            </a:r>
          </a:p>
          <a:p>
            <a:pPr>
              <a:lnSpc>
                <a:spcPct val="150000"/>
              </a:lnSpc>
            </a:pPr>
            <a:r>
              <a:rPr lang="cs-CZ" sz="2000" dirty="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Nein, wir haben </a:t>
            </a:r>
            <a:r>
              <a:rPr lang="cs-CZ" sz="2000" b="1" dirty="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keine</a:t>
            </a:r>
            <a:r>
              <a:rPr lang="cs-CZ" sz="2000" dirty="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Zeit.</a:t>
            </a:r>
          </a:p>
          <a:p>
            <a:pPr>
              <a:lnSpc>
                <a:spcPct val="150000"/>
              </a:lnSpc>
            </a:pPr>
            <a:r>
              <a:rPr lang="cs-CZ" sz="2000" dirty="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Nein, ich habe </a:t>
            </a:r>
            <a:r>
              <a:rPr lang="cs-CZ" sz="2000" b="1" dirty="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keinen</a:t>
            </a:r>
            <a:r>
              <a:rPr lang="cs-CZ" sz="2000" dirty="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Bruder.</a:t>
            </a:r>
            <a:endParaRPr lang="cs-CZ" sz="2000" dirty="0"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2291348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6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467544" y="1340768"/>
            <a:ext cx="5832648" cy="470898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cs-CZ" sz="2000" b="1" dirty="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CVIČENÍ</a:t>
            </a:r>
          </a:p>
          <a:p>
            <a:pPr marL="457200" indent="-457200">
              <a:lnSpc>
                <a:spcPct val="150000"/>
              </a:lnSpc>
              <a:buAutoNum type="arabicPeriod"/>
            </a:pPr>
            <a:r>
              <a:rPr lang="cs-CZ" sz="2000" b="1" dirty="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Převeďte do záporu:</a:t>
            </a:r>
          </a:p>
          <a:p>
            <a:pPr marL="457200" indent="-4572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cs-CZ" sz="2000" dirty="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Martin lebt in Dresden.</a:t>
            </a:r>
          </a:p>
          <a:p>
            <a:pPr marL="457200" indent="-4572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cs-CZ" sz="2000" dirty="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Ja, wir kennen den Zahnarzt sehr gut.</a:t>
            </a:r>
          </a:p>
          <a:p>
            <a:pPr marL="457200" indent="-4572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cs-CZ" sz="2000" dirty="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Hast du Zeit?</a:t>
            </a:r>
          </a:p>
          <a:p>
            <a:pPr marL="457200" indent="-4572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cs-CZ" sz="2000" dirty="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Mathe finde ich leicht.</a:t>
            </a:r>
          </a:p>
          <a:p>
            <a:pPr marL="457200" indent="-4572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cs-CZ" sz="2000" dirty="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Seine Mutter arbeitet als Lehrerin.</a:t>
            </a:r>
          </a:p>
          <a:p>
            <a:pPr marL="457200" indent="-4572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cs-CZ" sz="2000" dirty="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Sie haben eine Schwester.</a:t>
            </a:r>
          </a:p>
          <a:p>
            <a:pPr marL="457200" indent="-4572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cs-CZ" sz="2000" dirty="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Klara spielt gern Klavier.</a:t>
            </a:r>
          </a:p>
          <a:p>
            <a:pPr marL="457200" indent="-4572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cs-CZ" sz="2000" dirty="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Er hat einen Sohn.</a:t>
            </a:r>
            <a:endParaRPr lang="cs-CZ" sz="2000" dirty="0"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</p:txBody>
      </p:sp>
      <p:pic>
        <p:nvPicPr>
          <p:cNvPr id="1028" name="Picture 4" descr="File:Dresden Luftbild Altmarkt Umgebung.jpg">
            <a:hlinkClick r:id="rId4"/>
          </p:cNvPr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68144" y="3695258"/>
            <a:ext cx="2867472" cy="21506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2199538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7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539552" y="1412776"/>
            <a:ext cx="5472608" cy="424731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cs-CZ" sz="2000" b="1" dirty="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2. Přeložte:</a:t>
            </a: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cs-CZ" sz="2000" dirty="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Ona nemá žádného koníčka.</a:t>
            </a: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cs-CZ" sz="2000" dirty="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Pavel nehraje tenis.</a:t>
            </a: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cs-CZ" sz="2000" dirty="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Ne, my nepocházíme z Prahy, jsme z Plzně.</a:t>
            </a: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cs-CZ" sz="2000" dirty="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Tebe to nebaví?</a:t>
            </a: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cs-CZ" sz="2000" dirty="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Já nepracuji jako prodavačka.</a:t>
            </a: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cs-CZ" sz="2000" dirty="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To není těžké.</a:t>
            </a: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cs-CZ" sz="2000" dirty="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Oni nemají dceru, ale syna.</a:t>
            </a: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cs-CZ" sz="2000" dirty="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Ne, Klaru neznám.</a:t>
            </a:r>
            <a:endParaRPr lang="cs-CZ" sz="2000" dirty="0"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002748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8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539552" y="1632236"/>
            <a:ext cx="799288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ZDROJE</a:t>
            </a:r>
            <a:endParaRPr lang="cs-CZ" sz="2000" b="1" dirty="0"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539552" y="2276872"/>
            <a:ext cx="7920880" cy="19082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/>
              <a:t>DUSILOVÁ, Doris; KOLOCOVÁ, Vladimíra; BROŽÍKOVÁ, Lucie a kol. </a:t>
            </a:r>
            <a:r>
              <a:rPr lang="cs-CZ" sz="2000" i="1" dirty="0" err="1"/>
              <a:t>Sprechen</a:t>
            </a:r>
            <a:r>
              <a:rPr lang="cs-CZ" sz="2000" i="1" dirty="0"/>
              <a:t> Sie </a:t>
            </a:r>
            <a:r>
              <a:rPr lang="cs-CZ" sz="2000" i="1" dirty="0" err="1"/>
              <a:t>Deutsch</a:t>
            </a:r>
            <a:r>
              <a:rPr lang="cs-CZ" sz="2000" i="1" dirty="0"/>
              <a:t>? 1.</a:t>
            </a:r>
            <a:r>
              <a:rPr lang="cs-CZ" sz="2000" dirty="0"/>
              <a:t>. Praha 4: </a:t>
            </a:r>
            <a:r>
              <a:rPr lang="cs-CZ" sz="2000" dirty="0" err="1"/>
              <a:t>Polygot</a:t>
            </a:r>
            <a:r>
              <a:rPr lang="cs-CZ" sz="2000" dirty="0"/>
              <a:t>, </a:t>
            </a:r>
            <a:r>
              <a:rPr lang="cs-CZ" sz="2000" dirty="0" err="1"/>
              <a:t>spol.s</a:t>
            </a:r>
            <a:r>
              <a:rPr lang="cs-CZ" sz="2000" dirty="0"/>
              <a:t> r.o., 2007, ISBN 80-86195-09-0. </a:t>
            </a:r>
            <a:endParaRPr lang="cs-CZ" sz="2000" dirty="0" smtClean="0"/>
          </a:p>
          <a:p>
            <a:endParaRPr lang="cs-CZ" sz="2000" dirty="0"/>
          </a:p>
          <a:p>
            <a:r>
              <a:rPr lang="cs-CZ" sz="2000" dirty="0"/>
              <a:t>http://commons.wikimedia.org/wiki/File:Dresden_Luftbild_Altmarkt_Umgebung.jpg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52945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1400</TotalTime>
  <Words>579</Words>
  <Application>Microsoft Office PowerPoint</Application>
  <PresentationFormat>Předvádění na obrazovce (4:3)</PresentationFormat>
  <Paragraphs>124</Paragraphs>
  <Slides>8</Slides>
  <Notes>3</Notes>
  <HiddenSlides>0</HiddenSlides>
  <MMClips>0</MMClips>
  <ScaleCrop>false</ScaleCrop>
  <HeadingPairs>
    <vt:vector size="6" baseType="variant">
      <vt:variant>
        <vt:lpstr>Použitá písma</vt:lpstr>
      </vt:variant>
      <vt:variant>
        <vt:i4>6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15" baseType="lpstr">
      <vt:lpstr>Arial</vt:lpstr>
      <vt:lpstr>Book Antiqua</vt:lpstr>
      <vt:lpstr>Calibri</vt:lpstr>
      <vt:lpstr>Tahoma</vt:lpstr>
      <vt:lpstr>Times New Roman</vt:lpstr>
      <vt:lpstr>Verdana</vt:lpstr>
      <vt:lpstr>Motiv systému Office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</vt:vector>
  </TitlesOfParts>
  <Company>Střední škola technická Ústí nad Labem</Company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Střední škola stavební a technická Ústí nad Labem sekce technických oborů</dc:title>
  <dc:creator>Filas</dc:creator>
  <cp:lastModifiedBy>Petra</cp:lastModifiedBy>
  <cp:revision>106</cp:revision>
  <dcterms:created xsi:type="dcterms:W3CDTF">2010-11-01T23:40:31Z</dcterms:created>
  <dcterms:modified xsi:type="dcterms:W3CDTF">2014-02-27T13:22:24Z</dcterms:modified>
</cp:coreProperties>
</file>