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AFF"/>
    <a:srgbClr val="FFDA65"/>
    <a:srgbClr val="FFDB69"/>
    <a:srgbClr val="EA851B"/>
    <a:srgbClr val="000000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upload.wikimedia.org/wikipedia/commons/5/59/Eiffel_tower_from_Cite_Architecture_Chaillot.jpg" TargetMode="Externa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6/62/Karluv_most_2b_Praha_Czech_Republic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376179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Jak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vytvořit oznamovací  a tázací větu v německém jazyce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Přímý pořádek slov a nepřímý pořádek slov ve větě oznamovací, zjišťovací a doplňovací otázka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Německý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Bc.Jitka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 pracovní listy , slovníky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pracovních listů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Pořádek slov v oznamovací a tázací větě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8141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POŘÁDEK SLOV V OZNAMOVACÍ VĚTĚ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183013"/>
            <a:ext cx="8075240" cy="10156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 OZNAMOVACÍ VĚTĚ STOJÍ URČITÝ TVAR SLOVESA NA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DRUHÉM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MÍSTĚ.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6728" y="3573016"/>
            <a:ext cx="8074056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PŘÍMÝ POŘÁDEK SLOV –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 PRVNÍM MÍSTĚ JE UVEDEN PODMĚT: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653136"/>
            <a:ext cx="38878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bin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noch Student.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kommt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aus Paris.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653136"/>
            <a:ext cx="3524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verstehen</a:t>
            </a:r>
            <a:r>
              <a:rPr lang="cs-CZ" sz="2000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gut Englisch.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wohnen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jetzt in Bonn.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367993"/>
            <a:ext cx="8352928" cy="141455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NEPŘÍMÝ POŘÁDEK SLOV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NA PRVNÍM MÍSTĚ JE JINÝ VĚTNÝ ČLEN NAPŘ. PŘÍSLOVEČNÉ URČENÍ MÍSTA, ČASU. PODMĚT NÁSLEDUJE HNED ZA SLOVESEM (STOJÍ TEDY NA TŘETÍM MÍSTĚ):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3402390"/>
            <a:ext cx="48245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bin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ich.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Paris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lebt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sie schon lange.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Englisch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verstehen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wir gut.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Am Nachmittag </a:t>
            </a: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mache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ich eine Party.</a:t>
            </a:r>
          </a:p>
          <a:p>
            <a:endParaRPr lang="cs-CZ" sz="2000" dirty="0"/>
          </a:p>
        </p:txBody>
      </p:sp>
      <p:pic>
        <p:nvPicPr>
          <p:cNvPr id="6" name="Picture 2" descr="File:Eiffel tower from Cite Architecture Chaillo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524" y="3565086"/>
            <a:ext cx="1384743" cy="208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73751"/>
            <a:ext cx="7776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 - ÜBUNGEN:</a:t>
            </a:r>
          </a:p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Tvořte oznamovací věty s přímým pořádkem slov: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ommen – aus Prag – wir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 – Marie – kennen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Englisch – verstehen – Jana – gut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ernen – Jan und Peter – Spanisch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ir – lange – in Berlin – wohnen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 Deutschland – studieren - Martin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77686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Tvořte oznamovací věty s nepřímým pořádkem slov: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Spanisch – ich – lernen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ohnen – lange – Klara – in Hamburg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Hause – sind – Roman und Lucie – am Abend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Sabina und Klara – heute – in der Sprachschule – arbeiten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tudieren – Martin – in Deutschland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ie(oni) – verstehen – Deutsch - nicht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34076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POŘÁDEK SLOV V TÁZACÍ VĚTĚ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332911"/>
            <a:ext cx="7920880" cy="99905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ROZLIŠUJEME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DVA DRUHY OTÁZEK: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ZJIŠŤOVACÍ A DOPLŇOVACÍ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Oválný popisek 5"/>
          <p:cNvSpPr/>
          <p:nvPr/>
        </p:nvSpPr>
        <p:spPr>
          <a:xfrm flipH="1">
            <a:off x="565899" y="3734477"/>
            <a:ext cx="3528392" cy="1800200"/>
          </a:xfrm>
          <a:prstGeom prst="wedgeEllipseCallout">
            <a:avLst/>
          </a:prstGeom>
          <a:solidFill>
            <a:srgbClr val="33C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Bist du jetzt in der Schule?</a:t>
            </a:r>
            <a:endParaRPr lang="cs-CZ" sz="24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Oválný popisek 15"/>
          <p:cNvSpPr/>
          <p:nvPr/>
        </p:nvSpPr>
        <p:spPr>
          <a:xfrm flipH="1">
            <a:off x="5258021" y="3734477"/>
            <a:ext cx="2664296" cy="1800200"/>
          </a:xfrm>
          <a:prstGeom prst="wedgeEllipseCallout">
            <a:avLst/>
          </a:prstGeom>
          <a:solidFill>
            <a:srgbClr val="33C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geht es dir?</a:t>
            </a:r>
            <a:endParaRPr lang="cs-CZ" sz="2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484784"/>
            <a:ext cx="7992888" cy="147732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ZJIŠŤOVACÍ OTÁZKY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ZAČÍNAJÍ SLOVESEM, PODMĚT NÁSLEDUJE NA DRUHÉM MÍSTĚ. NA TENTO TYP OTÁZKY ODPOVÍDÁME VĚTŠINOU ANO – NE.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5247" y="3212976"/>
            <a:ext cx="4104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Verstehst</a:t>
            </a:r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 Deutsch?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Studiert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sie Französisch?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Bist</a:t>
            </a:r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 Klara?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Wohnen</a:t>
            </a:r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Marek und Ulrike noch 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Bonn?</a:t>
            </a:r>
            <a:endParaRPr lang="cs-CZ" sz="2000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6480" y="3212976"/>
            <a:ext cx="3384376" cy="2799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ich verstehe nicht Deutsch.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Ja, sie versteht Französisch.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Ja, ich bin.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sie wohnen in Bonn nicht mehr.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488832" cy="141455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DOPLŇOVACÍ OTÁZKY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UVOZUJÍ TÁZACÍ ZÁJMENA, PŘÍSLOVCE ATD. SLOVESO JE NA DRUHÉM MÍSTĚ, PO NĚM NÁSLEDUJE PODMĚT.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284984"/>
            <a:ext cx="316835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Woher </a:t>
            </a:r>
            <a:r>
              <a:rPr lang="cs-CZ" sz="20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kommst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du?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</a:t>
            </a:r>
            <a:r>
              <a:rPr lang="cs-CZ" sz="20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heisst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du?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</a:t>
            </a:r>
            <a:r>
              <a:rPr lang="cs-CZ" sz="20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wohnen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Sie?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</a:t>
            </a:r>
            <a:r>
              <a:rPr lang="cs-CZ" sz="20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das?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Wer </a:t>
            </a:r>
            <a:r>
              <a:rPr lang="cs-CZ" sz="20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du?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57554" y="3284984"/>
            <a:ext cx="4032448" cy="2554545"/>
          </a:xfrm>
          <a:prstGeom prst="rect">
            <a:avLst/>
          </a:prstGeom>
          <a:solidFill>
            <a:srgbClr val="FFDA65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PŘÍKLADY TÁZACÍCH SLOV: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Was?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Co?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Wer?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Kdo?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Wie?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Jak?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Wessen?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Čí?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Wem?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Komu?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Wo?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Kde?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Woher?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Odkud?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300366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CVIČENÍ: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1.Vytvořte otázky k odpovědím: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studiere in Tschechien.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kommen aus Polen.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Ja, sie lernen Englisch.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er lebt nicht in Prag.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ich arbeite schon.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heisse Pavel.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 wohnt in Hamburg.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Ja, sie kennen Klara sehr gut.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File:Karluv most 2b Praha Czech Republic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043" y="4221088"/>
            <a:ext cx="3950816" cy="148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Přiřaďte správnou odpověď: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38164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gehtś?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Woher kommen Sie?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heisst du?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macht ihr?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Sind Sie Frau Müller?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finden sie das Konzert?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wohnt er?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Kommen Sie aus Prag?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61655" y="2010994"/>
            <a:ext cx="39604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Ganz toll.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 wohnt in Deutschlad.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Danke gut.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heisse Marie.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komme aus Österreich.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ich bin aus Brno.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lernen Spanisch.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Ja, ich bin Müller.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12776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04864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DUSILOVÁ, Doris; KOLOCOVÁ, Vladimíra; BROŽÍKOVÁ, Lucie a kol. </a:t>
            </a:r>
            <a:r>
              <a:rPr lang="cs-CZ" sz="2000" i="1" dirty="0" err="1"/>
              <a:t>Sprechen</a:t>
            </a:r>
            <a:r>
              <a:rPr lang="cs-CZ" sz="2000" i="1" dirty="0"/>
              <a:t> Sie Deutsch? 1.</a:t>
            </a:r>
            <a:r>
              <a:rPr lang="cs-CZ" sz="2000" dirty="0"/>
              <a:t>. Praha 4: </a:t>
            </a:r>
            <a:r>
              <a:rPr lang="cs-CZ" sz="2000" dirty="0" err="1"/>
              <a:t>Polygot</a:t>
            </a:r>
            <a:r>
              <a:rPr lang="cs-CZ" sz="2000" dirty="0"/>
              <a:t>, </a:t>
            </a:r>
            <a:r>
              <a:rPr lang="cs-CZ" sz="2000" dirty="0" err="1"/>
              <a:t>spol.s</a:t>
            </a:r>
            <a:r>
              <a:rPr lang="cs-CZ" sz="2000" dirty="0"/>
              <a:t> r.o., 2007, ISBN 80-86195-09-0. 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 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commons.wikimedia.org/wiki/File:Eiffel_tower_from_Cite_Architecture_Chaillot.jpg</a:t>
            </a:r>
          </a:p>
          <a:p>
            <a:r>
              <a:rPr lang="cs-CZ" sz="2000" dirty="0"/>
              <a:t>http://commons.wikimedia.org/wiki/File:Karluv_most_2b_Praha_Czech_Republic.jpg</a:t>
            </a:r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1758</TotalTime>
  <Words>746</Words>
  <Application>Microsoft Office PowerPoint</Application>
  <PresentationFormat>Předvádění na obrazovce (4:3)</PresentationFormat>
  <Paragraphs>168</Paragraphs>
  <Slides>11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121</cp:revision>
  <cp:lastPrinted>2013-09-23T11:20:55Z</cp:lastPrinted>
  <dcterms:created xsi:type="dcterms:W3CDTF">2010-11-01T23:40:31Z</dcterms:created>
  <dcterms:modified xsi:type="dcterms:W3CDTF">2014-02-27T13:23:06Z</dcterms:modified>
</cp:coreProperties>
</file>