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64" r:id="rId3"/>
    <p:sldId id="265" r:id="rId4"/>
    <p:sldId id="266" r:id="rId5"/>
    <p:sldId id="267" r:id="rId6"/>
    <p:sldId id="268" r:id="rId7"/>
    <p:sldId id="269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A0251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23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pPr/>
              <a:t>29.10.2012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10061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pPr/>
              <a:t>29.10.2012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83760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pPr/>
              <a:t>29.10.2012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31316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pPr/>
              <a:t>29.10.2012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96428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pPr/>
              <a:t>29.10.2012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2658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pPr/>
              <a:t>29.10.2012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74763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pPr/>
              <a:t>29.10.2012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28811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pPr/>
              <a:t>29.10.2012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45495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pPr/>
              <a:t>29.10.2012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72356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pPr/>
              <a:t>29.10.2012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29021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pPr/>
              <a:t>29.10.2012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74614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FD3268-FBDA-4C55-8FE6-929E50E07290}" type="datetimeFigureOut">
              <a:rPr lang="cs-CZ" smtClean="0"/>
              <a:pPr/>
              <a:t>29.10.2012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626B8D-0DEA-428A-8C92-005D166175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93294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7" Type="http://schemas.openxmlformats.org/officeDocument/2006/relationships/image" Target="../media/image7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99592" y="1412776"/>
            <a:ext cx="7772400" cy="792089"/>
          </a:xfrm>
        </p:spPr>
        <p:txBody>
          <a:bodyPr>
            <a:normAutofit fontScale="90000"/>
          </a:bodyPr>
          <a:lstStyle/>
          <a:p>
            <a:r>
              <a:rPr lang="cs-CZ" sz="4800" b="1" dirty="0" smtClean="0">
                <a:effectLst>
                  <a:outerShdw sx="1000" sy="1000" algn="tl">
                    <a:schemeClr val="tx1"/>
                  </a:outerShdw>
                  <a:reflection endPos="0" dir="5400000" sy="-100000" algn="bl" rotWithShape="0"/>
                </a:effectLst>
              </a:rPr>
              <a:t>Český jazyk</a:t>
            </a:r>
            <a:r>
              <a:rPr lang="cs-CZ" sz="4800" b="1" dirty="0" smtClean="0">
                <a:effectLst>
                  <a:outerShdw sx="1000" sy="1000" algn="tl">
                    <a:schemeClr val="tx1">
                      <a:alpha val="51000"/>
                    </a:schemeClr>
                  </a:outerShdw>
                  <a:reflection endPos="0" dir="5400000" sy="-100000" algn="bl" rotWithShape="0"/>
                </a:effectLst>
              </a:rPr>
              <a:t> – Vyjmenovaná slova po M – Procvičování</a:t>
            </a:r>
            <a:endParaRPr lang="cs-CZ" sz="4800" b="1" dirty="0">
              <a:effectLst>
                <a:outerShdw sx="1000" sy="1000" algn="tl">
                  <a:schemeClr val="tx1">
                    <a:alpha val="51000"/>
                  </a:schemeClr>
                </a:outerShdw>
                <a:reflection endPos="0" dir="5400000" sy="-100000" algn="bl" rotWithShape="0"/>
              </a:effectLst>
            </a:endParaRPr>
          </a:p>
        </p:txBody>
      </p:sp>
      <p:pic>
        <p:nvPicPr>
          <p:cNvPr id="1026" name="Picture 2" descr="C:\Users\Uživatel\Pictures\logo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5029" y="5589240"/>
            <a:ext cx="3603242" cy="934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043608" y="620687"/>
            <a:ext cx="71287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dirty="0" smtClean="0"/>
              <a:t>Základní škola a Mateřská škola, Liberec, Barvířská 38/6, příspěvková organizace</a:t>
            </a:r>
            <a:endParaRPr lang="cs-CZ" sz="1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77205" y="2750799"/>
            <a:ext cx="78488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Název </a:t>
            </a:r>
            <a:r>
              <a:rPr lang="cs-CZ" sz="1600" smtClean="0"/>
              <a:t>:      </a:t>
            </a:r>
            <a:r>
              <a:rPr lang="cs-CZ" sz="1600" b="1" smtClean="0"/>
              <a:t>VY_32_inovace_09 </a:t>
            </a:r>
            <a:r>
              <a:rPr lang="cs-CZ" sz="1600" b="1" dirty="0">
                <a:effectLst>
                  <a:outerShdw sx="1000" sy="1000" algn="tl">
                    <a:schemeClr val="tx1"/>
                  </a:outerShdw>
                  <a:reflection endPos="0" dir="5400000" sy="-100000" algn="bl" rotWithShape="0"/>
                </a:effectLst>
              </a:rPr>
              <a:t>Český jazyk</a:t>
            </a:r>
            <a:r>
              <a:rPr lang="cs-CZ" sz="1600" b="1" dirty="0">
                <a:effectLst>
                  <a:outerShdw sx="1000" sy="1000" algn="tl">
                    <a:schemeClr val="tx1">
                      <a:alpha val="51000"/>
                    </a:schemeClr>
                  </a:outerShdw>
                  <a:reflection endPos="0" dir="5400000" sy="-100000" algn="bl" rotWithShape="0"/>
                </a:effectLst>
              </a:rPr>
              <a:t> – Vyjmenovaná slova </a:t>
            </a:r>
            <a:r>
              <a:rPr lang="cs-CZ" sz="1600" b="1">
                <a:effectLst>
                  <a:outerShdw sx="1000" sy="1000" algn="tl">
                    <a:schemeClr val="tx1">
                      <a:alpha val="51000"/>
                    </a:schemeClr>
                  </a:outerShdw>
                  <a:reflection endPos="0" dir="5400000" sy="-100000" algn="bl" rotWithShape="0"/>
                </a:effectLst>
              </a:rPr>
              <a:t>po </a:t>
            </a:r>
            <a:r>
              <a:rPr lang="cs-CZ" sz="1600" b="1" dirty="0">
                <a:effectLst>
                  <a:outerShdw sx="1000" sy="1000" algn="tl">
                    <a:schemeClr val="tx1">
                      <a:alpha val="51000"/>
                    </a:schemeClr>
                  </a:outerShdw>
                  <a:reflection endPos="0" dir="5400000" sy="-100000" algn="bl" rotWithShape="0"/>
                </a:effectLst>
              </a:rPr>
              <a:t>M</a:t>
            </a:r>
            <a:r>
              <a:rPr lang="cs-CZ" sz="1600" b="1" smtClean="0">
                <a:effectLst>
                  <a:outerShdw sx="1000" sy="1000" algn="tl">
                    <a:schemeClr val="tx1">
                      <a:alpha val="51000"/>
                    </a:schemeClr>
                  </a:outerShdw>
                  <a:reflection endPos="0" dir="5400000" sy="-100000" algn="bl" rotWithShape="0"/>
                </a:effectLst>
              </a:rPr>
              <a:t> </a:t>
            </a:r>
            <a:r>
              <a:rPr lang="cs-CZ" sz="1600" b="1" dirty="0" smtClean="0">
                <a:effectLst>
                  <a:outerShdw sx="1000" sy="1000" algn="tl">
                    <a:schemeClr val="tx1">
                      <a:alpha val="51000"/>
                    </a:schemeClr>
                  </a:outerShdw>
                  <a:reflection endPos="0" dir="5400000" sy="-100000" algn="bl" rotWithShape="0"/>
                </a:effectLst>
              </a:rPr>
              <a:t>– Procvičování </a:t>
            </a:r>
          </a:p>
          <a:p>
            <a:r>
              <a:rPr lang="cs-CZ" sz="1600" dirty="0" smtClean="0"/>
              <a:t>Autor:        Iva Mrákotová</a:t>
            </a:r>
          </a:p>
          <a:p>
            <a:r>
              <a:rPr lang="cs-CZ" sz="1600" dirty="0" smtClean="0"/>
              <a:t>Období:     Listopad 2011</a:t>
            </a:r>
          </a:p>
          <a:p>
            <a:r>
              <a:rPr lang="cs-CZ" sz="1600" dirty="0" smtClean="0"/>
              <a:t>Věková skupina:      3. ročník</a:t>
            </a:r>
          </a:p>
          <a:p>
            <a:r>
              <a:rPr lang="cs-CZ" sz="1600" dirty="0" smtClean="0"/>
              <a:t>Tematická oblast:    Český jazyk – Vyjmenovaná slova</a:t>
            </a:r>
          </a:p>
          <a:p>
            <a:r>
              <a:rPr lang="cs-CZ" sz="1600" dirty="0" smtClean="0"/>
              <a:t>Anotace:    Závěrečná cvičení na probrané pravopisné jevy.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4149608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>
                <a:solidFill>
                  <a:srgbClr val="A02510"/>
                </a:solidFill>
              </a:rPr>
              <a:t>Doplň </a:t>
            </a:r>
            <a:r>
              <a:rPr lang="es-ES" b="1" dirty="0">
                <a:solidFill>
                  <a:srgbClr val="FF0000"/>
                </a:solidFill>
              </a:rPr>
              <a:t>i – í </a:t>
            </a:r>
            <a:r>
              <a:rPr lang="es-ES" b="1" dirty="0">
                <a:solidFill>
                  <a:srgbClr val="0000CC"/>
                </a:solidFill>
              </a:rPr>
              <a:t>/ y - ý</a:t>
            </a:r>
            <a:endParaRPr lang="cs-CZ" b="1" dirty="0">
              <a:solidFill>
                <a:srgbClr val="0000CC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898460" y="1444134"/>
            <a:ext cx="2808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/>
              <a:t>n</a:t>
            </a:r>
            <a:r>
              <a:rPr lang="cs-CZ" sz="2800" b="1" dirty="0" err="1" smtClean="0"/>
              <a:t>am_dlit</a:t>
            </a:r>
            <a:endParaRPr lang="cs-CZ" sz="28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898460" y="1984105"/>
            <a:ext cx="2520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/>
              <a:t>m</a:t>
            </a:r>
            <a:r>
              <a:rPr lang="cs-CZ" sz="2800" b="1" dirty="0" err="1" smtClean="0"/>
              <a:t>_nerálka</a:t>
            </a:r>
            <a:endParaRPr lang="cs-CZ" sz="2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898460" y="2636912"/>
            <a:ext cx="2376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/>
              <a:t>u</a:t>
            </a:r>
            <a:r>
              <a:rPr lang="cs-CZ" sz="2800" b="1" dirty="0" err="1" smtClean="0"/>
              <a:t>m_vadlo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898460" y="3261495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/>
              <a:t>d</a:t>
            </a:r>
            <a:r>
              <a:rPr lang="cs-CZ" sz="2800" b="1" dirty="0" err="1" smtClean="0"/>
              <a:t>ům_slný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898460" y="3948056"/>
            <a:ext cx="33843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/>
              <a:t>m</a:t>
            </a:r>
            <a:r>
              <a:rPr lang="cs-CZ" sz="2800" b="1" dirty="0" err="1" smtClean="0"/>
              <a:t>_slivna</a:t>
            </a:r>
            <a:endParaRPr lang="cs-CZ" sz="2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898460" y="4627619"/>
            <a:ext cx="22333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/>
              <a:t>o</a:t>
            </a:r>
            <a:r>
              <a:rPr lang="cs-CZ" sz="2800" b="1" dirty="0" err="1" smtClean="0"/>
              <a:t>m_l</a:t>
            </a:r>
            <a:endParaRPr lang="cs-CZ" sz="2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898460" y="5306553"/>
            <a:ext cx="24471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/>
              <a:t>m</a:t>
            </a:r>
            <a:r>
              <a:rPr lang="cs-CZ" sz="2800" b="1" dirty="0" err="1" smtClean="0"/>
              <a:t>_chačka</a:t>
            </a:r>
            <a:endParaRPr lang="cs-CZ" sz="28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894415" y="5945289"/>
            <a:ext cx="2880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/>
              <a:t>z</a:t>
            </a:r>
            <a:r>
              <a:rPr lang="cs-CZ" sz="2800" b="1" dirty="0" err="1" smtClean="0"/>
              <a:t>m_lit</a:t>
            </a:r>
            <a:r>
              <a:rPr lang="cs-CZ" sz="2800" b="1" dirty="0" smtClean="0"/>
              <a:t> se</a:t>
            </a:r>
            <a:endParaRPr lang="cs-CZ" sz="2800" b="1" dirty="0"/>
          </a:p>
        </p:txBody>
      </p:sp>
      <p:cxnSp>
        <p:nvCxnSpPr>
          <p:cNvPr id="12" name="Přímá spojnice 11"/>
          <p:cNvCxnSpPr/>
          <p:nvPr/>
        </p:nvCxnSpPr>
        <p:spPr>
          <a:xfrm>
            <a:off x="3418740" y="1444133"/>
            <a:ext cx="0" cy="5040000"/>
          </a:xfrm>
          <a:prstGeom prst="line">
            <a:avLst/>
          </a:prstGeom>
          <a:ln w="2222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4139952" y="1433540"/>
            <a:ext cx="15853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nam</a:t>
            </a:r>
            <a:r>
              <a:rPr lang="cs-CZ" sz="2800" b="1" dirty="0" smtClean="0">
                <a:solidFill>
                  <a:srgbClr val="0000CC"/>
                </a:solidFill>
              </a:rPr>
              <a:t>y</a:t>
            </a:r>
            <a:r>
              <a:rPr lang="cs-CZ" sz="2800" b="1" dirty="0" smtClean="0"/>
              <a:t>dlit</a:t>
            </a:r>
            <a:endParaRPr lang="cs-CZ" sz="28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139952" y="1984105"/>
            <a:ext cx="19453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m</a:t>
            </a:r>
            <a:r>
              <a:rPr lang="cs-CZ" sz="2800" b="1" dirty="0" smtClean="0">
                <a:solidFill>
                  <a:srgbClr val="FF0000"/>
                </a:solidFill>
              </a:rPr>
              <a:t>i</a:t>
            </a:r>
            <a:r>
              <a:rPr lang="cs-CZ" sz="2800" b="1" dirty="0" smtClean="0"/>
              <a:t>nerálka</a:t>
            </a:r>
            <a:endParaRPr lang="cs-CZ" sz="28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139952" y="2636912"/>
            <a:ext cx="19453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um</a:t>
            </a:r>
            <a:r>
              <a:rPr lang="cs-CZ" sz="2800" b="1" dirty="0" smtClean="0">
                <a:solidFill>
                  <a:srgbClr val="0000CC"/>
                </a:solidFill>
              </a:rPr>
              <a:t>y</a:t>
            </a:r>
            <a:r>
              <a:rPr lang="cs-CZ" sz="2800" b="1" dirty="0" smtClean="0"/>
              <a:t>vadlo</a:t>
            </a:r>
            <a:endParaRPr lang="cs-CZ" sz="28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139952" y="3261495"/>
            <a:ext cx="2448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dům</a:t>
            </a:r>
            <a:r>
              <a:rPr lang="cs-CZ" sz="2800" b="1" dirty="0" smtClean="0">
                <a:solidFill>
                  <a:srgbClr val="0000CC"/>
                </a:solidFill>
              </a:rPr>
              <a:t>y</a:t>
            </a:r>
            <a:r>
              <a:rPr lang="cs-CZ" sz="2800" b="1" dirty="0" smtClean="0"/>
              <a:t>slný</a:t>
            </a:r>
            <a:endParaRPr lang="cs-CZ" sz="28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4139952" y="3964133"/>
            <a:ext cx="2160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m</a:t>
            </a:r>
            <a:r>
              <a:rPr lang="cs-CZ" sz="2800" b="1" dirty="0" smtClean="0">
                <a:solidFill>
                  <a:srgbClr val="0000CC"/>
                </a:solidFill>
              </a:rPr>
              <a:t>y</a:t>
            </a:r>
            <a:r>
              <a:rPr lang="cs-CZ" sz="2800" b="1" dirty="0" smtClean="0"/>
              <a:t>slivna</a:t>
            </a:r>
            <a:endParaRPr lang="cs-CZ" sz="28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4139952" y="4627619"/>
            <a:ext cx="19453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om</a:t>
            </a:r>
            <a:r>
              <a:rPr lang="cs-CZ" sz="2800" b="1" dirty="0" smtClean="0">
                <a:solidFill>
                  <a:srgbClr val="0000CC"/>
                </a:solidFill>
              </a:rPr>
              <a:t>y</a:t>
            </a:r>
            <a:r>
              <a:rPr lang="cs-CZ" sz="2800" b="1" dirty="0" smtClean="0"/>
              <a:t>l</a:t>
            </a:r>
            <a:endParaRPr lang="cs-CZ" sz="28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4139952" y="5306553"/>
            <a:ext cx="24494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m</a:t>
            </a:r>
            <a:r>
              <a:rPr lang="cs-CZ" sz="2800" b="1" dirty="0" smtClean="0">
                <a:solidFill>
                  <a:srgbClr val="FF0000"/>
                </a:solidFill>
              </a:rPr>
              <a:t>í</a:t>
            </a:r>
            <a:r>
              <a:rPr lang="cs-CZ" sz="2800" b="1" dirty="0" smtClean="0"/>
              <a:t>chačka</a:t>
            </a:r>
            <a:endParaRPr lang="cs-CZ" sz="28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4139952" y="5945289"/>
            <a:ext cx="19453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z</a:t>
            </a:r>
            <a:r>
              <a:rPr lang="cs-CZ" sz="2800" b="1" dirty="0" smtClean="0"/>
              <a:t>m</a:t>
            </a:r>
            <a:r>
              <a:rPr lang="cs-CZ" sz="2800" b="1" dirty="0" smtClean="0">
                <a:solidFill>
                  <a:srgbClr val="0000CC"/>
                </a:solidFill>
              </a:rPr>
              <a:t>ý</a:t>
            </a:r>
            <a:r>
              <a:rPr lang="cs-CZ" sz="2800" b="1" dirty="0" smtClean="0"/>
              <a:t>lit se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45595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000"/>
                            </p:stCondLst>
                            <p:childTnLst>
                              <p:par>
                                <p:cTn id="4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3" grpId="0"/>
      <p:bldP spid="14" grpId="0"/>
      <p:bldP spid="15" grpId="0"/>
      <p:bldP spid="17" grpId="0"/>
      <p:bldP spid="18" grpId="0"/>
      <p:bldP spid="19" grpId="0"/>
      <p:bldP spid="20" grpId="0"/>
      <p:bldP spid="2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>
                <a:solidFill>
                  <a:srgbClr val="A02510"/>
                </a:solidFill>
              </a:rPr>
              <a:t>Doplň</a:t>
            </a:r>
            <a:r>
              <a:rPr lang="es-ES" b="1" dirty="0">
                <a:solidFill>
                  <a:srgbClr val="FF0000"/>
                </a:solidFill>
              </a:rPr>
              <a:t> i – í </a:t>
            </a:r>
            <a:r>
              <a:rPr lang="es-ES" b="1" dirty="0">
                <a:solidFill>
                  <a:srgbClr val="0000CC"/>
                </a:solidFill>
              </a:rPr>
              <a:t>/ y - ý</a:t>
            </a:r>
            <a:endParaRPr lang="cs-CZ" b="1" dirty="0">
              <a:solidFill>
                <a:srgbClr val="0000CC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898460" y="1444134"/>
            <a:ext cx="2808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/>
              <a:t>m</a:t>
            </a:r>
            <a:r>
              <a:rPr lang="cs-CZ" sz="2800" b="1" dirty="0" err="1" smtClean="0"/>
              <a:t>_tina</a:t>
            </a:r>
            <a:endParaRPr lang="cs-CZ" sz="28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898460" y="1984105"/>
            <a:ext cx="2520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/>
              <a:t>n</a:t>
            </a:r>
            <a:r>
              <a:rPr lang="cs-CZ" sz="2800" b="1" dirty="0" err="1" smtClean="0"/>
              <a:t>eom_lný</a:t>
            </a:r>
            <a:endParaRPr lang="cs-CZ" sz="2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898460" y="2636912"/>
            <a:ext cx="2376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/>
              <a:t>o</a:t>
            </a:r>
            <a:r>
              <a:rPr lang="cs-CZ" sz="2800" b="1" dirty="0" err="1" smtClean="0"/>
              <a:t>chm_řený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898460" y="3261495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/>
              <a:t>o</a:t>
            </a:r>
            <a:r>
              <a:rPr lang="cs-CZ" sz="2800" b="1" dirty="0" err="1" smtClean="0"/>
              <a:t>sm_čka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898460" y="3948056"/>
            <a:ext cx="33843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/>
              <a:t>d</a:t>
            </a:r>
            <a:r>
              <a:rPr lang="cs-CZ" sz="2800" b="1" dirty="0" err="1" smtClean="0"/>
              <a:t>m_chadlo</a:t>
            </a:r>
            <a:endParaRPr lang="cs-CZ" sz="2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898460" y="4627619"/>
            <a:ext cx="22333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/>
              <a:t>o</a:t>
            </a:r>
            <a:r>
              <a:rPr lang="cs-CZ" sz="2800" b="1" dirty="0" err="1" smtClean="0"/>
              <a:t>m_tka</a:t>
            </a:r>
            <a:endParaRPr lang="cs-CZ" sz="2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898460" y="5306553"/>
            <a:ext cx="24471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/>
              <a:t>s</a:t>
            </a:r>
            <a:r>
              <a:rPr lang="cs-CZ" sz="2800" b="1" dirty="0" err="1" smtClean="0"/>
              <a:t>m_čec</a:t>
            </a:r>
            <a:endParaRPr lang="cs-CZ" sz="28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894415" y="5945289"/>
            <a:ext cx="2880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/>
              <a:t>p</a:t>
            </a:r>
            <a:r>
              <a:rPr lang="cs-CZ" sz="2800" b="1" dirty="0" err="1" smtClean="0"/>
              <a:t>růsm_k</a:t>
            </a:r>
            <a:endParaRPr lang="cs-CZ" sz="2800" b="1" dirty="0"/>
          </a:p>
        </p:txBody>
      </p:sp>
      <p:cxnSp>
        <p:nvCxnSpPr>
          <p:cNvPr id="12" name="Přímá spojnice 11"/>
          <p:cNvCxnSpPr/>
          <p:nvPr/>
        </p:nvCxnSpPr>
        <p:spPr>
          <a:xfrm>
            <a:off x="3418740" y="1444133"/>
            <a:ext cx="0" cy="5040000"/>
          </a:xfrm>
          <a:prstGeom prst="line">
            <a:avLst/>
          </a:prstGeom>
          <a:ln w="2222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4139952" y="1433540"/>
            <a:ext cx="15853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m</a:t>
            </a:r>
            <a:r>
              <a:rPr lang="cs-CZ" sz="2800" b="1" dirty="0" smtClean="0">
                <a:solidFill>
                  <a:srgbClr val="0000CC"/>
                </a:solidFill>
              </a:rPr>
              <a:t>ý</a:t>
            </a:r>
            <a:r>
              <a:rPr lang="cs-CZ" sz="2800" b="1" dirty="0" smtClean="0"/>
              <a:t>tina</a:t>
            </a:r>
            <a:endParaRPr lang="cs-CZ" sz="28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139952" y="1984105"/>
            <a:ext cx="19453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neom</a:t>
            </a:r>
            <a:r>
              <a:rPr lang="cs-CZ" sz="2800" b="1" dirty="0" smtClean="0">
                <a:solidFill>
                  <a:srgbClr val="0000CC"/>
                </a:solidFill>
              </a:rPr>
              <a:t>y</a:t>
            </a:r>
            <a:r>
              <a:rPr lang="cs-CZ" sz="2800" b="1" dirty="0" smtClean="0"/>
              <a:t>lný</a:t>
            </a:r>
            <a:endParaRPr lang="cs-CZ" sz="28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139952" y="2636912"/>
            <a:ext cx="19453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ochm</a:t>
            </a:r>
            <a:r>
              <a:rPr lang="cs-CZ" sz="2800" b="1" dirty="0" smtClean="0">
                <a:solidFill>
                  <a:srgbClr val="0000CC"/>
                </a:solidFill>
              </a:rPr>
              <a:t>ý</a:t>
            </a:r>
            <a:r>
              <a:rPr lang="cs-CZ" sz="2800" b="1" dirty="0" smtClean="0"/>
              <a:t>řený</a:t>
            </a:r>
            <a:endParaRPr lang="cs-CZ" sz="28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139952" y="3261495"/>
            <a:ext cx="2448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osm</a:t>
            </a:r>
            <a:r>
              <a:rPr lang="cs-CZ" sz="2800" b="1" dirty="0" smtClean="0">
                <a:solidFill>
                  <a:srgbClr val="FF0000"/>
                </a:solidFill>
              </a:rPr>
              <a:t>i</a:t>
            </a:r>
            <a:r>
              <a:rPr lang="cs-CZ" sz="2800" b="1" dirty="0" smtClean="0"/>
              <a:t>čka</a:t>
            </a:r>
            <a:endParaRPr lang="cs-CZ" sz="28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4139952" y="3964133"/>
            <a:ext cx="2160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dm</a:t>
            </a:r>
            <a:r>
              <a:rPr lang="cs-CZ" sz="2800" b="1" dirty="0" smtClean="0">
                <a:solidFill>
                  <a:srgbClr val="0000CC"/>
                </a:solidFill>
              </a:rPr>
              <a:t>y</a:t>
            </a:r>
            <a:r>
              <a:rPr lang="cs-CZ" sz="2800" b="1" dirty="0" smtClean="0"/>
              <a:t>chadlo</a:t>
            </a:r>
            <a:endParaRPr lang="cs-CZ" sz="28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4139952" y="4627619"/>
            <a:ext cx="19453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om</a:t>
            </a:r>
            <a:r>
              <a:rPr lang="cs-CZ" sz="2800" b="1" dirty="0" smtClean="0">
                <a:solidFill>
                  <a:srgbClr val="FF0000"/>
                </a:solidFill>
              </a:rPr>
              <a:t>í</a:t>
            </a:r>
            <a:r>
              <a:rPr lang="cs-CZ" sz="2800" b="1" dirty="0" smtClean="0"/>
              <a:t>tka</a:t>
            </a:r>
            <a:endParaRPr lang="cs-CZ" sz="28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4139952" y="5306553"/>
            <a:ext cx="24494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sm</a:t>
            </a:r>
            <a:r>
              <a:rPr lang="cs-CZ" sz="2800" b="1" dirty="0" smtClean="0">
                <a:solidFill>
                  <a:srgbClr val="0000CC"/>
                </a:solidFill>
              </a:rPr>
              <a:t>y</a:t>
            </a:r>
            <a:r>
              <a:rPr lang="cs-CZ" sz="2800" b="1" dirty="0" smtClean="0"/>
              <a:t>čec</a:t>
            </a:r>
            <a:endParaRPr lang="cs-CZ" sz="28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4139952" y="5945289"/>
            <a:ext cx="19453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průsm</a:t>
            </a:r>
            <a:r>
              <a:rPr lang="cs-CZ" sz="2800" b="1" dirty="0" smtClean="0">
                <a:solidFill>
                  <a:srgbClr val="0000CC"/>
                </a:solidFill>
              </a:rPr>
              <a:t>y</a:t>
            </a:r>
            <a:r>
              <a:rPr lang="cs-CZ" sz="2800" b="1" dirty="0" smtClean="0"/>
              <a:t>k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2688351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000"/>
                            </p:stCondLst>
                            <p:childTnLst>
                              <p:par>
                                <p:cTn id="4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3" grpId="0"/>
      <p:bldP spid="14" grpId="0"/>
      <p:bldP spid="15" grpId="0"/>
      <p:bldP spid="17" grpId="0"/>
      <p:bldP spid="18" grpId="0"/>
      <p:bldP spid="19" grpId="0"/>
      <p:bldP spid="20" grpId="0"/>
      <p:bldP spid="2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>
                <a:solidFill>
                  <a:srgbClr val="A02510"/>
                </a:solidFill>
              </a:rPr>
              <a:t>Doplň</a:t>
            </a:r>
            <a:r>
              <a:rPr lang="es-ES" b="1" dirty="0">
                <a:solidFill>
                  <a:srgbClr val="FF0000"/>
                </a:solidFill>
              </a:rPr>
              <a:t> i – í </a:t>
            </a:r>
            <a:r>
              <a:rPr lang="es-ES" b="1" dirty="0">
                <a:solidFill>
                  <a:srgbClr val="0000CC"/>
                </a:solidFill>
              </a:rPr>
              <a:t>/ y - ý</a:t>
            </a:r>
            <a:endParaRPr lang="cs-CZ" b="1" dirty="0">
              <a:solidFill>
                <a:srgbClr val="0000CC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898460" y="1444134"/>
            <a:ext cx="2808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m</a:t>
            </a:r>
            <a:r>
              <a:rPr lang="cs-CZ" sz="2800" b="1" dirty="0" smtClean="0"/>
              <a:t>_ všichni</a:t>
            </a:r>
            <a:endParaRPr lang="cs-CZ" sz="28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898460" y="1984105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/>
              <a:t>m</a:t>
            </a:r>
            <a:r>
              <a:rPr lang="cs-CZ" sz="2800" b="1" dirty="0" err="1" smtClean="0"/>
              <a:t>_t</a:t>
            </a:r>
            <a:r>
              <a:rPr lang="cs-CZ" sz="2800" b="1" dirty="0" smtClean="0"/>
              <a:t> radost</a:t>
            </a:r>
            <a:endParaRPr lang="cs-CZ" sz="2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898460" y="2636912"/>
            <a:ext cx="2376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/>
              <a:t>m</a:t>
            </a:r>
            <a:r>
              <a:rPr lang="cs-CZ" sz="2800" b="1" dirty="0" err="1" smtClean="0"/>
              <a:t>_lý</a:t>
            </a:r>
            <a:r>
              <a:rPr lang="cs-CZ" sz="2800" b="1" dirty="0" smtClean="0"/>
              <a:t> člověk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898460" y="3261495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p</a:t>
            </a:r>
            <a:r>
              <a:rPr lang="cs-CZ" sz="2800" b="1" dirty="0" smtClean="0"/>
              <a:t>omoz m_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898460" y="3948056"/>
            <a:ext cx="33843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č</a:t>
            </a:r>
            <a:r>
              <a:rPr lang="cs-CZ" sz="2800" b="1" dirty="0" smtClean="0"/>
              <a:t>as </a:t>
            </a:r>
            <a:r>
              <a:rPr lang="cs-CZ" sz="2800" b="1" dirty="0" err="1" smtClean="0"/>
              <a:t>m_jí</a:t>
            </a:r>
            <a:endParaRPr lang="cs-CZ" sz="2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898460" y="4627619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/>
              <a:t>m</a:t>
            </a:r>
            <a:r>
              <a:rPr lang="cs-CZ" sz="2800" b="1" dirty="0" err="1" smtClean="0"/>
              <a:t>_ší</a:t>
            </a:r>
            <a:r>
              <a:rPr lang="cs-CZ" sz="2800" b="1" dirty="0" smtClean="0"/>
              <a:t> ocásek</a:t>
            </a:r>
            <a:endParaRPr lang="cs-CZ" sz="2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898460" y="5306553"/>
            <a:ext cx="24471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/>
              <a:t>m</a:t>
            </a:r>
            <a:r>
              <a:rPr lang="cs-CZ" sz="2800" b="1" dirty="0" err="1" smtClean="0"/>
              <a:t>_t</a:t>
            </a:r>
            <a:r>
              <a:rPr lang="cs-CZ" sz="2800" b="1" dirty="0" smtClean="0"/>
              <a:t> okna</a:t>
            </a:r>
            <a:endParaRPr lang="cs-CZ" sz="28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894415" y="5945289"/>
            <a:ext cx="2880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/>
              <a:t>d</a:t>
            </a:r>
            <a:r>
              <a:rPr lang="cs-CZ" sz="2800" b="1" dirty="0" err="1" smtClean="0"/>
              <a:t>ům_slný</a:t>
            </a:r>
            <a:r>
              <a:rPr lang="cs-CZ" sz="2800" b="1" dirty="0" smtClean="0"/>
              <a:t> plán</a:t>
            </a:r>
            <a:endParaRPr lang="cs-CZ" sz="2800" b="1" dirty="0"/>
          </a:p>
        </p:txBody>
      </p:sp>
      <p:cxnSp>
        <p:nvCxnSpPr>
          <p:cNvPr id="12" name="Přímá spojnice 11"/>
          <p:cNvCxnSpPr/>
          <p:nvPr/>
        </p:nvCxnSpPr>
        <p:spPr>
          <a:xfrm>
            <a:off x="3418740" y="1444133"/>
            <a:ext cx="0" cy="5040000"/>
          </a:xfrm>
          <a:prstGeom prst="line">
            <a:avLst/>
          </a:prstGeom>
          <a:ln w="2222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4139952" y="1433540"/>
            <a:ext cx="2448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m</a:t>
            </a:r>
            <a:r>
              <a:rPr lang="cs-CZ" sz="2800" b="1" dirty="0" smtClean="0">
                <a:solidFill>
                  <a:srgbClr val="0000CC"/>
                </a:solidFill>
              </a:rPr>
              <a:t>y</a:t>
            </a:r>
            <a:r>
              <a:rPr lang="cs-CZ" sz="2800" b="1" dirty="0" smtClean="0"/>
              <a:t> všichni</a:t>
            </a:r>
            <a:endParaRPr lang="cs-CZ" sz="28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139952" y="1984105"/>
            <a:ext cx="25922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m</a:t>
            </a:r>
            <a:r>
              <a:rPr lang="cs-CZ" sz="2800" b="1" dirty="0" smtClean="0">
                <a:solidFill>
                  <a:srgbClr val="FF0000"/>
                </a:solidFill>
              </a:rPr>
              <a:t>í</a:t>
            </a:r>
            <a:r>
              <a:rPr lang="cs-CZ" sz="2800" b="1" dirty="0" smtClean="0"/>
              <a:t>t radost</a:t>
            </a:r>
            <a:endParaRPr lang="cs-CZ" sz="28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139952" y="2636912"/>
            <a:ext cx="19453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m</a:t>
            </a:r>
            <a:r>
              <a:rPr lang="cs-CZ" sz="2800" b="1" dirty="0" smtClean="0">
                <a:solidFill>
                  <a:srgbClr val="FF0000"/>
                </a:solidFill>
              </a:rPr>
              <a:t>i</a:t>
            </a:r>
            <a:r>
              <a:rPr lang="cs-CZ" sz="2800" b="1" dirty="0" smtClean="0"/>
              <a:t>lý člověk</a:t>
            </a:r>
            <a:endParaRPr lang="cs-CZ" sz="28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139952" y="3261495"/>
            <a:ext cx="2448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p</a:t>
            </a:r>
            <a:r>
              <a:rPr lang="cs-CZ" sz="2800" b="1" dirty="0" smtClean="0"/>
              <a:t>omoz m</a:t>
            </a:r>
            <a:r>
              <a:rPr lang="cs-CZ" sz="2800" b="1" dirty="0" smtClean="0">
                <a:solidFill>
                  <a:srgbClr val="FF0000"/>
                </a:solidFill>
              </a:rPr>
              <a:t>i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139952" y="3964133"/>
            <a:ext cx="24494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č</a:t>
            </a:r>
            <a:r>
              <a:rPr lang="cs-CZ" sz="2800" b="1" dirty="0" smtClean="0"/>
              <a:t>as m</a:t>
            </a:r>
            <a:r>
              <a:rPr lang="cs-CZ" sz="2800" b="1" dirty="0" smtClean="0">
                <a:solidFill>
                  <a:srgbClr val="FF0000"/>
                </a:solidFill>
              </a:rPr>
              <a:t>í</a:t>
            </a:r>
            <a:r>
              <a:rPr lang="cs-CZ" sz="2800" b="1" dirty="0" smtClean="0"/>
              <a:t>jí</a:t>
            </a:r>
            <a:endParaRPr lang="cs-CZ" sz="28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4139952" y="4627619"/>
            <a:ext cx="25922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m</a:t>
            </a:r>
            <a:r>
              <a:rPr lang="cs-CZ" sz="2800" b="1" dirty="0" smtClean="0">
                <a:solidFill>
                  <a:srgbClr val="0000CC"/>
                </a:solidFill>
              </a:rPr>
              <a:t>y</a:t>
            </a:r>
            <a:r>
              <a:rPr lang="cs-CZ" sz="2800" b="1" dirty="0" smtClean="0"/>
              <a:t>ší ocásek</a:t>
            </a:r>
            <a:endParaRPr lang="cs-CZ" sz="28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4139952" y="5306553"/>
            <a:ext cx="24494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m</a:t>
            </a:r>
            <a:r>
              <a:rPr lang="cs-CZ" sz="2800" b="1" dirty="0" smtClean="0">
                <a:solidFill>
                  <a:srgbClr val="0000CC"/>
                </a:solidFill>
              </a:rPr>
              <a:t>ý</a:t>
            </a:r>
            <a:r>
              <a:rPr lang="cs-CZ" sz="2800" b="1" dirty="0" smtClean="0"/>
              <a:t>t okna</a:t>
            </a:r>
            <a:endParaRPr lang="cs-CZ" sz="28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4139952" y="5945289"/>
            <a:ext cx="25922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d</a:t>
            </a:r>
            <a:r>
              <a:rPr lang="cs-CZ" sz="2800" b="1" dirty="0" smtClean="0"/>
              <a:t>ům</a:t>
            </a:r>
            <a:r>
              <a:rPr lang="cs-CZ" sz="2800" b="1" dirty="0" smtClean="0">
                <a:solidFill>
                  <a:srgbClr val="0000CC"/>
                </a:solidFill>
              </a:rPr>
              <a:t>y</a:t>
            </a:r>
            <a:r>
              <a:rPr lang="cs-CZ" sz="2800" b="1" dirty="0" smtClean="0"/>
              <a:t>slný plán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36425238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000"/>
                            </p:stCondLst>
                            <p:childTnLst>
                              <p:par>
                                <p:cTn id="4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3" grpId="0"/>
      <p:bldP spid="14" grpId="0"/>
      <p:bldP spid="15" grpId="0"/>
      <p:bldP spid="17" grpId="0"/>
      <p:bldP spid="18" grpId="0"/>
      <p:bldP spid="19" grpId="0"/>
      <p:bldP spid="20" grpId="0"/>
      <p:bldP spid="2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>
                <a:solidFill>
                  <a:srgbClr val="A02510"/>
                </a:solidFill>
              </a:rPr>
              <a:t>Doplň </a:t>
            </a:r>
            <a:r>
              <a:rPr lang="es-ES" b="1" dirty="0">
                <a:solidFill>
                  <a:srgbClr val="FF0000"/>
                </a:solidFill>
              </a:rPr>
              <a:t>i – í </a:t>
            </a:r>
            <a:r>
              <a:rPr lang="es-ES" b="1" dirty="0">
                <a:solidFill>
                  <a:srgbClr val="0000CC"/>
                </a:solidFill>
              </a:rPr>
              <a:t>/ y - ý</a:t>
            </a:r>
            <a:endParaRPr lang="cs-CZ" b="1" dirty="0">
              <a:solidFill>
                <a:srgbClr val="0000CC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826452" y="1444134"/>
            <a:ext cx="2808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m</a:t>
            </a:r>
            <a:r>
              <a:rPr lang="cs-CZ" sz="2800" b="1" dirty="0" smtClean="0"/>
              <a:t>edvídek </a:t>
            </a:r>
            <a:r>
              <a:rPr lang="cs-CZ" sz="2800" b="1" dirty="0" err="1" smtClean="0"/>
              <a:t>m_val</a:t>
            </a:r>
            <a:endParaRPr lang="cs-CZ" sz="28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898460" y="1984105"/>
            <a:ext cx="2520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/>
              <a:t>m</a:t>
            </a:r>
            <a:r>
              <a:rPr lang="cs-CZ" sz="2800" b="1" dirty="0" err="1" smtClean="0"/>
              <a:t>_chat</a:t>
            </a:r>
            <a:r>
              <a:rPr lang="cs-CZ" sz="2800" b="1" dirty="0" smtClean="0"/>
              <a:t> těsto</a:t>
            </a:r>
            <a:endParaRPr lang="cs-CZ" sz="2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898460" y="2636912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/>
              <a:t>n</a:t>
            </a:r>
            <a:r>
              <a:rPr lang="cs-CZ" sz="2800" b="1" dirty="0" err="1" smtClean="0"/>
              <a:t>am_šlený</a:t>
            </a:r>
            <a:r>
              <a:rPr lang="cs-CZ" sz="2800" b="1" dirty="0" smtClean="0"/>
              <a:t> pán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898460" y="3261495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h</a:t>
            </a:r>
            <a:r>
              <a:rPr lang="cs-CZ" sz="2800" b="1" dirty="0" smtClean="0"/>
              <a:t>ubit </a:t>
            </a:r>
            <a:r>
              <a:rPr lang="cs-CZ" sz="2800" b="1" dirty="0" err="1" smtClean="0"/>
              <a:t>hm_z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898460" y="3948056"/>
            <a:ext cx="33843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/>
              <a:t>v</a:t>
            </a:r>
            <a:r>
              <a:rPr lang="cs-CZ" sz="2800" b="1" dirty="0" err="1" smtClean="0"/>
              <a:t>ym_cený</a:t>
            </a:r>
            <a:r>
              <a:rPr lang="cs-CZ" sz="2800" b="1" dirty="0" smtClean="0"/>
              <a:t> les</a:t>
            </a:r>
            <a:endParaRPr lang="cs-CZ" sz="2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898460" y="4627619"/>
            <a:ext cx="22333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/>
              <a:t>r</a:t>
            </a:r>
            <a:r>
              <a:rPr lang="cs-CZ" sz="2800" b="1" dirty="0" err="1" smtClean="0"/>
              <a:t>ozdm_chat</a:t>
            </a:r>
            <a:endParaRPr lang="cs-CZ" sz="2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826452" y="5306553"/>
            <a:ext cx="25922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h</a:t>
            </a:r>
            <a:r>
              <a:rPr lang="cs-CZ" sz="2800" b="1" dirty="0" smtClean="0"/>
              <a:t>orský </a:t>
            </a:r>
            <a:r>
              <a:rPr lang="cs-CZ" sz="2800" b="1" dirty="0" err="1" smtClean="0"/>
              <a:t>průsm_k</a:t>
            </a:r>
            <a:endParaRPr lang="cs-CZ" sz="28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894415" y="5945289"/>
            <a:ext cx="2880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j</a:t>
            </a:r>
            <a:r>
              <a:rPr lang="cs-CZ" sz="2800" b="1" dirty="0" smtClean="0"/>
              <a:t>edovatá </a:t>
            </a:r>
            <a:r>
              <a:rPr lang="cs-CZ" sz="2800" b="1" dirty="0" err="1" smtClean="0"/>
              <a:t>zm_je</a:t>
            </a:r>
            <a:endParaRPr lang="cs-CZ" sz="2800" b="1" dirty="0"/>
          </a:p>
        </p:txBody>
      </p:sp>
      <p:cxnSp>
        <p:nvCxnSpPr>
          <p:cNvPr id="12" name="Přímá spojnice 11"/>
          <p:cNvCxnSpPr/>
          <p:nvPr/>
        </p:nvCxnSpPr>
        <p:spPr>
          <a:xfrm>
            <a:off x="3418740" y="1444133"/>
            <a:ext cx="0" cy="5040000"/>
          </a:xfrm>
          <a:prstGeom prst="line">
            <a:avLst/>
          </a:prstGeom>
          <a:ln w="2222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4139952" y="1433540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m</a:t>
            </a:r>
            <a:r>
              <a:rPr lang="cs-CZ" sz="2800" b="1" dirty="0" smtClean="0"/>
              <a:t>edvídek m</a:t>
            </a:r>
            <a:r>
              <a:rPr lang="cs-CZ" sz="2800" b="1" dirty="0" smtClean="0">
                <a:solidFill>
                  <a:srgbClr val="0000CC"/>
                </a:solidFill>
              </a:rPr>
              <a:t>ý</a:t>
            </a:r>
            <a:r>
              <a:rPr lang="cs-CZ" sz="2800" b="1" dirty="0" smtClean="0"/>
              <a:t>val</a:t>
            </a:r>
            <a:endParaRPr lang="cs-CZ" sz="28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139952" y="1984105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m</a:t>
            </a:r>
            <a:r>
              <a:rPr lang="cs-CZ" sz="2800" b="1" dirty="0" smtClean="0">
                <a:solidFill>
                  <a:srgbClr val="FF0000"/>
                </a:solidFill>
              </a:rPr>
              <a:t>í</a:t>
            </a:r>
            <a:r>
              <a:rPr lang="cs-CZ" sz="2800" b="1" dirty="0" smtClean="0"/>
              <a:t>chat těsto</a:t>
            </a:r>
            <a:endParaRPr lang="cs-CZ" sz="28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139952" y="2636912"/>
            <a:ext cx="25922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n</a:t>
            </a:r>
            <a:r>
              <a:rPr lang="cs-CZ" sz="2800" b="1" dirty="0" smtClean="0"/>
              <a:t>am</a:t>
            </a:r>
            <a:r>
              <a:rPr lang="cs-CZ" sz="2800" b="1" dirty="0" smtClean="0">
                <a:solidFill>
                  <a:srgbClr val="0000CC"/>
                </a:solidFill>
              </a:rPr>
              <a:t>y</a:t>
            </a:r>
            <a:r>
              <a:rPr lang="cs-CZ" sz="2800" b="1" dirty="0" smtClean="0"/>
              <a:t>šlený pán</a:t>
            </a:r>
            <a:endParaRPr lang="cs-CZ" sz="28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139952" y="3261495"/>
            <a:ext cx="2448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h</a:t>
            </a:r>
            <a:r>
              <a:rPr lang="cs-CZ" sz="2800" b="1" dirty="0" smtClean="0"/>
              <a:t>ubit hm</a:t>
            </a:r>
            <a:r>
              <a:rPr lang="cs-CZ" sz="2800" b="1" dirty="0" smtClean="0">
                <a:solidFill>
                  <a:srgbClr val="0000CC"/>
                </a:solidFill>
              </a:rPr>
              <a:t>y</a:t>
            </a:r>
            <a:r>
              <a:rPr lang="cs-CZ" sz="2800" b="1" dirty="0" smtClean="0"/>
              <a:t>z</a:t>
            </a:r>
            <a:endParaRPr lang="cs-CZ" sz="28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4139952" y="3964133"/>
            <a:ext cx="24494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v</a:t>
            </a:r>
            <a:r>
              <a:rPr lang="cs-CZ" sz="2800" b="1" dirty="0" smtClean="0"/>
              <a:t>ym</a:t>
            </a:r>
            <a:r>
              <a:rPr lang="cs-CZ" sz="2800" b="1" dirty="0" smtClean="0">
                <a:solidFill>
                  <a:srgbClr val="0000CC"/>
                </a:solidFill>
              </a:rPr>
              <a:t>ý</a:t>
            </a:r>
            <a:r>
              <a:rPr lang="cs-CZ" sz="2800" b="1" dirty="0" smtClean="0"/>
              <a:t>cený les</a:t>
            </a:r>
            <a:endParaRPr lang="cs-CZ" sz="28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4139952" y="4627619"/>
            <a:ext cx="2160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rozdm</a:t>
            </a:r>
            <a:r>
              <a:rPr lang="cs-CZ" sz="2800" b="1" dirty="0" smtClean="0">
                <a:solidFill>
                  <a:srgbClr val="0000CC"/>
                </a:solidFill>
              </a:rPr>
              <a:t>ý</a:t>
            </a:r>
            <a:r>
              <a:rPr lang="cs-CZ" sz="2800" b="1" dirty="0" smtClean="0"/>
              <a:t>chat</a:t>
            </a:r>
            <a:endParaRPr lang="cs-CZ" sz="28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4139952" y="5306553"/>
            <a:ext cx="2880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h</a:t>
            </a:r>
            <a:r>
              <a:rPr lang="cs-CZ" sz="2800" b="1" dirty="0" smtClean="0"/>
              <a:t>orský průsm</a:t>
            </a:r>
            <a:r>
              <a:rPr lang="cs-CZ" sz="2800" b="1" dirty="0" smtClean="0">
                <a:solidFill>
                  <a:srgbClr val="0000CC"/>
                </a:solidFill>
              </a:rPr>
              <a:t>y</a:t>
            </a:r>
            <a:r>
              <a:rPr lang="cs-CZ" sz="2800" b="1" dirty="0" smtClean="0"/>
              <a:t>k</a:t>
            </a:r>
            <a:endParaRPr lang="cs-CZ" sz="28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4139952" y="5945289"/>
            <a:ext cx="2880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j</a:t>
            </a:r>
            <a:r>
              <a:rPr lang="cs-CZ" sz="2800" b="1" dirty="0" smtClean="0"/>
              <a:t>edovatá zm</a:t>
            </a:r>
            <a:r>
              <a:rPr lang="cs-CZ" sz="2800" b="1" dirty="0" smtClean="0">
                <a:solidFill>
                  <a:srgbClr val="FF0000"/>
                </a:solidFill>
              </a:rPr>
              <a:t>i</a:t>
            </a:r>
            <a:r>
              <a:rPr lang="cs-CZ" sz="2800" b="1" dirty="0" smtClean="0"/>
              <a:t>je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1874867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000"/>
                            </p:stCondLst>
                            <p:childTnLst>
                              <p:par>
                                <p:cTn id="4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3" grpId="0"/>
      <p:bldP spid="14" grpId="0"/>
      <p:bldP spid="15" grpId="0"/>
      <p:bldP spid="17" grpId="0"/>
      <p:bldP spid="18" grpId="0"/>
      <p:bldP spid="19" grpId="0"/>
      <p:bldP spid="20" grpId="0"/>
      <p:bldP spid="2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>
                <a:solidFill>
                  <a:srgbClr val="A02510"/>
                </a:solidFill>
              </a:rPr>
              <a:t>Doplň </a:t>
            </a:r>
            <a:r>
              <a:rPr lang="es-ES" b="1" dirty="0">
                <a:solidFill>
                  <a:srgbClr val="FF0000"/>
                </a:solidFill>
              </a:rPr>
              <a:t>i – í </a:t>
            </a:r>
            <a:r>
              <a:rPr lang="es-ES" b="1" dirty="0">
                <a:solidFill>
                  <a:srgbClr val="0000CC"/>
                </a:solidFill>
              </a:rPr>
              <a:t>/ y - ý</a:t>
            </a:r>
            <a:endParaRPr lang="cs-CZ" b="1" dirty="0">
              <a:solidFill>
                <a:srgbClr val="0000CC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11560" y="1268760"/>
            <a:ext cx="813690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err="1" smtClean="0"/>
              <a:t>M_čka</a:t>
            </a:r>
            <a:r>
              <a:rPr lang="cs-CZ" sz="4400" b="1" dirty="0" smtClean="0"/>
              <a:t>, </a:t>
            </a:r>
            <a:r>
              <a:rPr lang="cs-CZ" sz="4400" b="1" dirty="0" err="1" smtClean="0"/>
              <a:t>sm_čit</a:t>
            </a:r>
            <a:r>
              <a:rPr lang="cs-CZ" sz="4400" b="1" dirty="0" smtClean="0"/>
              <a:t>, </a:t>
            </a:r>
            <a:r>
              <a:rPr lang="cs-CZ" sz="4400" b="1" dirty="0" err="1" smtClean="0"/>
              <a:t>m_nuta</a:t>
            </a:r>
            <a:r>
              <a:rPr lang="cs-CZ" sz="4400" b="1" dirty="0" smtClean="0"/>
              <a:t>, </a:t>
            </a:r>
            <a:r>
              <a:rPr lang="cs-CZ" sz="4400" b="1" dirty="0" err="1" smtClean="0"/>
              <a:t>zam_kat</a:t>
            </a:r>
            <a:r>
              <a:rPr lang="cs-CZ" sz="4400" b="1" dirty="0" smtClean="0"/>
              <a:t>, </a:t>
            </a:r>
            <a:r>
              <a:rPr lang="cs-CZ" sz="4400" b="1" dirty="0" err="1" smtClean="0"/>
              <a:t>m_tné</a:t>
            </a:r>
            <a:r>
              <a:rPr lang="cs-CZ" sz="4400" b="1" dirty="0" smtClean="0"/>
              <a:t>, </a:t>
            </a:r>
            <a:r>
              <a:rPr lang="cs-CZ" sz="4400" b="1" dirty="0" err="1" smtClean="0"/>
              <a:t>m_dlinky</a:t>
            </a:r>
            <a:r>
              <a:rPr lang="cs-CZ" sz="4400" b="1" dirty="0" smtClean="0"/>
              <a:t>, </a:t>
            </a:r>
            <a:r>
              <a:rPr lang="cs-CZ" sz="4400" b="1" dirty="0" err="1" smtClean="0"/>
              <a:t>um_várna</a:t>
            </a:r>
            <a:r>
              <a:rPr lang="cs-CZ" sz="4400" b="1" dirty="0" smtClean="0"/>
              <a:t>, </a:t>
            </a:r>
            <a:r>
              <a:rPr lang="cs-CZ" sz="4400" b="1" dirty="0" err="1" smtClean="0"/>
              <a:t>M_rek</a:t>
            </a:r>
            <a:r>
              <a:rPr lang="cs-CZ" sz="4400" b="1" dirty="0" smtClean="0"/>
              <a:t>, </a:t>
            </a:r>
            <a:r>
              <a:rPr lang="cs-CZ" sz="4400" b="1" dirty="0" err="1" smtClean="0"/>
              <a:t>dom_šlivý</a:t>
            </a:r>
            <a:r>
              <a:rPr lang="cs-CZ" sz="4400" b="1" dirty="0" smtClean="0"/>
              <a:t>, </a:t>
            </a:r>
            <a:r>
              <a:rPr lang="cs-CZ" sz="4400" b="1" dirty="0" err="1" smtClean="0"/>
              <a:t>Přem_sl</a:t>
            </a:r>
            <a:r>
              <a:rPr lang="cs-CZ" sz="4400" b="1" dirty="0" smtClean="0"/>
              <a:t>, </a:t>
            </a:r>
            <a:r>
              <a:rPr lang="cs-CZ" sz="4400" b="1" dirty="0" err="1" smtClean="0"/>
              <a:t>m_s</a:t>
            </a:r>
            <a:r>
              <a:rPr lang="cs-CZ" sz="4400" b="1" dirty="0" smtClean="0"/>
              <a:t>, </a:t>
            </a:r>
            <a:r>
              <a:rPr lang="cs-CZ" sz="4400" b="1" dirty="0" err="1" smtClean="0"/>
              <a:t>sm_čka</a:t>
            </a:r>
            <a:r>
              <a:rPr lang="cs-CZ" sz="4400" b="1" dirty="0" smtClean="0"/>
              <a:t>, </a:t>
            </a:r>
            <a:r>
              <a:rPr lang="cs-CZ" sz="4400" b="1" dirty="0" err="1" smtClean="0"/>
              <a:t>m_chačka</a:t>
            </a:r>
            <a:r>
              <a:rPr lang="cs-CZ" sz="4400" b="1" dirty="0" smtClean="0"/>
              <a:t>, </a:t>
            </a:r>
            <a:r>
              <a:rPr lang="cs-CZ" sz="4400" b="1" dirty="0" err="1" smtClean="0"/>
              <a:t>usm_vat</a:t>
            </a:r>
            <a:r>
              <a:rPr lang="cs-CZ" sz="4400" b="1" dirty="0" smtClean="0"/>
              <a:t> se, </a:t>
            </a:r>
            <a:r>
              <a:rPr lang="cs-CZ" sz="4400" b="1" dirty="0" err="1" smtClean="0"/>
              <a:t>nam_dlit</a:t>
            </a:r>
            <a:r>
              <a:rPr lang="cs-CZ" sz="4400" b="1" dirty="0" smtClean="0"/>
              <a:t>, </a:t>
            </a:r>
            <a:r>
              <a:rPr lang="cs-CZ" sz="4400" b="1" dirty="0" err="1" smtClean="0"/>
              <a:t>m_slivna</a:t>
            </a:r>
            <a:r>
              <a:rPr lang="cs-CZ" sz="4400" b="1" dirty="0" smtClean="0"/>
              <a:t>, </a:t>
            </a:r>
            <a:r>
              <a:rPr lang="cs-CZ" sz="4400" b="1" dirty="0" err="1" smtClean="0"/>
              <a:t>Křesom_sl</a:t>
            </a:r>
            <a:r>
              <a:rPr lang="cs-CZ" sz="4400" b="1" dirty="0" smtClean="0"/>
              <a:t>, </a:t>
            </a:r>
            <a:r>
              <a:rPr lang="cs-CZ" sz="4400" b="1" dirty="0" err="1" smtClean="0"/>
              <a:t>m_r</a:t>
            </a:r>
            <a:r>
              <a:rPr lang="cs-CZ" sz="4400" b="1" dirty="0" smtClean="0"/>
              <a:t>, </a:t>
            </a:r>
            <a:r>
              <a:rPr lang="cs-CZ" sz="4400" b="1" dirty="0" err="1" smtClean="0"/>
              <a:t>sm_ch</a:t>
            </a:r>
            <a:r>
              <a:rPr lang="cs-CZ" sz="4400" b="1" dirty="0" smtClean="0"/>
              <a:t>, </a:t>
            </a:r>
            <a:r>
              <a:rPr lang="cs-CZ" sz="4400" b="1" dirty="0" err="1" smtClean="0"/>
              <a:t>kom_ník</a:t>
            </a:r>
            <a:r>
              <a:rPr lang="cs-CZ" sz="4400" b="1" dirty="0" smtClean="0"/>
              <a:t>, </a:t>
            </a:r>
            <a:r>
              <a:rPr lang="cs-CZ" sz="4400" b="1" dirty="0" err="1" smtClean="0"/>
              <a:t>om_tka</a:t>
            </a:r>
            <a:r>
              <a:rPr lang="cs-CZ" sz="4400" b="1" dirty="0" smtClean="0"/>
              <a:t>, </a:t>
            </a:r>
            <a:r>
              <a:rPr lang="cs-CZ" sz="4400" b="1" dirty="0" err="1" smtClean="0"/>
              <a:t>om_vatelný</a:t>
            </a:r>
            <a:r>
              <a:rPr lang="cs-CZ" sz="4400" b="1" dirty="0" smtClean="0"/>
              <a:t>, </a:t>
            </a:r>
            <a:r>
              <a:rPr lang="cs-CZ" sz="4400" b="1" dirty="0" err="1" smtClean="0"/>
              <a:t>nam_řit</a:t>
            </a:r>
            <a:r>
              <a:rPr lang="cs-CZ" sz="4400" b="1" dirty="0" smtClean="0"/>
              <a:t>, </a:t>
            </a:r>
            <a:r>
              <a:rPr lang="cs-CZ" sz="4400" b="1" dirty="0" err="1" smtClean="0"/>
              <a:t>nesm_sl</a:t>
            </a:r>
            <a:r>
              <a:rPr lang="cs-CZ" sz="4400" b="1" dirty="0" smtClean="0"/>
              <a:t>.</a:t>
            </a:r>
            <a:endParaRPr lang="cs-CZ" sz="4400" b="1" dirty="0"/>
          </a:p>
        </p:txBody>
      </p:sp>
    </p:spTree>
    <p:extLst>
      <p:ext uri="{BB962C8B-B14F-4D97-AF65-F5344CB8AC3E}">
        <p14:creationId xmlns:p14="http://schemas.microsoft.com/office/powerpoint/2010/main" val="24736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solidFill>
                  <a:srgbClr val="A02510"/>
                </a:solidFill>
              </a:rPr>
              <a:t>Napiš slova</a:t>
            </a:r>
            <a:endParaRPr lang="cs-CZ" b="1" dirty="0">
              <a:solidFill>
                <a:srgbClr val="A02510"/>
              </a:solidFill>
            </a:endParaRPr>
          </a:p>
        </p:txBody>
      </p:sp>
      <p:cxnSp>
        <p:nvCxnSpPr>
          <p:cNvPr id="4" name="Přímá spojnice 3"/>
          <p:cNvCxnSpPr/>
          <p:nvPr/>
        </p:nvCxnSpPr>
        <p:spPr>
          <a:xfrm>
            <a:off x="2195736" y="2753683"/>
            <a:ext cx="16561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>
            <a:off x="2195736" y="4293097"/>
            <a:ext cx="16561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2195736" y="6021288"/>
            <a:ext cx="16561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6876256" y="2753683"/>
            <a:ext cx="1800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6876256" y="4293097"/>
            <a:ext cx="1800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6876256" y="6021288"/>
            <a:ext cx="1800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 descr="C:\Documents and Settings\Doma\Local Settings\Temporary Internet Files\Content.IE5\24NX6GCC\MC90021542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196752"/>
            <a:ext cx="1959736" cy="1567575"/>
          </a:xfrm>
          <a:prstGeom prst="rect">
            <a:avLst/>
          </a:prstGeom>
          <a:noFill/>
        </p:spPr>
      </p:pic>
      <p:pic>
        <p:nvPicPr>
          <p:cNvPr id="5" name="Picture 3" descr="C:\Documents and Settings\Doma\Local Settings\Temporary Internet Files\Content.IE5\K9AC53M8\MM90028357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1556792"/>
            <a:ext cx="2473805" cy="1294433"/>
          </a:xfrm>
          <a:prstGeom prst="rect">
            <a:avLst/>
          </a:prstGeom>
          <a:noFill/>
        </p:spPr>
      </p:pic>
      <p:pic>
        <p:nvPicPr>
          <p:cNvPr id="1030" name="Picture 6" descr="C:\Documents and Settings\Doma\Local Settings\Temporary Internet Files\Content.IE5\HZAL8JY0\MP900185173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2924944"/>
            <a:ext cx="2044824" cy="1370032"/>
          </a:xfrm>
          <a:prstGeom prst="rect">
            <a:avLst/>
          </a:prstGeom>
          <a:noFill/>
        </p:spPr>
      </p:pic>
      <p:pic>
        <p:nvPicPr>
          <p:cNvPr id="11" name="Picture 7" descr="C:\Documents and Settings\Doma\Local Settings\Temporary Internet Files\Content.IE5\K9AC53M8\MC900290951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8024" y="3140968"/>
            <a:ext cx="1603972" cy="1172424"/>
          </a:xfrm>
          <a:prstGeom prst="rect">
            <a:avLst/>
          </a:prstGeom>
          <a:noFill/>
        </p:spPr>
      </p:pic>
      <p:pic>
        <p:nvPicPr>
          <p:cNvPr id="13" name="Picture 8" descr="C:\Documents and Settings\Doma\Local Settings\Temporary Internet Files\Content.IE5\K9AC53M8\MC900296198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4653136"/>
            <a:ext cx="2132274" cy="1569012"/>
          </a:xfrm>
          <a:prstGeom prst="rect">
            <a:avLst/>
          </a:prstGeom>
          <a:noFill/>
        </p:spPr>
      </p:pic>
      <p:pic>
        <p:nvPicPr>
          <p:cNvPr id="1035" name="Picture 11" descr="C:\Documents and Settings\Doma\Local Settings\Temporary Internet Files\Content.IE5\WL270V3C\MC900429755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27984" y="4869160"/>
            <a:ext cx="1841500" cy="122237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68288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A02510"/>
                </a:solidFill>
              </a:rPr>
              <a:t>Zdroje</a:t>
            </a:r>
            <a:endParaRPr lang="cs-CZ" b="1" dirty="0">
              <a:solidFill>
                <a:srgbClr val="A0251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403648" y="1459423"/>
            <a:ext cx="6840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Vyjmenovaná slova hrou; vydavatel – Nová škola, s.r.o., 2010</a:t>
            </a:r>
            <a:endParaRPr lang="cs-CZ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1437362" y="2164214"/>
            <a:ext cx="720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Kliparty z programu Microsoft </a:t>
            </a:r>
            <a:r>
              <a:rPr lang="cs-CZ" b="1" dirty="0" err="1"/>
              <a:t>Power</a:t>
            </a:r>
            <a:r>
              <a:rPr lang="cs-CZ" b="1" dirty="0"/>
              <a:t> Point 2010</a:t>
            </a:r>
          </a:p>
        </p:txBody>
      </p:sp>
    </p:spTree>
    <p:extLst>
      <p:ext uri="{BB962C8B-B14F-4D97-AF65-F5344CB8AC3E}">
        <p14:creationId xmlns:p14="http://schemas.microsoft.com/office/powerpoint/2010/main" val="3892392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</TotalTime>
  <Words>274</Words>
  <Application>Microsoft Office PowerPoint</Application>
  <PresentationFormat>Předvádění na obrazovce (4:3)</PresentationFormat>
  <Paragraphs>82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Český jazyk – Vyjmenovaná slova po M – Procvičování</vt:lpstr>
      <vt:lpstr>Doplň i – í / y - ý</vt:lpstr>
      <vt:lpstr>Doplň i – í / y - ý</vt:lpstr>
      <vt:lpstr>Doplň i – í / y - ý</vt:lpstr>
      <vt:lpstr>Doplň i – í / y - ý</vt:lpstr>
      <vt:lpstr>Doplň i – í / y - ý</vt:lpstr>
      <vt:lpstr>Napiš slova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Uživatel</cp:lastModifiedBy>
  <cp:revision>57</cp:revision>
  <dcterms:created xsi:type="dcterms:W3CDTF">2011-12-02T14:06:03Z</dcterms:created>
  <dcterms:modified xsi:type="dcterms:W3CDTF">2012-10-29T12:41:14Z</dcterms:modified>
</cp:coreProperties>
</file>