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56" r:id="rId2"/>
    <p:sldId id="260" r:id="rId3"/>
    <p:sldId id="261" r:id="rId4"/>
    <p:sldId id="274" r:id="rId5"/>
    <p:sldId id="272" r:id="rId6"/>
    <p:sldId id="266" r:id="rId7"/>
    <p:sldId id="257" r:id="rId8"/>
    <p:sldId id="269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8DB4E3"/>
    <a:srgbClr val="FFDA65"/>
    <a:srgbClr val="000000"/>
    <a:srgbClr val="FFDC6D"/>
    <a:srgbClr val="02283F"/>
    <a:srgbClr val="EA851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0505E3EF-67EA-436B-97B2-0124C06EBD24}" styleName="Střední styl 4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  <a:tblStyle styleId="{35758FB7-9AC5-4552-8A53-C91805E547FA}" styleName="Styl s motivem 1 – zvýraznění 5">
    <a:tblBg>
      <a:fillRef idx="2">
        <a:schemeClr val="accent5"/>
      </a:fillRef>
      <a:effectRef idx="1">
        <a:schemeClr val="accent5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Ref idx="1">
              <a:schemeClr val="accent5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  <a:fill>
          <a:solidFill>
            <a:schemeClr val="accent5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5"/>
            </a:lnRef>
          </a:left>
          <a:right>
            <a:lnRef idx="2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2">
              <a:schemeClr val="accent5"/>
            </a:lnRef>
          </a:top>
          <a:bottom>
            <a:lnRef idx="2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firstRow>
  </a:tblStyle>
  <a:tblStyle styleId="{284E427A-3D55-4303-BF80-6455036E1DE7}" styleName="Styl s motivem 1 – zvýraznění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  <a:tblStyle styleId="{69C7853C-536D-4A76-A0AE-DD22124D55A5}" styleName="Styl s motivem 1 – zvýraznění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1386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t>27. 2. 2014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Klllllll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A309221-53B4-4C78-8437-2D67F0AF5D87}" type="slidenum">
              <a:rPr lang="cs-CZ" smtClean="0"/>
              <a:t>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7693337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Iba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A309221-53B4-4C78-8437-2D67F0AF5D87}" type="slidenum">
              <a:rPr lang="cs-CZ" smtClean="0"/>
              <a:t>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4724922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Iba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A309221-53B4-4C78-8437-2D67F0AF5D87}" type="slidenum">
              <a:rPr lang="cs-CZ" smtClean="0"/>
              <a:t>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4724922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t>27. 2. 2014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180756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t>27. 2. 2014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472553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t>27. 2. 2014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401671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t>27. 2. 2014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703538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t>27. 2. 2014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332160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t>27. 2. 2014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706279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t>27. 2. 2014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886686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t>27. 2. 2014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139594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t>27. 2. 2014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37048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t>27. 2. 2014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338399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t>27. 2. 2014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309833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t>27. 2. 2014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76623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.jpeg"/><Relationship Id="rId4" Type="http://schemas.openxmlformats.org/officeDocument/2006/relationships/hyperlink" Target="http://upload.wikimedia.org/wikipedia/commons/c/c6/Beautiful_pink_tulip_flower_photo_with_waterdrops.jpg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60747909"/>
              </p:ext>
            </p:extLst>
          </p:nvPr>
        </p:nvGraphicFramePr>
        <p:xfrm>
          <a:off x="750310" y="2060848"/>
          <a:ext cx="7926145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093498"/>
                <a:gridCol w="5832647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EU peníze středním 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</a:rPr>
                        <a:t>školám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ICT do života školy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  <a:effectLst/>
                        </a:rPr>
                        <a:t>CZ.1.07/1.5.00/34.0771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smtClean="0">
                          <a:solidFill>
                            <a:schemeClr val="tx1"/>
                          </a:solidFill>
                          <a:effectLst/>
                        </a:rPr>
                        <a:t>II/2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07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Jak</a:t>
                      </a:r>
                      <a:r>
                        <a:rPr lang="cs-CZ" sz="1200" baseline="0" dirty="0" smtClean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časujeme slovesa</a:t>
                      </a:r>
                      <a:r>
                        <a:rPr lang="cs-CZ" sz="1200" dirty="0" smtClean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se změnou</a:t>
                      </a:r>
                      <a:r>
                        <a:rPr lang="cs-CZ" sz="1200" baseline="0" dirty="0" smtClean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kmene v přítomném čase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Fahren, laufen, sprechen,</a:t>
                      </a:r>
                      <a:r>
                        <a:rPr lang="cs-CZ" sz="12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essen, geben, nehmen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Německý jazyk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Bc.</a:t>
                      </a:r>
                      <a:r>
                        <a:rPr lang="cs-CZ" sz="12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Jitka Červinková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, výklad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,</a:t>
                      </a:r>
                      <a:r>
                        <a:rPr lang="cs-CZ" sz="1200" kern="12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cvičení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PC, dataprojektor, pracovní listy, slovníky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V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ýklad </a:t>
                      </a: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pomocí prezentace,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doplňování</a:t>
                      </a:r>
                      <a:r>
                        <a:rPr lang="cs-CZ" sz="1200" kern="12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cvičení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1. - 2. ročník</a:t>
                      </a:r>
                      <a:r>
                        <a:rPr lang="cs-CZ" sz="1200" kern="12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</a:t>
                      </a:r>
                      <a:endParaRPr lang="cs-CZ" sz="1200" kern="1200" dirty="0" smtClean="0">
                        <a:solidFill>
                          <a:srgbClr val="000000"/>
                        </a:solidFill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</a:t>
                      </a:r>
                      <a:r>
                        <a:rPr lang="cs-CZ" sz="1200" b="1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200" kern="1200" dirty="0">
                        <a:solidFill>
                          <a:srgbClr val="000000"/>
                        </a:solidFill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snímek a vlastní materiály 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91580" y="960258"/>
            <a:ext cx="7560840" cy="52322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800" b="1" dirty="0" smtClean="0"/>
              <a:t>Časování sloves se změnou kmene</a:t>
            </a:r>
            <a:endParaRPr lang="cs-CZ" sz="28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VY_22_INOVACE_07_139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87562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Zástupný symbol pro obsah 2"/>
          <p:cNvSpPr txBox="1">
            <a:spLocks/>
          </p:cNvSpPr>
          <p:nvPr/>
        </p:nvSpPr>
        <p:spPr>
          <a:xfrm>
            <a:off x="457200" y="1960240"/>
            <a:ext cx="8229600" cy="247687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331640" y="1196752"/>
            <a:ext cx="1847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 smtClean="0"/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987824" y="1541382"/>
            <a:ext cx="18473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57200" y="1335251"/>
            <a:ext cx="4546848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AutoNum type="arabicPeriod"/>
            </a:pPr>
            <a:r>
              <a:rPr lang="cs-CZ" sz="2200" b="1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Změna a – ä, resp. au – äu</a:t>
            </a:r>
            <a:r>
              <a:rPr lang="cs-CZ" sz="20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:</a:t>
            </a:r>
            <a:endParaRPr lang="cs-CZ" sz="2200" b="1" dirty="0" smtClean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892041" y="2348880"/>
            <a:ext cx="3250704" cy="3000821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Sloveso </a:t>
            </a:r>
            <a:r>
              <a:rPr lang="cs-CZ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– </a:t>
            </a:r>
            <a:r>
              <a:rPr lang="cs-CZ" b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fahren</a:t>
            </a:r>
            <a:r>
              <a:rPr lang="cs-CZ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(jet, jezdit</a:t>
            </a:r>
            <a:r>
              <a:rPr lang="cs-CZ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)</a:t>
            </a:r>
          </a:p>
          <a:p>
            <a:pPr>
              <a:lnSpc>
                <a:spcPct val="150000"/>
              </a:lnSpc>
            </a:pPr>
            <a:endParaRPr lang="cs-CZ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>
              <a:lnSpc>
                <a:spcPct val="150000"/>
              </a:lnSpc>
            </a:pPr>
            <a:r>
              <a:rPr lang="cs-CZ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i</a:t>
            </a:r>
            <a:r>
              <a:rPr lang="cs-CZ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ch fahre          </a:t>
            </a:r>
            <a:r>
              <a:rPr lang="cs-CZ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w</a:t>
            </a:r>
            <a:r>
              <a:rPr lang="cs-CZ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ir fahren</a:t>
            </a:r>
          </a:p>
          <a:p>
            <a:pPr>
              <a:lnSpc>
                <a:spcPct val="150000"/>
              </a:lnSpc>
            </a:pPr>
            <a:r>
              <a:rPr lang="cs-CZ" b="1" dirty="0">
                <a:solidFill>
                  <a:srgbClr val="0070C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d</a:t>
            </a:r>
            <a:r>
              <a:rPr lang="cs-CZ" b="1" dirty="0" smtClean="0">
                <a:solidFill>
                  <a:srgbClr val="0070C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u fährst         </a:t>
            </a:r>
            <a:r>
              <a:rPr lang="cs-CZ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ihr fahrt</a:t>
            </a:r>
            <a:endParaRPr lang="cs-CZ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>
              <a:lnSpc>
                <a:spcPct val="150000"/>
              </a:lnSpc>
            </a:pPr>
            <a:r>
              <a:rPr lang="cs-CZ" b="1" dirty="0" smtClean="0">
                <a:solidFill>
                  <a:srgbClr val="0070C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er fährt            </a:t>
            </a:r>
            <a:r>
              <a:rPr lang="cs-CZ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sie fahren</a:t>
            </a:r>
            <a:endParaRPr lang="cs-CZ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>
              <a:lnSpc>
                <a:spcPct val="150000"/>
              </a:lnSpc>
            </a:pPr>
            <a:r>
              <a:rPr lang="cs-CZ" b="1" dirty="0">
                <a:solidFill>
                  <a:srgbClr val="0070C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</a:t>
            </a:r>
            <a:r>
              <a:rPr lang="cs-CZ" b="1" dirty="0" smtClean="0">
                <a:solidFill>
                  <a:srgbClr val="0070C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ie fährt           </a:t>
            </a:r>
            <a:r>
              <a:rPr lang="cs-CZ" dirty="0" smtClean="0">
                <a:solidFill>
                  <a:srgbClr val="00000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Sie fahren</a:t>
            </a:r>
            <a:endParaRPr lang="cs-CZ" b="1" dirty="0">
              <a:solidFill>
                <a:srgbClr val="0070C0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>
              <a:lnSpc>
                <a:spcPct val="150000"/>
              </a:lnSpc>
            </a:pPr>
            <a:r>
              <a:rPr lang="cs-CZ" b="1" dirty="0" smtClean="0">
                <a:solidFill>
                  <a:srgbClr val="0070C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es fährt</a:t>
            </a:r>
            <a:endParaRPr lang="cs-CZ" b="1" dirty="0">
              <a:solidFill>
                <a:srgbClr val="0070C0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436096" y="2348880"/>
            <a:ext cx="2592288" cy="2862322"/>
          </a:xfrm>
          <a:prstGeom prst="rect">
            <a:avLst/>
          </a:prstGeom>
          <a:solidFill>
            <a:srgbClr val="FFDC6D"/>
          </a:solidFill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000" b="1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Podobně se časují:</a:t>
            </a:r>
            <a:endParaRPr lang="cs-CZ" sz="2000" dirty="0" smtClean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>
              <a:lnSpc>
                <a:spcPct val="150000"/>
              </a:lnSpc>
            </a:pPr>
            <a:r>
              <a:rPr lang="cs-CZ" sz="20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b</a:t>
            </a: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acken – péct</a:t>
            </a:r>
          </a:p>
          <a:p>
            <a:pPr>
              <a:lnSpc>
                <a:spcPct val="150000"/>
              </a:lnSpc>
            </a:pPr>
            <a:r>
              <a:rPr lang="cs-CZ" sz="20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g</a:t>
            </a: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efallen – líbit se</a:t>
            </a:r>
          </a:p>
          <a:p>
            <a:pPr>
              <a:lnSpc>
                <a:spcPct val="150000"/>
              </a:lnSpc>
            </a:pPr>
            <a:r>
              <a:rPr lang="cs-CZ" sz="20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l</a:t>
            </a: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assen – nechat</a:t>
            </a:r>
          </a:p>
          <a:p>
            <a:pPr>
              <a:lnSpc>
                <a:spcPct val="150000"/>
              </a:lnSpc>
            </a:pPr>
            <a:r>
              <a:rPr lang="cs-CZ" sz="20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l</a:t>
            </a: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aufen – běhat</a:t>
            </a:r>
          </a:p>
          <a:p>
            <a:pPr>
              <a:lnSpc>
                <a:spcPct val="150000"/>
              </a:lnSpc>
            </a:pPr>
            <a:r>
              <a:rPr lang="cs-CZ" sz="20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</a:t>
            </a: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chlafen - spát</a:t>
            </a:r>
            <a:endParaRPr lang="cs-CZ" sz="20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112221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3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588224" y="4972050"/>
            <a:ext cx="18473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436096" y="2060848"/>
            <a:ext cx="20313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		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539552" y="1412776"/>
            <a:ext cx="4176464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b="1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2. Změna e – i, resp. e-ie</a:t>
            </a:r>
            <a:r>
              <a:rPr lang="cs-CZ" sz="22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:</a:t>
            </a:r>
            <a:endParaRPr lang="cs-CZ" sz="2200" b="1" dirty="0" smtClean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971598" y="2430180"/>
            <a:ext cx="3600399" cy="3000821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Sloveso – </a:t>
            </a:r>
            <a:r>
              <a:rPr lang="cs-CZ" b="1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sprechen </a:t>
            </a:r>
            <a:r>
              <a:rPr lang="cs-CZ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(</a:t>
            </a:r>
            <a:r>
              <a:rPr lang="cs-CZ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mluvit)</a:t>
            </a:r>
          </a:p>
          <a:p>
            <a:pPr>
              <a:lnSpc>
                <a:spcPct val="150000"/>
              </a:lnSpc>
            </a:pPr>
            <a:endParaRPr lang="cs-CZ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Ich spreche          </a:t>
            </a:r>
            <a:r>
              <a:rPr lang="cs-CZ" dirty="0" smtClean="0">
                <a:solidFill>
                  <a:srgbClr val="00000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wir sprechen</a:t>
            </a:r>
            <a:endParaRPr lang="cs-CZ" dirty="0" smtClean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>
              <a:lnSpc>
                <a:spcPct val="150000"/>
              </a:lnSpc>
            </a:pPr>
            <a:r>
              <a:rPr lang="cs-CZ" b="1" dirty="0">
                <a:solidFill>
                  <a:srgbClr val="0070C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d</a:t>
            </a:r>
            <a:r>
              <a:rPr lang="cs-CZ" b="1" dirty="0" smtClean="0">
                <a:solidFill>
                  <a:srgbClr val="0070C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u sprichst         </a:t>
            </a:r>
            <a:r>
              <a:rPr lang="cs-CZ" dirty="0" smtClean="0">
                <a:solidFill>
                  <a:srgbClr val="00000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ihr sprecht</a:t>
            </a:r>
            <a:endParaRPr lang="cs-CZ" dirty="0" smtClean="0">
              <a:solidFill>
                <a:srgbClr val="0070C0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>
              <a:lnSpc>
                <a:spcPct val="150000"/>
              </a:lnSpc>
            </a:pPr>
            <a:r>
              <a:rPr lang="cs-CZ" b="1" dirty="0">
                <a:solidFill>
                  <a:srgbClr val="0070C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e</a:t>
            </a:r>
            <a:r>
              <a:rPr lang="cs-CZ" b="1" dirty="0" smtClean="0">
                <a:solidFill>
                  <a:srgbClr val="0070C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r spricht            </a:t>
            </a:r>
            <a:r>
              <a:rPr lang="cs-CZ" dirty="0" smtClean="0">
                <a:solidFill>
                  <a:srgbClr val="00000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sie sprechen</a:t>
            </a:r>
            <a:endParaRPr lang="cs-CZ" dirty="0" smtClean="0">
              <a:solidFill>
                <a:srgbClr val="0070C0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>
              <a:lnSpc>
                <a:spcPct val="150000"/>
              </a:lnSpc>
            </a:pPr>
            <a:r>
              <a:rPr lang="cs-CZ" b="1" dirty="0">
                <a:solidFill>
                  <a:srgbClr val="0070C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</a:t>
            </a:r>
            <a:r>
              <a:rPr lang="cs-CZ" b="1" dirty="0" smtClean="0">
                <a:solidFill>
                  <a:srgbClr val="0070C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ie spricht</a:t>
            </a:r>
            <a:r>
              <a:rPr lang="cs-CZ" dirty="0" smtClean="0">
                <a:solidFill>
                  <a:srgbClr val="0070C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         </a:t>
            </a:r>
            <a:r>
              <a:rPr lang="cs-CZ" dirty="0" smtClean="0">
                <a:solidFill>
                  <a:srgbClr val="00000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Sie sprechen</a:t>
            </a:r>
            <a:endParaRPr lang="cs-CZ" dirty="0" smtClean="0">
              <a:solidFill>
                <a:srgbClr val="0070C0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>
              <a:lnSpc>
                <a:spcPct val="150000"/>
              </a:lnSpc>
            </a:pPr>
            <a:r>
              <a:rPr lang="cs-CZ" b="1" dirty="0" smtClean="0">
                <a:solidFill>
                  <a:srgbClr val="0070C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Es spricht</a:t>
            </a:r>
            <a:endParaRPr lang="cs-CZ" b="1" dirty="0">
              <a:solidFill>
                <a:srgbClr val="0070C0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849618" y="2430180"/>
            <a:ext cx="2664296" cy="3000821"/>
          </a:xfrm>
          <a:prstGeom prst="rect">
            <a:avLst/>
          </a:prstGeom>
          <a:solidFill>
            <a:srgbClr val="FFDA65"/>
          </a:solidFill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b="1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Podobně se časují:</a:t>
            </a:r>
            <a:endParaRPr lang="cs-CZ" dirty="0" smtClean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>
              <a:lnSpc>
                <a:spcPct val="150000"/>
              </a:lnSpc>
            </a:pPr>
            <a:r>
              <a:rPr lang="cs-CZ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e</a:t>
            </a:r>
            <a:r>
              <a:rPr lang="cs-CZ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ssen – jíst</a:t>
            </a:r>
          </a:p>
          <a:p>
            <a:pPr>
              <a:lnSpc>
                <a:spcPct val="150000"/>
              </a:lnSpc>
            </a:pPr>
            <a:r>
              <a:rPr lang="cs-CZ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g</a:t>
            </a:r>
            <a:r>
              <a:rPr lang="cs-CZ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eben – dát, dávat</a:t>
            </a:r>
          </a:p>
          <a:p>
            <a:pPr>
              <a:lnSpc>
                <a:spcPct val="150000"/>
              </a:lnSpc>
            </a:pPr>
            <a:r>
              <a:rPr lang="cs-CZ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h</a:t>
            </a:r>
            <a:r>
              <a:rPr lang="cs-CZ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elfen – pomáhat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lesen – číst</a:t>
            </a:r>
          </a:p>
          <a:p>
            <a:pPr>
              <a:lnSpc>
                <a:spcPct val="150000"/>
              </a:lnSpc>
            </a:pPr>
            <a:r>
              <a:rPr lang="cs-CZ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n</a:t>
            </a:r>
            <a:r>
              <a:rPr lang="cs-CZ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ehmen – vzít, brát</a:t>
            </a:r>
          </a:p>
          <a:p>
            <a:pPr>
              <a:lnSpc>
                <a:spcPct val="150000"/>
              </a:lnSpc>
            </a:pPr>
            <a:r>
              <a:rPr lang="cs-CZ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</a:t>
            </a:r>
            <a:r>
              <a:rPr lang="cs-CZ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ehen – dívat se, vidět</a:t>
            </a:r>
            <a:endParaRPr lang="cs-CZ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830119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4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187624" y="1196752"/>
            <a:ext cx="184731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1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39552" y="1473751"/>
            <a:ext cx="8136904" cy="1615827"/>
          </a:xfrm>
          <a:prstGeom prst="rect">
            <a:avLst/>
          </a:prstGeom>
          <a:solidFill>
            <a:srgbClr val="8DB4E3"/>
          </a:solidFill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cs-CZ" sz="22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U NĚKTERÝCH SLOVES DOCHÁZÍ V PŘÍTOMNÉM ČASE </a:t>
            </a:r>
          </a:p>
          <a:p>
            <a:pPr algn="just">
              <a:lnSpc>
                <a:spcPct val="150000"/>
              </a:lnSpc>
            </a:pPr>
            <a:r>
              <a:rPr lang="cs-CZ" sz="22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VE </a:t>
            </a:r>
            <a:r>
              <a:rPr lang="cs-CZ" sz="2200" b="1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2. A 3. OSOBĚ JEDNOTNÉHO ČÍSLA </a:t>
            </a:r>
            <a:r>
              <a:rPr lang="cs-CZ" sz="22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OZNAMOVACÍHO ZPŮSOBU KE ZMĚNĚ KMENOVÉ SAMOHLÁSKY!!!</a:t>
            </a:r>
            <a:endParaRPr lang="cs-CZ" sz="22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39552" y="3465781"/>
            <a:ext cx="4968552" cy="2308324"/>
          </a:xfrm>
          <a:prstGeom prst="rect">
            <a:avLst/>
          </a:prstGeom>
          <a:solidFill>
            <a:srgbClr val="FFDA65"/>
          </a:solidFill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U slovesa </a:t>
            </a:r>
            <a:r>
              <a:rPr lang="cs-CZ" b="1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nehmen</a:t>
            </a:r>
            <a:r>
              <a:rPr lang="cs-CZ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dochází k celkové změně kmene spojenou se změnou výslovnosti:</a:t>
            </a:r>
          </a:p>
          <a:p>
            <a:endParaRPr lang="cs-CZ" dirty="0" smtClean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r>
              <a:rPr lang="cs-CZ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Ich nehme</a:t>
            </a:r>
          </a:p>
          <a:p>
            <a:r>
              <a:rPr lang="cs-CZ" b="1" dirty="0" smtClean="0">
                <a:solidFill>
                  <a:srgbClr val="0070C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Du nimmmst  </a:t>
            </a:r>
            <a:r>
              <a:rPr lang="cs-CZ" dirty="0" smtClean="0">
                <a:solidFill>
                  <a:srgbClr val="00000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(čteme krátce)</a:t>
            </a:r>
            <a:endParaRPr lang="cs-CZ" b="1" dirty="0" smtClean="0">
              <a:solidFill>
                <a:srgbClr val="0070C0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r>
              <a:rPr lang="cs-CZ" b="1" dirty="0" smtClean="0">
                <a:solidFill>
                  <a:srgbClr val="0070C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Er nimmt</a:t>
            </a:r>
          </a:p>
          <a:p>
            <a:r>
              <a:rPr lang="cs-CZ" b="1" dirty="0" smtClean="0">
                <a:solidFill>
                  <a:srgbClr val="0070C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Sie nimmt</a:t>
            </a:r>
          </a:p>
          <a:p>
            <a:r>
              <a:rPr lang="cs-CZ" b="1" dirty="0" smtClean="0">
                <a:solidFill>
                  <a:srgbClr val="0070C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Es nimmt</a:t>
            </a:r>
            <a:endParaRPr lang="cs-CZ" b="1" dirty="0">
              <a:solidFill>
                <a:srgbClr val="0070C0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369127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5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7" name="TextovéPole 36"/>
          <p:cNvSpPr txBox="1"/>
          <p:nvPr/>
        </p:nvSpPr>
        <p:spPr>
          <a:xfrm>
            <a:off x="1259632" y="141277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4" y="1412776"/>
            <a:ext cx="8064896" cy="10464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b="1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CVIČENÍ:</a:t>
            </a:r>
          </a:p>
          <a:p>
            <a:endParaRPr lang="cs-CZ" sz="2000" dirty="0" smtClean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r>
              <a:rPr lang="cs-CZ" sz="2000" b="1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1. Doplňte správné tvary sloves:</a:t>
            </a:r>
            <a:endParaRPr lang="cs-CZ" sz="2000" b="1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86199660"/>
              </p:ext>
            </p:extLst>
          </p:nvPr>
        </p:nvGraphicFramePr>
        <p:xfrm>
          <a:off x="899592" y="2852936"/>
          <a:ext cx="7344816" cy="2133600"/>
        </p:xfrm>
        <a:graphic>
          <a:graphicData uri="http://schemas.openxmlformats.org/drawingml/2006/table">
            <a:tbl>
              <a:tblPr>
                <a:tableStyleId>{69C7853C-536D-4A76-A0AE-DD22124D55A5}</a:tableStyleId>
              </a:tblPr>
              <a:tblGrid>
                <a:gridCol w="1728192"/>
                <a:gridCol w="1944216"/>
                <a:gridCol w="1944216"/>
                <a:gridCol w="1728192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200" dirty="0" smtClean="0"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ich lese</a:t>
                      </a:r>
                      <a:endParaRPr lang="cs-CZ" sz="2200" dirty="0"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200" dirty="0" smtClean="0"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du</a:t>
                      </a:r>
                      <a:endParaRPr lang="cs-CZ" sz="2200" dirty="0"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200" dirty="0" smtClean="0"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sie sprechen</a:t>
                      </a:r>
                      <a:endParaRPr lang="cs-CZ" sz="2200" dirty="0"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200" dirty="0" smtClean="0"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du</a:t>
                      </a:r>
                      <a:endParaRPr lang="cs-CZ" sz="2200" dirty="0"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200" dirty="0" smtClean="0"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er läuft</a:t>
                      </a:r>
                      <a:endParaRPr lang="cs-CZ" sz="2200" dirty="0"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200" dirty="0" smtClean="0"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ihr</a:t>
                      </a:r>
                      <a:endParaRPr lang="cs-CZ" sz="2200" dirty="0"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200" dirty="0" smtClean="0"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ich sehe</a:t>
                      </a:r>
                      <a:endParaRPr lang="cs-CZ" sz="2200" dirty="0"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200" dirty="0" smtClean="0"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ihr</a:t>
                      </a:r>
                      <a:endParaRPr lang="cs-CZ" sz="2200" dirty="0"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200" dirty="0" smtClean="0"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wir nehmen</a:t>
                      </a:r>
                      <a:endParaRPr lang="cs-CZ" sz="2200" dirty="0"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200" dirty="0" smtClean="0"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es</a:t>
                      </a:r>
                      <a:endParaRPr lang="cs-CZ" sz="2200" dirty="0"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200" dirty="0" smtClean="0"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wir essen</a:t>
                      </a:r>
                      <a:endParaRPr lang="cs-CZ" sz="2200" dirty="0"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200" dirty="0" smtClean="0"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er</a:t>
                      </a:r>
                      <a:endParaRPr lang="cs-CZ" sz="2200" dirty="0"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200" dirty="0" smtClean="0"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du fährst</a:t>
                      </a:r>
                      <a:endParaRPr lang="cs-CZ" sz="2200" dirty="0"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200" dirty="0" smtClean="0"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sie(ona)</a:t>
                      </a:r>
                      <a:endParaRPr lang="cs-CZ" sz="2200" dirty="0"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200" dirty="0" smtClean="0"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du hilfst</a:t>
                      </a:r>
                      <a:endParaRPr lang="cs-CZ" sz="2200" dirty="0"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200" dirty="0" smtClean="0"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Sie</a:t>
                      </a:r>
                      <a:endParaRPr lang="cs-CZ" sz="2200" dirty="0"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200" dirty="0" smtClean="0"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ihr schlaft</a:t>
                      </a:r>
                      <a:endParaRPr lang="cs-CZ" sz="2200" dirty="0"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200" dirty="0" smtClean="0"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er</a:t>
                      </a:r>
                      <a:endParaRPr lang="cs-CZ" sz="2200" dirty="0"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200" dirty="0" smtClean="0"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ich backe</a:t>
                      </a:r>
                      <a:endParaRPr lang="cs-CZ" sz="2200" dirty="0"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200" dirty="0" smtClean="0"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sie(oni)</a:t>
                      </a:r>
                      <a:endParaRPr lang="cs-CZ" sz="2200" dirty="0"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291348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6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467544" y="1412776"/>
            <a:ext cx="5760640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000" b="1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2. Převeďte do jednotného čísla a naopak: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Sprechen Sie Deutsch? (du)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Wir sehen unsere Freunde jeden Tag. (er)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Ich helfe dir am Wochenende. (wir)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Esst ihr gern Fisch? (sie – ona)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Peter schläft bei</a:t>
            </a:r>
            <a:r>
              <a:rPr lang="cs-CZ" sz="20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der Arbeit. (ich </a:t>
            </a:r>
            <a:r>
              <a:rPr lang="cs-CZ" sz="2000" dirty="0" err="1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und</a:t>
            </a: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Peter)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Du fährst zu schnell. (sie – oni)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Wohin laufen die Kinder? (du)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Morgen bäckt er einen Kuchen? (ihr)</a:t>
            </a:r>
          </a:p>
        </p:txBody>
      </p:sp>
    </p:spTree>
    <p:extLst>
      <p:ext uri="{BB962C8B-B14F-4D97-AF65-F5344CB8AC3E}">
        <p14:creationId xmlns:p14="http://schemas.microsoft.com/office/powerpoint/2010/main" val="42199538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7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467544" y="1412776"/>
            <a:ext cx="5256584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000" b="1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3. Přeložte: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Moje dcera jede do Německa.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Čteš rád detektivky?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Co si dáte k jídlu?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Dává své ženě k narozeninám květinu.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O víkendu spíme dlouho.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Mluvím dobře španělsky.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Co dávají(běží) dnes v kině?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To se mi líbí.</a:t>
            </a:r>
          </a:p>
        </p:txBody>
      </p:sp>
      <p:pic>
        <p:nvPicPr>
          <p:cNvPr id="4" name="Picture 2" descr="File:Beautiful pink tulip flower photo with waterdrops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3429000"/>
            <a:ext cx="1559031" cy="22310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02748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8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11560" y="1484784"/>
            <a:ext cx="76328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ZDROJE</a:t>
            </a:r>
            <a:endParaRPr lang="cs-CZ" sz="2000" b="1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11560" y="2204864"/>
            <a:ext cx="7992888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/>
              <a:t>DUSILOVÁ, Doris; KOLOCOVÁ, Vladimíra; BROŽÍKOVÁ, Lucie a kol. </a:t>
            </a:r>
            <a:r>
              <a:rPr lang="cs-CZ" sz="2000" i="1" dirty="0"/>
              <a:t>Sprechen Sie Deutsch? 1.</a:t>
            </a:r>
            <a:r>
              <a:rPr lang="cs-CZ" sz="2000" dirty="0"/>
              <a:t>. Praha 4: </a:t>
            </a:r>
            <a:r>
              <a:rPr lang="cs-CZ" sz="2000" dirty="0" err="1"/>
              <a:t>Polygot</a:t>
            </a:r>
            <a:r>
              <a:rPr lang="cs-CZ" sz="2000" dirty="0"/>
              <a:t>, </a:t>
            </a:r>
            <a:r>
              <a:rPr lang="cs-CZ" sz="2000" dirty="0" err="1"/>
              <a:t>spol.s</a:t>
            </a:r>
            <a:r>
              <a:rPr lang="cs-CZ" sz="2000" dirty="0"/>
              <a:t> r.o., 2007, ISBN 80-86195-09-0. </a:t>
            </a:r>
          </a:p>
          <a:p>
            <a:r>
              <a:rPr lang="cs-CZ" sz="2000" dirty="0"/>
              <a:t> </a:t>
            </a:r>
          </a:p>
          <a:p>
            <a:r>
              <a:rPr lang="cs-CZ" sz="2000" dirty="0"/>
              <a:t> </a:t>
            </a:r>
            <a:r>
              <a:rPr lang="cs-CZ" sz="2000" dirty="0" smtClean="0"/>
              <a:t>http</a:t>
            </a:r>
            <a:r>
              <a:rPr lang="cs-CZ" sz="2000" dirty="0"/>
              <a:t>://commons.wikimedia.org/wiki/File:Beautiful_pink_tulip_flower_photo_with_waterdrops.jpg?uselang=cs</a:t>
            </a:r>
          </a:p>
        </p:txBody>
      </p:sp>
    </p:spTree>
    <p:extLst>
      <p:ext uri="{BB962C8B-B14F-4D97-AF65-F5344CB8AC3E}">
        <p14:creationId xmlns:p14="http://schemas.microsoft.com/office/powerpoint/2010/main" val="852945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1435</TotalTime>
  <Words>547</Words>
  <Application>Microsoft Office PowerPoint</Application>
  <PresentationFormat>Předvádění na obrazovce (4:3)</PresentationFormat>
  <Paragraphs>157</Paragraphs>
  <Slides>8</Slides>
  <Notes>3</Notes>
  <HiddenSlides>0</HiddenSlides>
  <MMClips>0</MMClips>
  <ScaleCrop>false</ScaleCrop>
  <HeadingPairs>
    <vt:vector size="6" baseType="variant">
      <vt:variant>
        <vt:lpstr>Použitá písma</vt:lpstr>
      </vt:variant>
      <vt:variant>
        <vt:i4>6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15" baseType="lpstr">
      <vt:lpstr>Arial</vt:lpstr>
      <vt:lpstr>Book Antiqua</vt:lpstr>
      <vt:lpstr>Calibri</vt:lpstr>
      <vt:lpstr>Tahoma</vt:lpstr>
      <vt:lpstr>Times New Roman</vt:lpstr>
      <vt:lpstr>Verdana</vt:lpstr>
      <vt:lpstr>Motiv systému Office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Petra</cp:lastModifiedBy>
  <cp:revision>109</cp:revision>
  <dcterms:created xsi:type="dcterms:W3CDTF">2010-11-01T23:40:31Z</dcterms:created>
  <dcterms:modified xsi:type="dcterms:W3CDTF">2014-02-27T13:23:47Z</dcterms:modified>
</cp:coreProperties>
</file>